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 id="2147483743" r:id="rId6"/>
  </p:sldMasterIdLst>
  <p:notesMasterIdLst>
    <p:notesMasterId r:id="rId28"/>
  </p:notesMasterIdLst>
  <p:sldIdLst>
    <p:sldId id="2147471315" r:id="rId7"/>
    <p:sldId id="2147471316" r:id="rId8"/>
    <p:sldId id="2147471317" r:id="rId9"/>
    <p:sldId id="1195" r:id="rId10"/>
    <p:sldId id="2141410767" r:id="rId11"/>
    <p:sldId id="2147471314" r:id="rId12"/>
    <p:sldId id="2141410781" r:id="rId13"/>
    <p:sldId id="2141410766" r:id="rId14"/>
    <p:sldId id="2141410765" r:id="rId15"/>
    <p:sldId id="2141410769" r:id="rId16"/>
    <p:sldId id="2141410770" r:id="rId17"/>
    <p:sldId id="2141410771" r:id="rId18"/>
    <p:sldId id="2141410772" r:id="rId19"/>
    <p:sldId id="2141410773" r:id="rId20"/>
    <p:sldId id="2141410774" r:id="rId21"/>
    <p:sldId id="2141410775" r:id="rId22"/>
    <p:sldId id="2141410776" r:id="rId23"/>
    <p:sldId id="2141410871" r:id="rId24"/>
    <p:sldId id="2147375223" r:id="rId25"/>
    <p:sldId id="2141410777" r:id="rId26"/>
    <p:sldId id="21414107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 Aloysius [JACSG NON J&amp;J]" userId="e4336a4a-4021-469e-883a-a372f1bc5ee6" providerId="ADAL" clId="{F8C4951B-4366-4203-98AA-C7D18A1BACC4}"/>
    <pc:docChg chg="addSld delSld modSld">
      <pc:chgData name="Ho, Aloysius [JACSG NON J&amp;J]" userId="e4336a4a-4021-469e-883a-a372f1bc5ee6" providerId="ADAL" clId="{F8C4951B-4366-4203-98AA-C7D18A1BACC4}" dt="2023-02-01T03:19:50.280" v="5"/>
      <pc:docMkLst>
        <pc:docMk/>
      </pc:docMkLst>
      <pc:sldChg chg="add del">
        <pc:chgData name="Ho, Aloysius [JACSG NON J&amp;J]" userId="e4336a4a-4021-469e-883a-a372f1bc5ee6" providerId="ADAL" clId="{F8C4951B-4366-4203-98AA-C7D18A1BACC4}" dt="2023-01-31T09:28:32.381" v="1"/>
        <pc:sldMkLst>
          <pc:docMk/>
          <pc:sldMk cId="2021190036" sldId="256"/>
        </pc:sldMkLst>
      </pc:sldChg>
      <pc:sldChg chg="del">
        <pc:chgData name="Ho, Aloysius [JACSG NON J&amp;J]" userId="e4336a4a-4021-469e-883a-a372f1bc5ee6" providerId="ADAL" clId="{F8C4951B-4366-4203-98AA-C7D18A1BACC4}" dt="2023-01-31T09:29:21.851" v="3" actId="47"/>
        <pc:sldMkLst>
          <pc:docMk/>
          <pc:sldMk cId="1885591085" sldId="2141410768"/>
        </pc:sldMkLst>
      </pc:sldChg>
      <pc:sldChg chg="add del">
        <pc:chgData name="Ho, Aloysius [JACSG NON J&amp;J]" userId="e4336a4a-4021-469e-883a-a372f1bc5ee6" providerId="ADAL" clId="{F8C4951B-4366-4203-98AA-C7D18A1BACC4}" dt="2023-02-01T03:19:50.280" v="5"/>
        <pc:sldMkLst>
          <pc:docMk/>
          <pc:sldMk cId="2660529998" sldId="2147471304"/>
        </pc:sldMkLst>
      </pc:sldChg>
      <pc:sldChg chg="add del">
        <pc:chgData name="Ho, Aloysius [JACSG NON J&amp;J]" userId="e4336a4a-4021-469e-883a-a372f1bc5ee6" providerId="ADAL" clId="{F8C4951B-4366-4203-98AA-C7D18A1BACC4}" dt="2023-02-01T03:19:50.280" v="5"/>
        <pc:sldMkLst>
          <pc:docMk/>
          <pc:sldMk cId="1813014387" sldId="2147471305"/>
        </pc:sldMkLst>
      </pc:sldChg>
      <pc:sldChg chg="add">
        <pc:chgData name="Ho, Aloysius [JACSG NON J&amp;J]" userId="e4336a4a-4021-469e-883a-a372f1bc5ee6" providerId="ADAL" clId="{F8C4951B-4366-4203-98AA-C7D18A1BACC4}" dt="2023-01-31T09:29:17.660" v="2"/>
        <pc:sldMkLst>
          <pc:docMk/>
          <pc:sldMk cId="1391684798" sldId="2147471315"/>
        </pc:sldMkLst>
      </pc:sldChg>
    </pc:docChg>
  </pc:docChgLst>
  <pc:docChgLst>
    <pc:chgData name="Koh, Pei pei [JACSG]" userId="35a6c410-3bb9-4347-b73d-397aaa115c8f" providerId="ADAL" clId="{CED68960-CD00-4F6D-9DC2-8FD8E74B6B06}"/>
    <pc:docChg chg="delSld">
      <pc:chgData name="Koh, Pei pei [JACSG]" userId="35a6c410-3bb9-4347-b73d-397aaa115c8f" providerId="ADAL" clId="{CED68960-CD00-4F6D-9DC2-8FD8E74B6B06}" dt="2023-02-01T08:33:26.668" v="3" actId="47"/>
      <pc:docMkLst>
        <pc:docMk/>
      </pc:docMkLst>
      <pc:sldChg chg="del">
        <pc:chgData name="Koh, Pei pei [JACSG]" userId="35a6c410-3bb9-4347-b73d-397aaa115c8f" providerId="ADAL" clId="{CED68960-CD00-4F6D-9DC2-8FD8E74B6B06}" dt="2023-02-01T08:33:26.668" v="3" actId="47"/>
        <pc:sldMkLst>
          <pc:docMk/>
          <pc:sldMk cId="2660529998" sldId="2147471304"/>
        </pc:sldMkLst>
      </pc:sldChg>
      <pc:sldChg chg="del">
        <pc:chgData name="Koh, Pei pei [JACSG]" userId="35a6c410-3bb9-4347-b73d-397aaa115c8f" providerId="ADAL" clId="{CED68960-CD00-4F6D-9DC2-8FD8E74B6B06}" dt="2023-02-01T08:33:26.065" v="2" actId="47"/>
        <pc:sldMkLst>
          <pc:docMk/>
          <pc:sldMk cId="1813014387" sldId="2147471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650D1-68BD-43B5-9E82-B2BD1D92C4B3}" type="datetimeFigureOut">
              <a:rPr lang="en-SG" smtClean="0"/>
              <a:t>1/2/2023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B53BE-A231-4AE5-B4AC-AB0D3AC5A85A}" type="slidenum">
              <a:rPr lang="en-SG" smtClean="0"/>
              <a:t>‹#›</a:t>
            </a:fld>
            <a:endParaRPr lang="en-SG"/>
          </a:p>
        </p:txBody>
      </p:sp>
    </p:spTree>
    <p:extLst>
      <p:ext uri="{BB962C8B-B14F-4D97-AF65-F5344CB8AC3E}">
        <p14:creationId xmlns:p14="http://schemas.microsoft.com/office/powerpoint/2010/main" val="250907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29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14291" rtl="0" eaLnBrk="1" fontAlgn="auto" latinLnBrk="0" hangingPunct="1">
              <a:lnSpc>
                <a:spcPct val="100000"/>
              </a:lnSpc>
              <a:spcBef>
                <a:spcPts val="0"/>
              </a:spcBef>
              <a:spcAft>
                <a:spcPts val="0"/>
              </a:spcAft>
              <a:buClrTx/>
              <a:buSzTx/>
              <a:buFontTx/>
              <a:buNone/>
              <a:tabLst/>
              <a:defRPr/>
            </a:pPr>
            <a:fld id="{03D6EB92-BB5D-BD46-8682-21DA44165C25}" type="datetime8">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91" rtl="0" eaLnBrk="1" fontAlgn="auto" latinLnBrk="0" hangingPunct="1">
                <a:lnSpc>
                  <a:spcPct val="100000"/>
                </a:lnSpc>
                <a:spcBef>
                  <a:spcPts val="0"/>
                </a:spcBef>
                <a:spcAft>
                  <a:spcPts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1429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291" rtl="0" eaLnBrk="1" fontAlgn="auto" latinLnBrk="0" hangingPunct="1">
              <a:lnSpc>
                <a:spcPct val="100000"/>
              </a:lnSpc>
              <a:spcBef>
                <a:spcPts val="0"/>
              </a:spcBef>
              <a:spcAft>
                <a:spcPts val="0"/>
              </a:spcAft>
              <a:buClrTx/>
              <a:buSzTx/>
              <a:buFontTx/>
              <a:buNone/>
              <a:tabLst/>
              <a:defRPr/>
            </a:pPr>
            <a:fld id="{65BB8463-FF47-4AB8-A37C-6B473AF28FB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9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088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1- Benitez, J. M., </a:t>
            </a:r>
            <a:r>
              <a:rPr lang="en-US" b="0" i="0" err="1">
                <a:solidFill>
                  <a:srgbClr val="212121"/>
                </a:solidFill>
                <a:effectLst/>
                <a:latin typeface="BlinkMacSystemFont"/>
              </a:rPr>
              <a:t>Meuwis</a:t>
            </a:r>
            <a:r>
              <a:rPr lang="en-US" b="0" i="0">
                <a:solidFill>
                  <a:srgbClr val="212121"/>
                </a:solidFill>
                <a:effectLst/>
                <a:latin typeface="BlinkMacSystemFont"/>
              </a:rPr>
              <a:t>, M. A., </a:t>
            </a:r>
            <a:r>
              <a:rPr lang="en-US" b="0" i="0" err="1">
                <a:solidFill>
                  <a:srgbClr val="212121"/>
                </a:solidFill>
                <a:effectLst/>
                <a:latin typeface="BlinkMacSystemFont"/>
              </a:rPr>
              <a:t>Reenaers</a:t>
            </a:r>
            <a:r>
              <a:rPr lang="en-US" b="0" i="0">
                <a:solidFill>
                  <a:srgbClr val="212121"/>
                </a:solidFill>
                <a:effectLst/>
                <a:latin typeface="BlinkMacSystemFont"/>
              </a:rPr>
              <a:t>, C., Van </a:t>
            </a:r>
            <a:r>
              <a:rPr lang="en-US" b="0" i="0" err="1">
                <a:solidFill>
                  <a:srgbClr val="212121"/>
                </a:solidFill>
                <a:effectLst/>
                <a:latin typeface="BlinkMacSystemFont"/>
              </a:rPr>
              <a:t>Kemseke</a:t>
            </a:r>
            <a:r>
              <a:rPr lang="en-US" b="0" i="0">
                <a:solidFill>
                  <a:srgbClr val="212121"/>
                </a:solidFill>
                <a:effectLst/>
                <a:latin typeface="BlinkMacSystemFont"/>
              </a:rPr>
              <a:t>, C., Meunier, P., &amp; Louis, E. (2013). Role of endoscopy, cross-sectional imaging and biomarkers in Crohn's disease monitoring. </a:t>
            </a:r>
            <a:r>
              <a:rPr lang="en-US" b="0" i="1">
                <a:solidFill>
                  <a:srgbClr val="212121"/>
                </a:solidFill>
                <a:effectLst/>
                <a:latin typeface="BlinkMacSystemFont"/>
              </a:rPr>
              <a:t>Gut</a:t>
            </a:r>
            <a:r>
              <a:rPr lang="en-US" b="0" i="0">
                <a:solidFill>
                  <a:srgbClr val="212121"/>
                </a:solidFill>
                <a:effectLst/>
                <a:latin typeface="BlinkMacSystemFont"/>
              </a:rPr>
              <a:t>, </a:t>
            </a:r>
            <a:r>
              <a:rPr lang="en-US" b="0" i="1">
                <a:solidFill>
                  <a:srgbClr val="212121"/>
                </a:solidFill>
                <a:effectLst/>
                <a:latin typeface="BlinkMacSystemFont"/>
              </a:rPr>
              <a:t>62</a:t>
            </a:r>
            <a:r>
              <a:rPr lang="en-US" b="0" i="0">
                <a:solidFill>
                  <a:srgbClr val="212121"/>
                </a:solidFill>
                <a:effectLst/>
                <a:latin typeface="BlinkMacSystemFont"/>
              </a:rPr>
              <a:t>(12), 1806–1816. https://doi.org/10.1136/gutjnl-2012-303957</a:t>
            </a:r>
          </a:p>
          <a:p>
            <a:endParaRPr lang="en-NZ"/>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419125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1- Benitez, J. M., </a:t>
            </a:r>
            <a:r>
              <a:rPr lang="en-US" b="0" i="0" err="1">
                <a:solidFill>
                  <a:srgbClr val="212121"/>
                </a:solidFill>
                <a:effectLst/>
                <a:latin typeface="BlinkMacSystemFont"/>
              </a:rPr>
              <a:t>Meuwis</a:t>
            </a:r>
            <a:r>
              <a:rPr lang="en-US" b="0" i="0">
                <a:solidFill>
                  <a:srgbClr val="212121"/>
                </a:solidFill>
                <a:effectLst/>
                <a:latin typeface="BlinkMacSystemFont"/>
              </a:rPr>
              <a:t>, M. A., </a:t>
            </a:r>
            <a:r>
              <a:rPr lang="en-US" b="0" i="0" err="1">
                <a:solidFill>
                  <a:srgbClr val="212121"/>
                </a:solidFill>
                <a:effectLst/>
                <a:latin typeface="BlinkMacSystemFont"/>
              </a:rPr>
              <a:t>Reenaers</a:t>
            </a:r>
            <a:r>
              <a:rPr lang="en-US" b="0" i="0">
                <a:solidFill>
                  <a:srgbClr val="212121"/>
                </a:solidFill>
                <a:effectLst/>
                <a:latin typeface="BlinkMacSystemFont"/>
              </a:rPr>
              <a:t>, C., Van </a:t>
            </a:r>
            <a:r>
              <a:rPr lang="en-US" b="0" i="0" err="1">
                <a:solidFill>
                  <a:srgbClr val="212121"/>
                </a:solidFill>
                <a:effectLst/>
                <a:latin typeface="BlinkMacSystemFont"/>
              </a:rPr>
              <a:t>Kemseke</a:t>
            </a:r>
            <a:r>
              <a:rPr lang="en-US" b="0" i="0">
                <a:solidFill>
                  <a:srgbClr val="212121"/>
                </a:solidFill>
                <a:effectLst/>
                <a:latin typeface="BlinkMacSystemFont"/>
              </a:rPr>
              <a:t>, C., Meunier, P., &amp; Louis, E. (2013). Role of endoscopy, cross-sectional imaging and biomarkers in Crohn's disease monitoring. </a:t>
            </a:r>
            <a:r>
              <a:rPr lang="en-US" b="0" i="1">
                <a:solidFill>
                  <a:srgbClr val="212121"/>
                </a:solidFill>
                <a:effectLst/>
                <a:latin typeface="BlinkMacSystemFont"/>
              </a:rPr>
              <a:t>Gut</a:t>
            </a:r>
            <a:r>
              <a:rPr lang="en-US" b="0" i="0">
                <a:solidFill>
                  <a:srgbClr val="212121"/>
                </a:solidFill>
                <a:effectLst/>
                <a:latin typeface="BlinkMacSystemFont"/>
              </a:rPr>
              <a:t>, </a:t>
            </a:r>
            <a:r>
              <a:rPr lang="en-US" b="0" i="1">
                <a:solidFill>
                  <a:srgbClr val="212121"/>
                </a:solidFill>
                <a:effectLst/>
                <a:latin typeface="BlinkMacSystemFont"/>
              </a:rPr>
              <a:t>62</a:t>
            </a:r>
            <a:r>
              <a:rPr lang="en-US" b="0" i="0">
                <a:solidFill>
                  <a:srgbClr val="212121"/>
                </a:solidFill>
                <a:effectLst/>
                <a:latin typeface="BlinkMacSystemFont"/>
              </a:rPr>
              <a:t>(12), 1806–1816. https://doi.org/10.1136/gutjnl-2012-303957</a:t>
            </a:r>
          </a:p>
          <a:p>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126718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17108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a:t>This graph shows a patient-focused study with the patient-perceived clinical utility of different monitoring methods versus their levels of acceptability. Venipuncture is considered as the most useful and most accepted whereas colonoscopy is considered useful but has low acceptability. Intestinal Ultrasound has very high patient acceptability and is worth exploring and improving, so it reaches a good level of trust and sentiment of utility in patients. </a:t>
            </a:r>
          </a:p>
          <a:p>
            <a:pPr marL="0" marR="0" lvl="0" indent="0" algn="l" defTabSz="914400" rtl="0" eaLnBrk="1" fontAlgn="auto" latinLnBrk="0" hangingPunct="1">
              <a:lnSpc>
                <a:spcPct val="100000"/>
              </a:lnSpc>
              <a:spcBef>
                <a:spcPts val="0"/>
              </a:spcBef>
              <a:spcAft>
                <a:spcPts val="0"/>
              </a:spcAft>
              <a:buClrTx/>
              <a:buSzTx/>
              <a:buNone/>
              <a:tabLst/>
              <a:defRPr/>
            </a:pPr>
            <a:endParaRPr lang="en-US"/>
          </a:p>
          <a:p>
            <a:pPr marL="0" marR="0" lvl="0" indent="0" algn="l" defTabSz="914400" rtl="0" eaLnBrk="1" fontAlgn="auto" latinLnBrk="0" hangingPunct="1">
              <a:lnSpc>
                <a:spcPct val="100000"/>
              </a:lnSpc>
              <a:spcBef>
                <a:spcPts val="0"/>
              </a:spcBef>
              <a:spcAft>
                <a:spcPts val="0"/>
              </a:spcAft>
              <a:buClrTx/>
              <a:buSzTx/>
              <a:buNone/>
              <a:tabLst/>
              <a:defRPr/>
            </a:pPr>
            <a:endParaRPr lang="en-US"/>
          </a:p>
          <a:p>
            <a:pPr marL="0" marR="0" lvl="0" indent="0" algn="l" defTabSz="914400" rtl="0" eaLnBrk="1" fontAlgn="auto" latinLnBrk="0" hangingPunct="1">
              <a:lnSpc>
                <a:spcPct val="100000"/>
              </a:lnSpc>
              <a:spcBef>
                <a:spcPts val="0"/>
              </a:spcBef>
              <a:spcAft>
                <a:spcPts val="0"/>
              </a:spcAft>
              <a:buClrTx/>
              <a:buSzTx/>
              <a:buNone/>
              <a:tabLst/>
              <a:defRPr/>
            </a:pPr>
            <a:r>
              <a:rPr lang="en-US"/>
              <a:t>1- </a:t>
            </a:r>
            <a:r>
              <a:rPr lang="en-US" b="0" i="0">
                <a:solidFill>
                  <a:srgbClr val="212121"/>
                </a:solidFill>
                <a:effectLst/>
                <a:latin typeface="BlinkMacSystemFont"/>
              </a:rPr>
              <a:t>Buisson, A., Gonzalez, F., </a:t>
            </a:r>
            <a:r>
              <a:rPr lang="en-US" b="0" i="0" err="1">
                <a:solidFill>
                  <a:srgbClr val="212121"/>
                </a:solidFill>
                <a:effectLst/>
                <a:latin typeface="BlinkMacSystemFont"/>
              </a:rPr>
              <a:t>Poullenot</a:t>
            </a:r>
            <a:r>
              <a:rPr lang="en-US" b="0" i="0">
                <a:solidFill>
                  <a:srgbClr val="212121"/>
                </a:solidFill>
                <a:effectLst/>
                <a:latin typeface="BlinkMacSystemFont"/>
              </a:rPr>
              <a:t>, F., Nancey, S., </a:t>
            </a:r>
            <a:r>
              <a:rPr lang="en-US" b="0" i="0" err="1">
                <a:solidFill>
                  <a:srgbClr val="212121"/>
                </a:solidFill>
                <a:effectLst/>
                <a:latin typeface="BlinkMacSystemFont"/>
              </a:rPr>
              <a:t>Sollellis</a:t>
            </a:r>
            <a:r>
              <a:rPr lang="en-US" b="0" i="0">
                <a:solidFill>
                  <a:srgbClr val="212121"/>
                </a:solidFill>
                <a:effectLst/>
                <a:latin typeface="BlinkMacSystemFont"/>
              </a:rPr>
              <a:t>, E., </a:t>
            </a:r>
            <a:r>
              <a:rPr lang="en-US" b="0" i="0" err="1">
                <a:solidFill>
                  <a:srgbClr val="212121"/>
                </a:solidFill>
                <a:effectLst/>
                <a:latin typeface="BlinkMacSystemFont"/>
              </a:rPr>
              <a:t>Fumery</a:t>
            </a:r>
            <a:r>
              <a:rPr lang="en-US" b="0" i="0">
                <a:solidFill>
                  <a:srgbClr val="212121"/>
                </a:solidFill>
                <a:effectLst/>
                <a:latin typeface="BlinkMacSystemFont"/>
              </a:rPr>
              <a:t>, M., </a:t>
            </a:r>
            <a:r>
              <a:rPr lang="en-US" b="0" i="0" err="1">
                <a:solidFill>
                  <a:srgbClr val="212121"/>
                </a:solidFill>
                <a:effectLst/>
                <a:latin typeface="BlinkMacSystemFont"/>
              </a:rPr>
              <a:t>Pariente</a:t>
            </a:r>
            <a:r>
              <a:rPr lang="en-US" b="0" i="0">
                <a:solidFill>
                  <a:srgbClr val="212121"/>
                </a:solidFill>
                <a:effectLst/>
                <a:latin typeface="BlinkMacSystemFont"/>
              </a:rPr>
              <a:t>, B., </a:t>
            </a:r>
            <a:r>
              <a:rPr lang="en-US" b="0" i="0" err="1">
                <a:solidFill>
                  <a:srgbClr val="212121"/>
                </a:solidFill>
                <a:effectLst/>
                <a:latin typeface="BlinkMacSystemFont"/>
              </a:rPr>
              <a:t>Flamant</a:t>
            </a:r>
            <a:r>
              <a:rPr lang="en-US" b="0" i="0">
                <a:solidFill>
                  <a:srgbClr val="212121"/>
                </a:solidFill>
                <a:effectLst/>
                <a:latin typeface="BlinkMacSystemFont"/>
              </a:rPr>
              <a:t>, M., Trang-Poisson, C., </a:t>
            </a:r>
            <a:r>
              <a:rPr lang="en-US" b="0" i="0" err="1">
                <a:solidFill>
                  <a:srgbClr val="212121"/>
                </a:solidFill>
                <a:effectLst/>
                <a:latin typeface="BlinkMacSystemFont"/>
              </a:rPr>
              <a:t>Bonnaud</a:t>
            </a:r>
            <a:r>
              <a:rPr lang="en-US" b="0" i="0">
                <a:solidFill>
                  <a:srgbClr val="212121"/>
                </a:solidFill>
                <a:effectLst/>
                <a:latin typeface="BlinkMacSystemFont"/>
              </a:rPr>
              <a:t>, G., Mathieu, S., Thevenin, A., Duruy, M., </a:t>
            </a:r>
            <a:r>
              <a:rPr lang="en-US" b="0" i="0" err="1">
                <a:solidFill>
                  <a:srgbClr val="212121"/>
                </a:solidFill>
                <a:effectLst/>
                <a:latin typeface="BlinkMacSystemFont"/>
              </a:rPr>
              <a:t>Filippi</a:t>
            </a:r>
            <a:r>
              <a:rPr lang="en-US" b="0" i="0">
                <a:solidFill>
                  <a:srgbClr val="212121"/>
                </a:solidFill>
                <a:effectLst/>
                <a:latin typeface="BlinkMacSystemFont"/>
              </a:rPr>
              <a:t>, J., </a:t>
            </a:r>
            <a:r>
              <a:rPr lang="en-US" b="0" i="0" err="1">
                <a:solidFill>
                  <a:srgbClr val="212121"/>
                </a:solidFill>
                <a:effectLst/>
                <a:latin typeface="BlinkMacSystemFont"/>
              </a:rPr>
              <a:t>Lʼhopital</a:t>
            </a:r>
            <a:r>
              <a:rPr lang="en-US" b="0" i="0">
                <a:solidFill>
                  <a:srgbClr val="212121"/>
                </a:solidFill>
                <a:effectLst/>
                <a:latin typeface="BlinkMacSystemFont"/>
              </a:rPr>
              <a:t>, F., </a:t>
            </a:r>
            <a:r>
              <a:rPr lang="en-US" b="0" i="0" err="1">
                <a:solidFill>
                  <a:srgbClr val="212121"/>
                </a:solidFill>
                <a:effectLst/>
                <a:latin typeface="BlinkMacSystemFont"/>
              </a:rPr>
              <a:t>Luneau</a:t>
            </a:r>
            <a:r>
              <a:rPr lang="en-US" b="0" i="0">
                <a:solidFill>
                  <a:srgbClr val="212121"/>
                </a:solidFill>
                <a:effectLst/>
                <a:latin typeface="BlinkMacSystemFont"/>
              </a:rPr>
              <a:t>, F., </a:t>
            </a:r>
            <a:r>
              <a:rPr lang="en-US" b="0" i="0" err="1">
                <a:solidFill>
                  <a:srgbClr val="212121"/>
                </a:solidFill>
                <a:effectLst/>
                <a:latin typeface="BlinkMacSystemFont"/>
              </a:rPr>
              <a:t>Michalet</a:t>
            </a:r>
            <a:r>
              <a:rPr lang="en-US" b="0" i="0">
                <a:solidFill>
                  <a:srgbClr val="212121"/>
                </a:solidFill>
                <a:effectLst/>
                <a:latin typeface="BlinkMacSystemFont"/>
              </a:rPr>
              <a:t>, V., </a:t>
            </a:r>
            <a:r>
              <a:rPr lang="en-US" b="0" i="0" err="1">
                <a:solidFill>
                  <a:srgbClr val="212121"/>
                </a:solidFill>
                <a:effectLst/>
                <a:latin typeface="BlinkMacSystemFont"/>
              </a:rPr>
              <a:t>Genès</a:t>
            </a:r>
            <a:r>
              <a:rPr lang="en-US" b="0" i="0">
                <a:solidFill>
                  <a:srgbClr val="212121"/>
                </a:solidFill>
                <a:effectLst/>
                <a:latin typeface="BlinkMacSystemFont"/>
              </a:rPr>
              <a:t>, J., Achim, A., </a:t>
            </a:r>
            <a:r>
              <a:rPr lang="en-US" b="0" i="0" err="1">
                <a:solidFill>
                  <a:srgbClr val="212121"/>
                </a:solidFill>
                <a:effectLst/>
                <a:latin typeface="BlinkMacSystemFont"/>
              </a:rPr>
              <a:t>Cruzille</a:t>
            </a:r>
            <a:r>
              <a:rPr lang="en-US" b="0" i="0">
                <a:solidFill>
                  <a:srgbClr val="212121"/>
                </a:solidFill>
                <a:effectLst/>
                <a:latin typeface="BlinkMacSystemFont"/>
              </a:rPr>
              <a:t>, E., … ACCEPT study group (2017). Comparative Acceptability and Perceived Clinical Utility of Monitoring Tools: A Nationwide Survey of Patients with Inflammatory Bowel Disease. </a:t>
            </a:r>
            <a:r>
              <a:rPr lang="en-US" b="0" i="1">
                <a:solidFill>
                  <a:srgbClr val="212121"/>
                </a:solidFill>
                <a:effectLst/>
                <a:latin typeface="BlinkMacSystemFont"/>
              </a:rPr>
              <a:t>Inflammatory bowel diseases</a:t>
            </a:r>
            <a:r>
              <a:rPr lang="en-US" b="0" i="0">
                <a:solidFill>
                  <a:srgbClr val="212121"/>
                </a:solidFill>
                <a:effectLst/>
                <a:latin typeface="BlinkMacSystemFont"/>
              </a:rPr>
              <a:t>, </a:t>
            </a:r>
            <a:r>
              <a:rPr lang="en-US" b="0" i="1">
                <a:solidFill>
                  <a:srgbClr val="212121"/>
                </a:solidFill>
                <a:effectLst/>
                <a:latin typeface="BlinkMacSystemFont"/>
              </a:rPr>
              <a:t>23</a:t>
            </a:r>
            <a:r>
              <a:rPr lang="en-US" b="0" i="0">
                <a:solidFill>
                  <a:srgbClr val="212121"/>
                </a:solidFill>
                <a:effectLst/>
                <a:latin typeface="BlinkMacSystemFont"/>
              </a:rPr>
              <a:t>(8), 1425–1433. https://doi.org/10.1097/MIB.0000000000001140</a:t>
            </a:r>
          </a:p>
          <a:p>
            <a:pPr marL="0" indent="0">
              <a:buNone/>
            </a:pPr>
            <a:endParaRPr lang="en-US"/>
          </a:p>
          <a:p>
            <a:pPr marL="0" indent="0">
              <a:buNone/>
            </a:pPr>
            <a:r>
              <a:rPr lang="en-US"/>
              <a:t>Images:</a:t>
            </a:r>
          </a:p>
          <a:p>
            <a:pPr marL="0" indent="0">
              <a:buNone/>
            </a:pPr>
            <a:r>
              <a:rPr lang="en-US"/>
              <a:t>Colon, MRI from previous images on slide 5.</a:t>
            </a:r>
            <a:br>
              <a:rPr lang="en-US"/>
            </a:br>
            <a:r>
              <a:rPr lang="en-US"/>
              <a:t>Stool test: https://www.flaticon.com/premium-icon/stool-test_6020282?term=stool%20test&amp;page=1&amp;position=5&amp;page=1&amp;position=5&amp;related_id=6020282&amp;origin=search</a:t>
            </a:r>
          </a:p>
          <a:p>
            <a:pPr marL="0" indent="0">
              <a:buNone/>
            </a:pPr>
            <a:endParaRPr lang="en-US"/>
          </a:p>
          <a:p>
            <a:pPr marL="0" indent="0">
              <a:buNone/>
            </a:pPr>
            <a:r>
              <a:rPr lang="en-US"/>
              <a:t>Capsule + Wireless:</a:t>
            </a:r>
            <a:br>
              <a:rPr lang="en-US"/>
            </a:br>
            <a:r>
              <a:rPr lang="en-US"/>
              <a:t>Capsule: https://www.flaticon.com/free-icon/meds_1617465?term=capsule&amp;page=1&amp;position=2&amp;page=1&amp;position=2&amp;related_id=1617465&amp;origin=search</a:t>
            </a:r>
          </a:p>
          <a:p>
            <a:pPr marL="0" indent="0">
              <a:buNone/>
            </a:pPr>
            <a:r>
              <a:rPr lang="en-US"/>
              <a:t>Wireless: https://www.flaticon.com/free-icon/wifi_254613?term=wireless&amp;page=1&amp;position=1&amp;page=1&amp;position=1&amp;related_id=254613&amp;origin=search</a:t>
            </a:r>
          </a:p>
          <a:p>
            <a:pPr marL="0" indent="0">
              <a:buNone/>
            </a:pPr>
            <a:endParaRPr lang="en-US"/>
          </a:p>
          <a:p>
            <a:pPr marL="0" indent="0">
              <a:buNone/>
            </a:pPr>
            <a:r>
              <a:rPr lang="en-US"/>
              <a:t>IUS: https://www.flaticon.com/free-icon/ultrasound_941520?related_id=941520</a:t>
            </a:r>
          </a:p>
          <a:p>
            <a:pPr marL="0" indent="0">
              <a:buNone/>
            </a:pPr>
            <a:endParaRPr lang="en-US"/>
          </a:p>
          <a:p>
            <a:pPr marL="0" indent="0">
              <a:buNone/>
            </a:pPr>
            <a:r>
              <a:rPr lang="en-US"/>
              <a:t>Venipuncture: https://www.flaticon.com/free-icon/blood-test_3126976?term=blood%20test&amp;page=1&amp;position=38&amp;page=1&amp;position=38&amp;related_id=3126976&amp;origin=search</a:t>
            </a:r>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886233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There is a lack of data in UC patients regarding IUS in Buisson, A. (2017). Inflammatory bowel diseases, 23(8), 1425–1433</a:t>
            </a:r>
          </a:p>
          <a:p>
            <a:pPr marL="0" indent="0">
              <a:buNone/>
            </a:pPr>
            <a:endParaRPr lang="en-US"/>
          </a:p>
          <a:p>
            <a:pPr marL="0" indent="0">
              <a:buNone/>
            </a:pPr>
            <a:r>
              <a:rPr lang="en-US"/>
              <a:t>1- </a:t>
            </a:r>
            <a:r>
              <a:rPr lang="en-US" b="0" i="0">
                <a:solidFill>
                  <a:srgbClr val="212121"/>
                </a:solidFill>
                <a:effectLst/>
                <a:latin typeface="BlinkMacSystemFont"/>
              </a:rPr>
              <a:t>Buisson, A., Gonzalez, F., </a:t>
            </a:r>
            <a:r>
              <a:rPr lang="en-US" b="0" i="0" err="1">
                <a:solidFill>
                  <a:srgbClr val="212121"/>
                </a:solidFill>
                <a:effectLst/>
                <a:latin typeface="BlinkMacSystemFont"/>
              </a:rPr>
              <a:t>Poullenot</a:t>
            </a:r>
            <a:r>
              <a:rPr lang="en-US" b="0" i="0">
                <a:solidFill>
                  <a:srgbClr val="212121"/>
                </a:solidFill>
                <a:effectLst/>
                <a:latin typeface="BlinkMacSystemFont"/>
              </a:rPr>
              <a:t>, F., Nancey, S., </a:t>
            </a:r>
            <a:r>
              <a:rPr lang="en-US" b="0" i="0" err="1">
                <a:solidFill>
                  <a:srgbClr val="212121"/>
                </a:solidFill>
                <a:effectLst/>
                <a:latin typeface="BlinkMacSystemFont"/>
              </a:rPr>
              <a:t>Sollellis</a:t>
            </a:r>
            <a:r>
              <a:rPr lang="en-US" b="0" i="0">
                <a:solidFill>
                  <a:srgbClr val="212121"/>
                </a:solidFill>
                <a:effectLst/>
                <a:latin typeface="BlinkMacSystemFont"/>
              </a:rPr>
              <a:t>, E., </a:t>
            </a:r>
            <a:r>
              <a:rPr lang="en-US" b="0" i="0" err="1">
                <a:solidFill>
                  <a:srgbClr val="212121"/>
                </a:solidFill>
                <a:effectLst/>
                <a:latin typeface="BlinkMacSystemFont"/>
              </a:rPr>
              <a:t>Fumery</a:t>
            </a:r>
            <a:r>
              <a:rPr lang="en-US" b="0" i="0">
                <a:solidFill>
                  <a:srgbClr val="212121"/>
                </a:solidFill>
                <a:effectLst/>
                <a:latin typeface="BlinkMacSystemFont"/>
              </a:rPr>
              <a:t>, M., </a:t>
            </a:r>
            <a:r>
              <a:rPr lang="en-US" b="0" i="0" err="1">
                <a:solidFill>
                  <a:srgbClr val="212121"/>
                </a:solidFill>
                <a:effectLst/>
                <a:latin typeface="BlinkMacSystemFont"/>
              </a:rPr>
              <a:t>Pariente</a:t>
            </a:r>
            <a:r>
              <a:rPr lang="en-US" b="0" i="0">
                <a:solidFill>
                  <a:srgbClr val="212121"/>
                </a:solidFill>
                <a:effectLst/>
                <a:latin typeface="BlinkMacSystemFont"/>
              </a:rPr>
              <a:t>, B., </a:t>
            </a:r>
            <a:r>
              <a:rPr lang="en-US" b="0" i="0" err="1">
                <a:solidFill>
                  <a:srgbClr val="212121"/>
                </a:solidFill>
                <a:effectLst/>
                <a:latin typeface="BlinkMacSystemFont"/>
              </a:rPr>
              <a:t>Flamant</a:t>
            </a:r>
            <a:r>
              <a:rPr lang="en-US" b="0" i="0">
                <a:solidFill>
                  <a:srgbClr val="212121"/>
                </a:solidFill>
                <a:effectLst/>
                <a:latin typeface="BlinkMacSystemFont"/>
              </a:rPr>
              <a:t>, M., Trang-Poisson, C., </a:t>
            </a:r>
            <a:r>
              <a:rPr lang="en-US" b="0" i="0" err="1">
                <a:solidFill>
                  <a:srgbClr val="212121"/>
                </a:solidFill>
                <a:effectLst/>
                <a:latin typeface="BlinkMacSystemFont"/>
              </a:rPr>
              <a:t>Bonnaud</a:t>
            </a:r>
            <a:r>
              <a:rPr lang="en-US" b="0" i="0">
                <a:solidFill>
                  <a:srgbClr val="212121"/>
                </a:solidFill>
                <a:effectLst/>
                <a:latin typeface="BlinkMacSystemFont"/>
              </a:rPr>
              <a:t>, G., Mathieu, S., Thevenin, A., Duruy, M., </a:t>
            </a:r>
            <a:r>
              <a:rPr lang="en-US" b="0" i="0" err="1">
                <a:solidFill>
                  <a:srgbClr val="212121"/>
                </a:solidFill>
                <a:effectLst/>
                <a:latin typeface="BlinkMacSystemFont"/>
              </a:rPr>
              <a:t>Filippi</a:t>
            </a:r>
            <a:r>
              <a:rPr lang="en-US" b="0" i="0">
                <a:solidFill>
                  <a:srgbClr val="212121"/>
                </a:solidFill>
                <a:effectLst/>
                <a:latin typeface="BlinkMacSystemFont"/>
              </a:rPr>
              <a:t>, J., </a:t>
            </a:r>
            <a:r>
              <a:rPr lang="en-US" b="0" i="0" err="1">
                <a:solidFill>
                  <a:srgbClr val="212121"/>
                </a:solidFill>
                <a:effectLst/>
                <a:latin typeface="BlinkMacSystemFont"/>
              </a:rPr>
              <a:t>Lʼhopital</a:t>
            </a:r>
            <a:r>
              <a:rPr lang="en-US" b="0" i="0">
                <a:solidFill>
                  <a:srgbClr val="212121"/>
                </a:solidFill>
                <a:effectLst/>
                <a:latin typeface="BlinkMacSystemFont"/>
              </a:rPr>
              <a:t>, F., </a:t>
            </a:r>
            <a:r>
              <a:rPr lang="en-US" b="0" i="0" err="1">
                <a:solidFill>
                  <a:srgbClr val="212121"/>
                </a:solidFill>
                <a:effectLst/>
                <a:latin typeface="BlinkMacSystemFont"/>
              </a:rPr>
              <a:t>Luneau</a:t>
            </a:r>
            <a:r>
              <a:rPr lang="en-US" b="0" i="0">
                <a:solidFill>
                  <a:srgbClr val="212121"/>
                </a:solidFill>
                <a:effectLst/>
                <a:latin typeface="BlinkMacSystemFont"/>
              </a:rPr>
              <a:t>, F., </a:t>
            </a:r>
            <a:r>
              <a:rPr lang="en-US" b="0" i="0" err="1">
                <a:solidFill>
                  <a:srgbClr val="212121"/>
                </a:solidFill>
                <a:effectLst/>
                <a:latin typeface="BlinkMacSystemFont"/>
              </a:rPr>
              <a:t>Michalet</a:t>
            </a:r>
            <a:r>
              <a:rPr lang="en-US" b="0" i="0">
                <a:solidFill>
                  <a:srgbClr val="212121"/>
                </a:solidFill>
                <a:effectLst/>
                <a:latin typeface="BlinkMacSystemFont"/>
              </a:rPr>
              <a:t>, V., </a:t>
            </a:r>
            <a:r>
              <a:rPr lang="en-US" b="0" i="0" err="1">
                <a:solidFill>
                  <a:srgbClr val="212121"/>
                </a:solidFill>
                <a:effectLst/>
                <a:latin typeface="BlinkMacSystemFont"/>
              </a:rPr>
              <a:t>Genès</a:t>
            </a:r>
            <a:r>
              <a:rPr lang="en-US" b="0" i="0">
                <a:solidFill>
                  <a:srgbClr val="212121"/>
                </a:solidFill>
                <a:effectLst/>
                <a:latin typeface="BlinkMacSystemFont"/>
              </a:rPr>
              <a:t>, J., Achim, A., </a:t>
            </a:r>
            <a:r>
              <a:rPr lang="en-US" b="0" i="0" err="1">
                <a:solidFill>
                  <a:srgbClr val="212121"/>
                </a:solidFill>
                <a:effectLst/>
                <a:latin typeface="BlinkMacSystemFont"/>
              </a:rPr>
              <a:t>Cruzille</a:t>
            </a:r>
            <a:r>
              <a:rPr lang="en-US" b="0" i="0">
                <a:solidFill>
                  <a:srgbClr val="212121"/>
                </a:solidFill>
                <a:effectLst/>
                <a:latin typeface="BlinkMacSystemFont"/>
              </a:rPr>
              <a:t>, E., … ACCEPT study group (2017). Comparative Acceptability and Perceived Clinical Utility of Monitoring Tools: A Nationwide Survey of Patients with Inflammatory Bowel Disease. </a:t>
            </a:r>
            <a:r>
              <a:rPr lang="en-US" b="0" i="1">
                <a:solidFill>
                  <a:srgbClr val="212121"/>
                </a:solidFill>
                <a:effectLst/>
                <a:latin typeface="BlinkMacSystemFont"/>
              </a:rPr>
              <a:t>Inflammatory bowel diseases</a:t>
            </a:r>
            <a:r>
              <a:rPr lang="en-US" b="0" i="0">
                <a:solidFill>
                  <a:srgbClr val="212121"/>
                </a:solidFill>
                <a:effectLst/>
                <a:latin typeface="BlinkMacSystemFont"/>
              </a:rPr>
              <a:t>, </a:t>
            </a:r>
            <a:r>
              <a:rPr lang="en-US" b="0" i="1">
                <a:solidFill>
                  <a:srgbClr val="212121"/>
                </a:solidFill>
                <a:effectLst/>
                <a:latin typeface="BlinkMacSystemFont"/>
              </a:rPr>
              <a:t>23</a:t>
            </a:r>
            <a:r>
              <a:rPr lang="en-US" b="0" i="0">
                <a:solidFill>
                  <a:srgbClr val="212121"/>
                </a:solidFill>
                <a:effectLst/>
                <a:latin typeface="BlinkMacSystemFont"/>
              </a:rPr>
              <a:t>(8), 1425–1433. https://doi.org/10.1097/MIB.0000000000001140</a:t>
            </a:r>
          </a:p>
          <a:p>
            <a:pPr marL="0" indent="0">
              <a:buNone/>
            </a:pPr>
            <a:r>
              <a:rPr lang="en-US"/>
              <a:t>2- </a:t>
            </a:r>
            <a:r>
              <a:rPr lang="en-US" b="0" i="0">
                <a:solidFill>
                  <a:srgbClr val="212121"/>
                </a:solidFill>
                <a:effectLst/>
                <a:latin typeface="BlinkMacSystemFont"/>
              </a:rPr>
              <a:t>Rajagopalan, A., </a:t>
            </a:r>
            <a:r>
              <a:rPr lang="en-US" b="0" i="0" err="1">
                <a:solidFill>
                  <a:srgbClr val="212121"/>
                </a:solidFill>
                <a:effectLst/>
                <a:latin typeface="BlinkMacSystemFont"/>
              </a:rPr>
              <a:t>Sathananthan</a:t>
            </a:r>
            <a:r>
              <a:rPr lang="en-US" b="0" i="0">
                <a:solidFill>
                  <a:srgbClr val="212121"/>
                </a:solidFill>
                <a:effectLst/>
                <a:latin typeface="BlinkMacSystemFont"/>
              </a:rPr>
              <a:t>, D., An, Y. K., Van De Ven, L., Martin, S., </a:t>
            </a:r>
            <a:r>
              <a:rPr lang="en-US" b="0" i="0" err="1">
                <a:solidFill>
                  <a:srgbClr val="212121"/>
                </a:solidFill>
                <a:effectLst/>
                <a:latin typeface="BlinkMacSystemFont"/>
              </a:rPr>
              <a:t>Fon</a:t>
            </a:r>
            <a:r>
              <a:rPr lang="en-US" b="0" i="0">
                <a:solidFill>
                  <a:srgbClr val="212121"/>
                </a:solidFill>
                <a:effectLst/>
                <a:latin typeface="BlinkMacSystemFont"/>
              </a:rPr>
              <a:t>, J., Costello, S. P., Begun, J., &amp; Bryant, R. V. (2019). Gastrointestinal ultrasound in inflammatory bowel disease care: Patient perceptions and impact on disease-related knowledge. </a:t>
            </a:r>
            <a:r>
              <a:rPr lang="en-US" b="0" i="1">
                <a:solidFill>
                  <a:srgbClr val="212121"/>
                </a:solidFill>
                <a:effectLst/>
                <a:latin typeface="BlinkMacSystemFont"/>
              </a:rPr>
              <a:t>JGH open : an open access journal of gastroenterology and hepatology</a:t>
            </a:r>
            <a:r>
              <a:rPr lang="en-US" b="0" i="0">
                <a:solidFill>
                  <a:srgbClr val="212121"/>
                </a:solidFill>
                <a:effectLst/>
                <a:latin typeface="BlinkMacSystemFont"/>
              </a:rPr>
              <a:t>, </a:t>
            </a:r>
            <a:r>
              <a:rPr lang="en-US" b="0" i="1">
                <a:solidFill>
                  <a:srgbClr val="212121"/>
                </a:solidFill>
                <a:effectLst/>
                <a:latin typeface="BlinkMacSystemFont"/>
              </a:rPr>
              <a:t>4</a:t>
            </a:r>
            <a:r>
              <a:rPr lang="en-US" b="0" i="0">
                <a:solidFill>
                  <a:srgbClr val="212121"/>
                </a:solidFill>
                <a:effectLst/>
                <a:latin typeface="BlinkMacSystemFont"/>
              </a:rPr>
              <a:t>(2), 267–272. https://doi.org/10.1002/jgh3.12268</a:t>
            </a: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66515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b="0" i="0">
                <a:solidFill>
                  <a:srgbClr val="212121"/>
                </a:solidFill>
                <a:effectLst/>
                <a:latin typeface="BlinkMacSystemFont"/>
              </a:rPr>
              <a:t>1- </a:t>
            </a:r>
            <a:r>
              <a:rPr lang="en-US" b="0" i="0" err="1">
                <a:solidFill>
                  <a:srgbClr val="212121"/>
                </a:solidFill>
                <a:effectLst/>
                <a:latin typeface="BlinkMacSystemFont"/>
              </a:rPr>
              <a:t>Maaser</a:t>
            </a:r>
            <a:r>
              <a:rPr lang="en-US" b="0" i="0">
                <a:solidFill>
                  <a:srgbClr val="212121"/>
                </a:solidFill>
                <a:effectLst/>
                <a:latin typeface="BlinkMacSystemFont"/>
              </a:rPr>
              <a:t>, C., Sturm, A., </a:t>
            </a:r>
            <a:r>
              <a:rPr lang="en-US" b="0" i="0" err="1">
                <a:solidFill>
                  <a:srgbClr val="212121"/>
                </a:solidFill>
                <a:effectLst/>
                <a:latin typeface="BlinkMacSystemFont"/>
              </a:rPr>
              <a:t>Vavricka</a:t>
            </a:r>
            <a:r>
              <a:rPr lang="en-US" b="0" i="0">
                <a:solidFill>
                  <a:srgbClr val="212121"/>
                </a:solidFill>
                <a:effectLst/>
                <a:latin typeface="BlinkMacSystemFont"/>
              </a:rPr>
              <a:t>, S. R., </a:t>
            </a:r>
            <a:r>
              <a:rPr lang="en-US" b="0" i="0" err="1">
                <a:solidFill>
                  <a:srgbClr val="212121"/>
                </a:solidFill>
                <a:effectLst/>
                <a:latin typeface="BlinkMacSystemFont"/>
              </a:rPr>
              <a:t>Kucharzik</a:t>
            </a:r>
            <a:r>
              <a:rPr lang="en-US" b="0" i="0">
                <a:solidFill>
                  <a:srgbClr val="212121"/>
                </a:solidFill>
                <a:effectLst/>
                <a:latin typeface="BlinkMacSystemFont"/>
              </a:rPr>
              <a:t>, T., Fiorino, G., </a:t>
            </a:r>
            <a:r>
              <a:rPr lang="en-US" b="0" i="0" err="1">
                <a:solidFill>
                  <a:srgbClr val="212121"/>
                </a:solidFill>
                <a:effectLst/>
                <a:latin typeface="BlinkMacSystemFont"/>
              </a:rPr>
              <a:t>Annese</a:t>
            </a:r>
            <a:r>
              <a:rPr lang="en-US" b="0" i="0">
                <a:solidFill>
                  <a:srgbClr val="212121"/>
                </a:solidFill>
                <a:effectLst/>
                <a:latin typeface="BlinkMacSystemFont"/>
              </a:rPr>
              <a:t>, V., Calabrese, E., Baumgart, D. C., </a:t>
            </a:r>
            <a:r>
              <a:rPr lang="en-US" b="0" i="0" err="1">
                <a:solidFill>
                  <a:srgbClr val="212121"/>
                </a:solidFill>
                <a:effectLst/>
                <a:latin typeface="BlinkMacSystemFont"/>
              </a:rPr>
              <a:t>Bettenworth</a:t>
            </a:r>
            <a:r>
              <a:rPr lang="en-US" b="0" i="0">
                <a:solidFill>
                  <a:srgbClr val="212121"/>
                </a:solidFill>
                <a:effectLst/>
                <a:latin typeface="BlinkMacSystemFont"/>
              </a:rPr>
              <a:t>, D., </a:t>
            </a:r>
            <a:r>
              <a:rPr lang="en-US" b="0" i="0" err="1">
                <a:solidFill>
                  <a:srgbClr val="212121"/>
                </a:solidFill>
                <a:effectLst/>
                <a:latin typeface="BlinkMacSystemFont"/>
              </a:rPr>
              <a:t>Borralho</a:t>
            </a:r>
            <a:r>
              <a:rPr lang="en-US" b="0" i="0">
                <a:solidFill>
                  <a:srgbClr val="212121"/>
                </a:solidFill>
                <a:effectLst/>
                <a:latin typeface="BlinkMacSystemFont"/>
              </a:rPr>
              <a:t> Nunes, P., </a:t>
            </a:r>
            <a:r>
              <a:rPr lang="en-US" b="0" i="0" err="1">
                <a:solidFill>
                  <a:srgbClr val="212121"/>
                </a:solidFill>
                <a:effectLst/>
                <a:latin typeface="BlinkMacSystemFont"/>
              </a:rPr>
              <a:t>Burisch</a:t>
            </a:r>
            <a:r>
              <a:rPr lang="en-US" b="0" i="0">
                <a:solidFill>
                  <a:srgbClr val="212121"/>
                </a:solidFill>
                <a:effectLst/>
                <a:latin typeface="BlinkMacSystemFont"/>
              </a:rPr>
              <a:t>, J., Castiglione, F., Eliakim, R., Ellul, P., González-Lama, Y., Gordon, H., Halligan, S., </a:t>
            </a:r>
            <a:r>
              <a:rPr lang="en-US" b="0" i="0" err="1">
                <a:solidFill>
                  <a:srgbClr val="212121"/>
                </a:solidFill>
                <a:effectLst/>
                <a:latin typeface="BlinkMacSystemFont"/>
              </a:rPr>
              <a:t>Katsanos</a:t>
            </a:r>
            <a:r>
              <a:rPr lang="en-US" b="0" i="0">
                <a:solidFill>
                  <a:srgbClr val="212121"/>
                </a:solidFill>
                <a:effectLst/>
                <a:latin typeface="BlinkMacSystemFont"/>
              </a:rPr>
              <a:t>, K., </a:t>
            </a:r>
            <a:r>
              <a:rPr lang="en-US" b="0" i="0" err="1">
                <a:solidFill>
                  <a:srgbClr val="212121"/>
                </a:solidFill>
                <a:effectLst/>
                <a:latin typeface="BlinkMacSystemFont"/>
              </a:rPr>
              <a:t>Kopylov</a:t>
            </a:r>
            <a:r>
              <a:rPr lang="en-US" b="0" i="0">
                <a:solidFill>
                  <a:srgbClr val="212121"/>
                </a:solidFill>
                <a:effectLst/>
                <a:latin typeface="BlinkMacSystemFont"/>
              </a:rPr>
              <a:t>, U., Kotze, P. G., … European Crohn’s and Colitis </a:t>
            </a:r>
            <a:r>
              <a:rPr lang="en-US" b="0" i="0" err="1">
                <a:solidFill>
                  <a:srgbClr val="212121"/>
                </a:solidFill>
                <a:effectLst/>
                <a:latin typeface="BlinkMacSystemFont"/>
              </a:rPr>
              <a:t>Organisation</a:t>
            </a:r>
            <a:r>
              <a:rPr lang="en-US" b="0" i="0">
                <a:solidFill>
                  <a:srgbClr val="212121"/>
                </a:solidFill>
                <a:effectLst/>
                <a:latin typeface="BlinkMacSystemFont"/>
              </a:rPr>
              <a:t> [ECCO] and the European Society of Gastrointestinal and Abdominal Radiology [ESGAR] (2019). ECCO-ESGAR Guideline for Diagnostic Assessment in IBD Part 1: Initial diagnosis, monitoring of known IBD, detection of complications. </a:t>
            </a:r>
            <a:r>
              <a:rPr lang="en-US" b="0" i="1">
                <a:solidFill>
                  <a:srgbClr val="212121"/>
                </a:solidFill>
                <a:effectLst/>
                <a:latin typeface="BlinkMacSystemFont"/>
              </a:rPr>
              <a:t>Journal of Crohn's &amp; colitis</a:t>
            </a:r>
            <a:r>
              <a:rPr lang="en-US" b="0" i="0">
                <a:solidFill>
                  <a:srgbClr val="212121"/>
                </a:solidFill>
                <a:effectLst/>
                <a:latin typeface="BlinkMacSystemFont"/>
              </a:rPr>
              <a:t>, </a:t>
            </a:r>
            <a:r>
              <a:rPr lang="en-US" b="0" i="1">
                <a:solidFill>
                  <a:srgbClr val="212121"/>
                </a:solidFill>
                <a:effectLst/>
                <a:latin typeface="BlinkMacSystemFont"/>
              </a:rPr>
              <a:t>13</a:t>
            </a:r>
            <a:r>
              <a:rPr lang="en-US" b="0" i="0">
                <a:solidFill>
                  <a:srgbClr val="212121"/>
                </a:solidFill>
                <a:effectLst/>
                <a:latin typeface="BlinkMacSystemFont"/>
              </a:rPr>
              <a:t>(2), 144–164. https://doi.org/10.1093/ecco-jcc/jjy113</a:t>
            </a:r>
          </a:p>
          <a:p>
            <a:pPr marL="0" indent="0">
              <a:buNone/>
            </a:pPr>
            <a:endParaRPr lang="en-US" b="0" i="0">
              <a:solidFill>
                <a:srgbClr val="212121"/>
              </a:solidFill>
              <a:effectLst/>
              <a:latin typeface="BlinkMacSystemFont"/>
            </a:endParaRPr>
          </a:p>
          <a:p>
            <a:pPr marL="0" indent="0">
              <a:buNone/>
            </a:pPr>
            <a:r>
              <a:rPr lang="en-US" b="0" i="0">
                <a:solidFill>
                  <a:srgbClr val="212121"/>
                </a:solidFill>
                <a:effectLst/>
                <a:latin typeface="BlinkMacSystemFont"/>
              </a:rPr>
              <a:t>2- </a:t>
            </a:r>
            <a:r>
              <a:rPr lang="lv-LV" b="0" i="0">
                <a:solidFill>
                  <a:srgbClr val="212121"/>
                </a:solidFill>
                <a:effectLst/>
                <a:latin typeface="BlinkMacSystemFont"/>
              </a:rPr>
              <a:t>Sturm, A., Maaser, C., Calabrese, E., Annese, V., Fiorino, G., Kucharzik, T., Vavricka, S. R., Verstockt, B., van Rheenen, P., Tolan, D., Taylor, S. A., Rimola, J., Rieder, F., Limdi, J. K., Laghi, A., Krustiņš, E., Kotze, P. G., Kopylov, U., Katsanos, K., Halligan, S., … European Crohn’s and Colitis Organisation [ECCO] and the European Society of Gastrointestinal and Abdominal Radiology [ESGAR] (2019). ECCO-ESGAR Guideline for Diagnostic Assessment in IBD Part 2: IBD scores and general principles and technical aspects. </a:t>
            </a:r>
            <a:r>
              <a:rPr lang="lv-LV" b="0" i="1">
                <a:solidFill>
                  <a:srgbClr val="212121"/>
                </a:solidFill>
                <a:effectLst/>
                <a:latin typeface="BlinkMacSystemFont"/>
              </a:rPr>
              <a:t>Journal of Crohn's &amp; colitis</a:t>
            </a:r>
            <a:r>
              <a:rPr lang="lv-LV" b="0" i="0">
                <a:solidFill>
                  <a:srgbClr val="212121"/>
                </a:solidFill>
                <a:effectLst/>
                <a:latin typeface="BlinkMacSystemFont"/>
              </a:rPr>
              <a:t>, </a:t>
            </a:r>
            <a:r>
              <a:rPr lang="lv-LV" b="0" i="1">
                <a:solidFill>
                  <a:srgbClr val="212121"/>
                </a:solidFill>
                <a:effectLst/>
                <a:latin typeface="BlinkMacSystemFont"/>
              </a:rPr>
              <a:t>13</a:t>
            </a:r>
            <a:r>
              <a:rPr lang="lv-LV" b="0" i="0">
                <a:solidFill>
                  <a:srgbClr val="212121"/>
                </a:solidFill>
                <a:effectLst/>
                <a:latin typeface="BlinkMacSystemFont"/>
              </a:rPr>
              <a:t>(3), 273–284. https://doi.org/10.1093/ecco-jcc/jjy114</a:t>
            </a: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185944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7" rtl="0" eaLnBrk="0" fontAlgn="base" latinLnBrk="0" hangingPunct="0">
              <a:lnSpc>
                <a:spcPct val="90000"/>
              </a:lnSpc>
              <a:spcBef>
                <a:spcPts val="1000"/>
              </a:spcBef>
              <a:spcAft>
                <a:spcPct val="0"/>
              </a:spcAft>
              <a:buClrTx/>
              <a:buSzTx/>
              <a:buFont typeface="Arial" pitchFamily="34" charset="0"/>
              <a:buNone/>
              <a:tabLst/>
              <a:defRPr/>
            </a:pPr>
            <a:r>
              <a:rPr lang="en-US" b="0" i="0" err="1">
                <a:solidFill>
                  <a:srgbClr val="212121"/>
                </a:solidFill>
                <a:effectLst/>
                <a:latin typeface="BlinkMacSystemFont"/>
              </a:rPr>
              <a:t>Maconi</a:t>
            </a:r>
            <a:r>
              <a:rPr lang="en-US" b="0" i="0">
                <a:solidFill>
                  <a:srgbClr val="212121"/>
                </a:solidFill>
                <a:effectLst/>
                <a:latin typeface="BlinkMacSystemFont"/>
              </a:rPr>
              <a:t>, G., </a:t>
            </a:r>
            <a:r>
              <a:rPr lang="en-US" b="0" i="0" err="1">
                <a:solidFill>
                  <a:srgbClr val="212121"/>
                </a:solidFill>
                <a:effectLst/>
                <a:latin typeface="BlinkMacSystemFont"/>
              </a:rPr>
              <a:t>Nylund</a:t>
            </a:r>
            <a:r>
              <a:rPr lang="en-US" b="0" i="0">
                <a:solidFill>
                  <a:srgbClr val="212121"/>
                </a:solidFill>
                <a:effectLst/>
                <a:latin typeface="BlinkMacSystemFont"/>
              </a:rPr>
              <a:t>, K., </a:t>
            </a:r>
            <a:r>
              <a:rPr lang="en-US" b="0" i="0" err="1">
                <a:solidFill>
                  <a:srgbClr val="212121"/>
                </a:solidFill>
                <a:effectLst/>
                <a:latin typeface="BlinkMacSystemFont"/>
              </a:rPr>
              <a:t>Ripolles</a:t>
            </a:r>
            <a:r>
              <a:rPr lang="en-US" b="0" i="0">
                <a:solidFill>
                  <a:srgbClr val="212121"/>
                </a:solidFill>
                <a:effectLst/>
                <a:latin typeface="BlinkMacSystemFont"/>
              </a:rPr>
              <a:t>, T., Calabrese, E., Dirks, K., Dietrich, C. F., </a:t>
            </a:r>
            <a:r>
              <a:rPr lang="en-US" b="0" i="0" err="1">
                <a:solidFill>
                  <a:srgbClr val="212121"/>
                </a:solidFill>
                <a:effectLst/>
                <a:latin typeface="BlinkMacSystemFont"/>
              </a:rPr>
              <a:t>Hollerweger</a:t>
            </a:r>
            <a:r>
              <a:rPr lang="en-US" b="0" i="0">
                <a:solidFill>
                  <a:srgbClr val="212121"/>
                </a:solidFill>
                <a:effectLst/>
                <a:latin typeface="BlinkMacSystemFont"/>
              </a:rPr>
              <a:t>, A., </a:t>
            </a:r>
            <a:r>
              <a:rPr lang="en-US" b="0" i="0" err="1">
                <a:solidFill>
                  <a:srgbClr val="212121"/>
                </a:solidFill>
                <a:effectLst/>
                <a:latin typeface="BlinkMacSystemFont"/>
              </a:rPr>
              <a:t>Sporea</a:t>
            </a:r>
            <a:r>
              <a:rPr lang="en-US" b="0" i="0">
                <a:solidFill>
                  <a:srgbClr val="212121"/>
                </a:solidFill>
                <a:effectLst/>
                <a:latin typeface="BlinkMacSystemFont"/>
              </a:rPr>
              <a:t>, I., </a:t>
            </a:r>
            <a:r>
              <a:rPr lang="en-US" b="0" i="0" err="1">
                <a:solidFill>
                  <a:srgbClr val="212121"/>
                </a:solidFill>
                <a:effectLst/>
                <a:latin typeface="BlinkMacSystemFont"/>
              </a:rPr>
              <a:t>Saftoiu</a:t>
            </a:r>
            <a:r>
              <a:rPr lang="en-US" b="0" i="0">
                <a:solidFill>
                  <a:srgbClr val="212121"/>
                </a:solidFill>
                <a:effectLst/>
                <a:latin typeface="BlinkMacSystemFont"/>
              </a:rPr>
              <a:t>, A., </a:t>
            </a:r>
            <a:r>
              <a:rPr lang="en-US" b="0" i="0" err="1">
                <a:solidFill>
                  <a:srgbClr val="212121"/>
                </a:solidFill>
                <a:effectLst/>
                <a:latin typeface="BlinkMacSystemFont"/>
              </a:rPr>
              <a:t>Maaser</a:t>
            </a:r>
            <a:r>
              <a:rPr lang="en-US" b="0" i="0">
                <a:solidFill>
                  <a:srgbClr val="212121"/>
                </a:solidFill>
                <a:effectLst/>
                <a:latin typeface="BlinkMacSystemFont"/>
              </a:rPr>
              <a:t>, C., </a:t>
            </a:r>
            <a:r>
              <a:rPr lang="en-US" b="0" i="0" err="1">
                <a:solidFill>
                  <a:srgbClr val="212121"/>
                </a:solidFill>
                <a:effectLst/>
                <a:latin typeface="BlinkMacSystemFont"/>
              </a:rPr>
              <a:t>Hausken</a:t>
            </a:r>
            <a:r>
              <a:rPr lang="en-US" b="0" i="0">
                <a:solidFill>
                  <a:srgbClr val="212121"/>
                </a:solidFill>
                <a:effectLst/>
                <a:latin typeface="BlinkMacSystemFont"/>
              </a:rPr>
              <a:t>, T., Higginson, A. P., </a:t>
            </a:r>
            <a:r>
              <a:rPr lang="en-US" b="0" i="0" err="1">
                <a:solidFill>
                  <a:srgbClr val="212121"/>
                </a:solidFill>
                <a:effectLst/>
                <a:latin typeface="BlinkMacSystemFont"/>
              </a:rPr>
              <a:t>Nürnberg</a:t>
            </a:r>
            <a:r>
              <a:rPr lang="en-US" b="0" i="0">
                <a:solidFill>
                  <a:srgbClr val="212121"/>
                </a:solidFill>
                <a:effectLst/>
                <a:latin typeface="BlinkMacSystemFont"/>
              </a:rPr>
              <a:t>, D., Pallotta, N., </a:t>
            </a:r>
            <a:r>
              <a:rPr lang="en-US" b="0" i="0" err="1">
                <a:solidFill>
                  <a:srgbClr val="212121"/>
                </a:solidFill>
                <a:effectLst/>
                <a:latin typeface="BlinkMacSystemFont"/>
              </a:rPr>
              <a:t>Romanini</a:t>
            </a:r>
            <a:r>
              <a:rPr lang="en-US" b="0" i="0">
                <a:solidFill>
                  <a:srgbClr val="212121"/>
                </a:solidFill>
                <a:effectLst/>
                <a:latin typeface="BlinkMacSystemFont"/>
              </a:rPr>
              <a:t>, L., Serra, C., &amp; </a:t>
            </a:r>
            <a:r>
              <a:rPr lang="en-US" b="0" i="0" err="1">
                <a:solidFill>
                  <a:srgbClr val="212121"/>
                </a:solidFill>
                <a:effectLst/>
                <a:latin typeface="BlinkMacSystemFont"/>
              </a:rPr>
              <a:t>Gilja</a:t>
            </a:r>
            <a:r>
              <a:rPr lang="en-US" b="0" i="0">
                <a:solidFill>
                  <a:srgbClr val="212121"/>
                </a:solidFill>
                <a:effectLst/>
                <a:latin typeface="BlinkMacSystemFont"/>
              </a:rPr>
              <a:t>, O. H. (2018). EFSUMB Recommendations and Clinical Guidelines for Intestinal Ultrasound (GIUS) in Inflammatory Bowel Diseases. EFSUMB-</a:t>
            </a:r>
            <a:r>
              <a:rPr lang="en-US" b="0" i="0" err="1">
                <a:solidFill>
                  <a:srgbClr val="212121"/>
                </a:solidFill>
                <a:effectLst/>
                <a:latin typeface="BlinkMacSystemFont"/>
              </a:rPr>
              <a:t>Empfehlungen</a:t>
            </a:r>
            <a:r>
              <a:rPr lang="en-US" b="0" i="0">
                <a:solidFill>
                  <a:srgbClr val="212121"/>
                </a:solidFill>
                <a:effectLst/>
                <a:latin typeface="BlinkMacSystemFont"/>
              </a:rPr>
              <a:t> und </a:t>
            </a:r>
            <a:r>
              <a:rPr lang="en-US" b="0" i="0" err="1">
                <a:solidFill>
                  <a:srgbClr val="212121"/>
                </a:solidFill>
                <a:effectLst/>
                <a:latin typeface="BlinkMacSystemFont"/>
              </a:rPr>
              <a:t>klinische</a:t>
            </a:r>
            <a:r>
              <a:rPr lang="en-US" b="0" i="0">
                <a:solidFill>
                  <a:srgbClr val="212121"/>
                </a:solidFill>
                <a:effectLst/>
                <a:latin typeface="BlinkMacSystemFont"/>
              </a:rPr>
              <a:t> </a:t>
            </a:r>
            <a:r>
              <a:rPr lang="en-US" b="0" i="0" err="1">
                <a:solidFill>
                  <a:srgbClr val="212121"/>
                </a:solidFill>
                <a:effectLst/>
                <a:latin typeface="BlinkMacSystemFont"/>
              </a:rPr>
              <a:t>Leitlinien</a:t>
            </a:r>
            <a:r>
              <a:rPr lang="en-US" b="0" i="0">
                <a:solidFill>
                  <a:srgbClr val="212121"/>
                </a:solidFill>
                <a:effectLst/>
                <a:latin typeface="BlinkMacSystemFont"/>
              </a:rPr>
              <a:t> </a:t>
            </a:r>
            <a:r>
              <a:rPr lang="en-US" b="0" i="0" err="1">
                <a:solidFill>
                  <a:srgbClr val="212121"/>
                </a:solidFill>
                <a:effectLst/>
                <a:latin typeface="BlinkMacSystemFont"/>
              </a:rPr>
              <a:t>für</a:t>
            </a:r>
            <a:r>
              <a:rPr lang="en-US" b="0" i="0">
                <a:solidFill>
                  <a:srgbClr val="212121"/>
                </a:solidFill>
                <a:effectLst/>
                <a:latin typeface="BlinkMacSystemFont"/>
              </a:rPr>
              <a:t> den </a:t>
            </a:r>
            <a:r>
              <a:rPr lang="en-US" b="0" i="0" err="1">
                <a:solidFill>
                  <a:srgbClr val="212121"/>
                </a:solidFill>
                <a:effectLst/>
                <a:latin typeface="BlinkMacSystemFont"/>
              </a:rPr>
              <a:t>gastrointestinalen</a:t>
            </a:r>
            <a:r>
              <a:rPr lang="en-US" b="0" i="0">
                <a:solidFill>
                  <a:srgbClr val="212121"/>
                </a:solidFill>
                <a:effectLst/>
                <a:latin typeface="BlinkMacSystemFont"/>
              </a:rPr>
              <a:t> </a:t>
            </a:r>
            <a:r>
              <a:rPr lang="en-US" b="0" i="0" err="1">
                <a:solidFill>
                  <a:srgbClr val="212121"/>
                </a:solidFill>
                <a:effectLst/>
                <a:latin typeface="BlinkMacSystemFont"/>
              </a:rPr>
              <a:t>Ultraschall</a:t>
            </a:r>
            <a:r>
              <a:rPr lang="en-US" b="0" i="0">
                <a:solidFill>
                  <a:srgbClr val="212121"/>
                </a:solidFill>
                <a:effectLst/>
                <a:latin typeface="BlinkMacSystemFont"/>
              </a:rPr>
              <a:t> (GIUS) </a:t>
            </a:r>
            <a:r>
              <a:rPr lang="en-US" b="0" i="0" err="1">
                <a:solidFill>
                  <a:srgbClr val="212121"/>
                </a:solidFill>
                <a:effectLst/>
                <a:latin typeface="BlinkMacSystemFont"/>
              </a:rPr>
              <a:t>chronisch</a:t>
            </a:r>
            <a:r>
              <a:rPr lang="en-US" b="0" i="0">
                <a:solidFill>
                  <a:srgbClr val="212121"/>
                </a:solidFill>
                <a:effectLst/>
                <a:latin typeface="BlinkMacSystemFont"/>
              </a:rPr>
              <a:t> </a:t>
            </a:r>
            <a:r>
              <a:rPr lang="en-US" b="0" i="0" err="1">
                <a:solidFill>
                  <a:srgbClr val="212121"/>
                </a:solidFill>
                <a:effectLst/>
                <a:latin typeface="BlinkMacSystemFont"/>
              </a:rPr>
              <a:t>entzündlichen</a:t>
            </a:r>
            <a:r>
              <a:rPr lang="en-US" b="0" i="0">
                <a:solidFill>
                  <a:srgbClr val="212121"/>
                </a:solidFill>
                <a:effectLst/>
                <a:latin typeface="BlinkMacSystemFont"/>
              </a:rPr>
              <a:t> </a:t>
            </a:r>
            <a:r>
              <a:rPr lang="en-US" b="0" i="0" err="1">
                <a:solidFill>
                  <a:srgbClr val="212121"/>
                </a:solidFill>
                <a:effectLst/>
                <a:latin typeface="BlinkMacSystemFont"/>
              </a:rPr>
              <a:t>Darmerkrankungen</a:t>
            </a:r>
            <a:r>
              <a:rPr lang="en-US" b="0" i="0">
                <a:solidFill>
                  <a:srgbClr val="212121"/>
                </a:solidFill>
                <a:effectLst/>
                <a:latin typeface="BlinkMacSystemFont"/>
              </a:rPr>
              <a:t> (CED). </a:t>
            </a:r>
            <a:r>
              <a:rPr lang="en-US" b="0" i="1" err="1">
                <a:solidFill>
                  <a:srgbClr val="212121"/>
                </a:solidFill>
                <a:effectLst/>
                <a:latin typeface="BlinkMacSystemFont"/>
              </a:rPr>
              <a:t>Ultraschall</a:t>
            </a:r>
            <a:r>
              <a:rPr lang="en-US" b="0" i="1">
                <a:solidFill>
                  <a:srgbClr val="212121"/>
                </a:solidFill>
                <a:effectLst/>
                <a:latin typeface="BlinkMacSystemFont"/>
              </a:rPr>
              <a:t> in der </a:t>
            </a:r>
            <a:r>
              <a:rPr lang="en-US" b="0" i="1" err="1">
                <a:solidFill>
                  <a:srgbClr val="212121"/>
                </a:solidFill>
                <a:effectLst/>
                <a:latin typeface="BlinkMacSystemFont"/>
              </a:rPr>
              <a:t>Medizin</a:t>
            </a:r>
            <a:r>
              <a:rPr lang="en-US" b="0" i="1">
                <a:solidFill>
                  <a:srgbClr val="212121"/>
                </a:solidFill>
                <a:effectLst/>
                <a:latin typeface="BlinkMacSystemFont"/>
              </a:rPr>
              <a:t> (Stuttgart, Germany : 1980)</a:t>
            </a:r>
            <a:r>
              <a:rPr lang="en-US" b="0" i="0">
                <a:solidFill>
                  <a:srgbClr val="212121"/>
                </a:solidFill>
                <a:effectLst/>
                <a:latin typeface="BlinkMacSystemFont"/>
              </a:rPr>
              <a:t>, </a:t>
            </a:r>
            <a:r>
              <a:rPr lang="en-US" b="0" i="1">
                <a:solidFill>
                  <a:srgbClr val="212121"/>
                </a:solidFill>
                <a:effectLst/>
                <a:latin typeface="BlinkMacSystemFont"/>
              </a:rPr>
              <a:t>39</a:t>
            </a:r>
            <a:r>
              <a:rPr lang="en-US" b="0" i="0">
                <a:solidFill>
                  <a:srgbClr val="212121"/>
                </a:solidFill>
                <a:effectLst/>
                <a:latin typeface="BlinkMacSystemFont"/>
              </a:rPr>
              <a:t>(3), 304–317. https://doi.org/10.1055/s-0043-125329</a:t>
            </a: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215112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a:solidFill>
                  <a:srgbClr val="212121"/>
                </a:solidFill>
                <a:effectLst/>
                <a:latin typeface="BlinkMacSystemFont"/>
              </a:rPr>
              <a:t>1- Asthana, A. K., Friedman, A. B., </a:t>
            </a:r>
            <a:r>
              <a:rPr lang="en-US" b="0" i="0" err="1">
                <a:solidFill>
                  <a:srgbClr val="212121"/>
                </a:solidFill>
                <a:effectLst/>
                <a:latin typeface="BlinkMacSystemFont"/>
              </a:rPr>
              <a:t>Maconi</a:t>
            </a:r>
            <a:r>
              <a:rPr lang="en-US" b="0" i="0">
                <a:solidFill>
                  <a:srgbClr val="212121"/>
                </a:solidFill>
                <a:effectLst/>
                <a:latin typeface="BlinkMacSystemFont"/>
              </a:rPr>
              <a:t>, G., </a:t>
            </a:r>
            <a:r>
              <a:rPr lang="en-US" b="0" i="0" err="1">
                <a:solidFill>
                  <a:srgbClr val="212121"/>
                </a:solidFill>
                <a:effectLst/>
                <a:latin typeface="BlinkMacSystemFont"/>
              </a:rPr>
              <a:t>Maaser</a:t>
            </a:r>
            <a:r>
              <a:rPr lang="en-US" b="0" i="0">
                <a:solidFill>
                  <a:srgbClr val="212121"/>
                </a:solidFill>
                <a:effectLst/>
                <a:latin typeface="BlinkMacSystemFont"/>
              </a:rPr>
              <a:t>, C., </a:t>
            </a:r>
            <a:r>
              <a:rPr lang="en-US" b="0" i="0" err="1">
                <a:solidFill>
                  <a:srgbClr val="212121"/>
                </a:solidFill>
                <a:effectLst/>
                <a:latin typeface="BlinkMacSystemFont"/>
              </a:rPr>
              <a:t>Kucharzik</a:t>
            </a:r>
            <a:r>
              <a:rPr lang="en-US" b="0" i="0">
                <a:solidFill>
                  <a:srgbClr val="212121"/>
                </a:solidFill>
                <a:effectLst/>
                <a:latin typeface="BlinkMacSystemFont"/>
              </a:rPr>
              <a:t>, T., Watanabe, M., &amp; Gibson, P. R. (2015). Failure of gastroenterologists to apply intestinal ultrasound in inflammatory bowel disease in the Asia-Pacific: a need for action. </a:t>
            </a:r>
            <a:r>
              <a:rPr lang="en-US" b="0" i="1">
                <a:solidFill>
                  <a:srgbClr val="212121"/>
                </a:solidFill>
                <a:effectLst/>
                <a:latin typeface="BlinkMacSystemFont"/>
              </a:rPr>
              <a:t>Journal of gastroenterology and hepatology</a:t>
            </a:r>
            <a:r>
              <a:rPr lang="en-US" b="0" i="0">
                <a:solidFill>
                  <a:srgbClr val="212121"/>
                </a:solidFill>
                <a:effectLst/>
                <a:latin typeface="BlinkMacSystemFont"/>
              </a:rPr>
              <a:t>, </a:t>
            </a:r>
            <a:r>
              <a:rPr lang="en-US" b="0" i="1">
                <a:solidFill>
                  <a:srgbClr val="212121"/>
                </a:solidFill>
                <a:effectLst/>
                <a:latin typeface="BlinkMacSystemFont"/>
              </a:rPr>
              <a:t>30</a:t>
            </a:r>
            <a:r>
              <a:rPr lang="en-US" b="0" i="0">
                <a:solidFill>
                  <a:srgbClr val="212121"/>
                </a:solidFill>
                <a:effectLst/>
                <a:latin typeface="BlinkMacSystemFont"/>
              </a:rPr>
              <a:t>(3), 446–452. https://doi.org/10.1111/jgh.12871</a:t>
            </a:r>
          </a:p>
          <a:p>
            <a:pPr marL="0" indent="0">
              <a:buNone/>
            </a:pPr>
            <a:r>
              <a:rPr lang="en-US" b="0" i="0">
                <a:solidFill>
                  <a:srgbClr val="212121"/>
                </a:solidFill>
                <a:effectLst/>
                <a:latin typeface="BlinkMacSystemFont"/>
              </a:rPr>
              <a:t>2- Friedman, A. B., Asthana, A., Knowles, S. R., Robbins, A., &amp; Gibson, P. R. (2021). Effect of point-of-care gastrointestinal ultrasound on decision-making and management in inflammatory bowel disease. </a:t>
            </a:r>
            <a:r>
              <a:rPr lang="en-US" b="0" i="1">
                <a:solidFill>
                  <a:srgbClr val="212121"/>
                </a:solidFill>
                <a:effectLst/>
                <a:latin typeface="BlinkMacSystemFont"/>
              </a:rPr>
              <a:t>Alimentary pharmacology &amp; therapeutics</a:t>
            </a:r>
            <a:r>
              <a:rPr lang="en-US" b="0" i="0">
                <a:solidFill>
                  <a:srgbClr val="212121"/>
                </a:solidFill>
                <a:effectLst/>
                <a:latin typeface="BlinkMacSystemFont"/>
              </a:rPr>
              <a:t>, </a:t>
            </a:r>
            <a:r>
              <a:rPr lang="en-US" b="0" i="1">
                <a:solidFill>
                  <a:srgbClr val="212121"/>
                </a:solidFill>
                <a:effectLst/>
                <a:latin typeface="BlinkMacSystemFont"/>
              </a:rPr>
              <a:t>54</a:t>
            </a:r>
            <a:r>
              <a:rPr lang="en-US" b="0" i="0">
                <a:solidFill>
                  <a:srgbClr val="212121"/>
                </a:solidFill>
                <a:effectLst/>
                <a:latin typeface="BlinkMacSystemFont"/>
              </a:rPr>
              <a:t>(5), 652–666. https://doi.org/10.1111/apt.16452</a:t>
            </a:r>
            <a:endParaRPr lang="en-US"/>
          </a:p>
          <a:p>
            <a:pPr marL="0" indent="0">
              <a:buNone/>
            </a:pP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31005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121352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1391145" rtl="0" eaLnBrk="1" fontAlgn="auto" latinLnBrk="0" hangingPunct="1">
              <a:lnSpc>
                <a:spcPct val="100000"/>
              </a:lnSpc>
              <a:spcBef>
                <a:spcPts val="0"/>
              </a:spcBef>
              <a:spcAft>
                <a:spcPts val="0"/>
              </a:spcAft>
              <a:buClrTx/>
              <a:buSzTx/>
              <a:buFontTx/>
              <a:buNone/>
              <a:tabLst/>
              <a:defRPr/>
            </a:pPr>
            <a:fld id="{452F10EC-7516-4F25-AE58-DF1567F1427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391145" rtl="0" eaLnBrk="1" fontAlgn="auto" latinLnBrk="0" hangingPunct="1">
                <a:lnSpc>
                  <a:spcPct val="100000"/>
                </a:lnSpc>
                <a:spcBef>
                  <a:spcPts val="0"/>
                </a:spcBef>
                <a:spcAft>
                  <a:spcPts val="0"/>
                </a:spcAft>
                <a:buClrTx/>
                <a:buSzTx/>
                <a:buFontTx/>
                <a:buNone/>
                <a:tabLst/>
                <a:defRPr/>
              </a:pPr>
              <a:t>2</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4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1391145" rtl="0" eaLnBrk="1" fontAlgn="auto" latinLnBrk="0" hangingPunct="1">
              <a:lnSpc>
                <a:spcPct val="100000"/>
              </a:lnSpc>
              <a:spcBef>
                <a:spcPts val="0"/>
              </a:spcBef>
              <a:spcAft>
                <a:spcPts val="0"/>
              </a:spcAft>
              <a:buClrTx/>
              <a:buSzTx/>
              <a:buFontTx/>
              <a:buNone/>
              <a:tabLst/>
              <a:defRPr/>
            </a:pPr>
            <a:fld id="{452F10EC-7516-4F25-AE58-DF1567F14277}"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391145"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91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AD5B6ACD-FE0F-D846-B35E-8A7D8FD1E7F2}"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12"/>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13"/>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19351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To relief the burden of IBD on patients and achieve the goals of a therapeutic approach, it is essential to monitor the progress of the treatment and adjust it when necessary. Monitoring after a therapy when positive outcomes are achieved is also essential to prevent disease relapse.</a:t>
            </a:r>
            <a:br>
              <a:rPr lang="en-US"/>
            </a:br>
            <a:br>
              <a:rPr lang="en-US"/>
            </a:br>
            <a:r>
              <a:rPr lang="en-US"/>
              <a:t>1- </a:t>
            </a:r>
            <a:r>
              <a:rPr lang="en-US" b="0" i="0" err="1">
                <a:solidFill>
                  <a:srgbClr val="212121"/>
                </a:solidFill>
                <a:effectLst/>
                <a:latin typeface="BlinkMacSystemFont"/>
              </a:rPr>
              <a:t>Goodsall</a:t>
            </a:r>
            <a:r>
              <a:rPr lang="en-US" b="0" i="0">
                <a:solidFill>
                  <a:srgbClr val="212121"/>
                </a:solidFill>
                <a:effectLst/>
                <a:latin typeface="BlinkMacSystemFont"/>
              </a:rPr>
              <a:t>, T. M., </a:t>
            </a:r>
            <a:r>
              <a:rPr lang="en-US" b="0" i="0" err="1">
                <a:solidFill>
                  <a:srgbClr val="212121"/>
                </a:solidFill>
                <a:effectLst/>
                <a:latin typeface="BlinkMacSystemFont"/>
              </a:rPr>
              <a:t>Noy</a:t>
            </a:r>
            <a:r>
              <a:rPr lang="en-US" b="0" i="0">
                <a:solidFill>
                  <a:srgbClr val="212121"/>
                </a:solidFill>
                <a:effectLst/>
                <a:latin typeface="BlinkMacSystemFont"/>
              </a:rPr>
              <a:t>, R., Nguyen, T. M., Costello, S. P., </a:t>
            </a:r>
            <a:r>
              <a:rPr lang="en-US" b="0" i="0" err="1">
                <a:solidFill>
                  <a:srgbClr val="212121"/>
                </a:solidFill>
                <a:effectLst/>
                <a:latin typeface="BlinkMacSystemFont"/>
              </a:rPr>
              <a:t>Jairath</a:t>
            </a:r>
            <a:r>
              <a:rPr lang="en-US" b="0" i="0">
                <a:solidFill>
                  <a:srgbClr val="212121"/>
                </a:solidFill>
                <a:effectLst/>
                <a:latin typeface="BlinkMacSystemFont"/>
              </a:rPr>
              <a:t>, V., &amp; Bryant, R. V. (2020). Systematic Review: Patient Perceptions of Monitoring Tools in Inflammatory Bowel Disease. </a:t>
            </a:r>
            <a:r>
              <a:rPr lang="en-US" b="0" i="1">
                <a:solidFill>
                  <a:srgbClr val="212121"/>
                </a:solidFill>
                <a:effectLst/>
                <a:latin typeface="BlinkMacSystemFont"/>
              </a:rPr>
              <a:t>Journal of the Canadian Association of Gastroenterology</a:t>
            </a:r>
            <a:r>
              <a:rPr lang="en-US" b="0" i="0">
                <a:solidFill>
                  <a:srgbClr val="212121"/>
                </a:solidFill>
                <a:effectLst/>
                <a:latin typeface="BlinkMacSystemFont"/>
              </a:rPr>
              <a:t>, </a:t>
            </a:r>
            <a:r>
              <a:rPr lang="en-US" b="0" i="1">
                <a:solidFill>
                  <a:srgbClr val="212121"/>
                </a:solidFill>
                <a:effectLst/>
                <a:latin typeface="BlinkMacSystemFont"/>
              </a:rPr>
              <a:t>4</a:t>
            </a:r>
            <a:r>
              <a:rPr lang="en-US" b="0" i="0">
                <a:solidFill>
                  <a:srgbClr val="212121"/>
                </a:solidFill>
                <a:effectLst/>
                <a:latin typeface="BlinkMacSystemFont"/>
              </a:rPr>
              <a:t>(2), e31–e41. https://doi.org/10.1093/jcag/gwaa001</a:t>
            </a:r>
          </a:p>
          <a:p>
            <a:pPr marL="0" indent="0">
              <a:buNone/>
            </a:pPr>
            <a:r>
              <a:rPr lang="en-US" b="0" i="0">
                <a:solidFill>
                  <a:srgbClr val="212121"/>
                </a:solidFill>
                <a:effectLst/>
                <a:latin typeface="BlinkMacSystemFont"/>
              </a:rPr>
              <a:t>2- </a:t>
            </a:r>
            <a:r>
              <a:rPr lang="en-US" b="0" i="0" err="1">
                <a:solidFill>
                  <a:srgbClr val="212121"/>
                </a:solidFill>
                <a:effectLst/>
                <a:latin typeface="BlinkMacSystemFont"/>
              </a:rPr>
              <a:t>Plevris</a:t>
            </a:r>
            <a:r>
              <a:rPr lang="en-US" b="0" i="0">
                <a:solidFill>
                  <a:srgbClr val="212121"/>
                </a:solidFill>
                <a:effectLst/>
                <a:latin typeface="BlinkMacSystemFont"/>
              </a:rPr>
              <a:t>, N., &amp; Lees, C. W. (2022). Disease Monitoring in Inflammatory Bowel Disease: Evolving Principles and Possibilities. </a:t>
            </a:r>
            <a:r>
              <a:rPr lang="en-US" b="0" i="1">
                <a:solidFill>
                  <a:srgbClr val="212121"/>
                </a:solidFill>
                <a:effectLst/>
                <a:latin typeface="BlinkMacSystemFont"/>
              </a:rPr>
              <a:t>Gastroenterology</a:t>
            </a:r>
            <a:r>
              <a:rPr lang="en-US" b="0" i="0">
                <a:solidFill>
                  <a:srgbClr val="212121"/>
                </a:solidFill>
                <a:effectLst/>
                <a:latin typeface="BlinkMacSystemFont"/>
              </a:rPr>
              <a:t>, </a:t>
            </a:r>
            <a:r>
              <a:rPr lang="en-US" b="0" i="1">
                <a:solidFill>
                  <a:srgbClr val="212121"/>
                </a:solidFill>
                <a:effectLst/>
                <a:latin typeface="BlinkMacSystemFont"/>
              </a:rPr>
              <a:t>162</a:t>
            </a:r>
            <a:r>
              <a:rPr lang="en-US" b="0" i="0">
                <a:solidFill>
                  <a:srgbClr val="212121"/>
                </a:solidFill>
                <a:effectLst/>
                <a:latin typeface="BlinkMacSystemFont"/>
              </a:rPr>
              <a:t>(5), 1456–1475.e1. https://doi.org/10.1053/j.gastro.2022.01.024</a:t>
            </a:r>
          </a:p>
          <a:p>
            <a:pPr marL="0" indent="0">
              <a:buNone/>
            </a:pPr>
            <a:r>
              <a:rPr lang="en-US" b="0" i="0">
                <a:solidFill>
                  <a:srgbClr val="212121"/>
                </a:solidFill>
                <a:effectLst/>
                <a:latin typeface="BlinkMacSystemFont"/>
              </a:rPr>
              <a:t>3- Turner, D., </a:t>
            </a:r>
            <a:r>
              <a:rPr lang="en-US" b="0" i="0" err="1">
                <a:solidFill>
                  <a:srgbClr val="212121"/>
                </a:solidFill>
                <a:effectLst/>
                <a:latin typeface="BlinkMacSystemFont"/>
              </a:rPr>
              <a:t>Ricciuto</a:t>
            </a:r>
            <a:r>
              <a:rPr lang="en-US" b="0" i="0">
                <a:solidFill>
                  <a:srgbClr val="212121"/>
                </a:solidFill>
                <a:effectLst/>
                <a:latin typeface="BlinkMacSystemFont"/>
              </a:rPr>
              <a:t>, A., Lewis, A., D'Amico, F., Dhaliwal, J., Griffiths, A. M., </a:t>
            </a:r>
            <a:r>
              <a:rPr lang="en-US" b="0" i="0" err="1">
                <a:solidFill>
                  <a:srgbClr val="212121"/>
                </a:solidFill>
                <a:effectLst/>
                <a:latin typeface="BlinkMacSystemFont"/>
              </a:rPr>
              <a:t>Bettenworth</a:t>
            </a:r>
            <a:r>
              <a:rPr lang="en-US" b="0" i="0">
                <a:solidFill>
                  <a:srgbClr val="212121"/>
                </a:solidFill>
                <a:effectLst/>
                <a:latin typeface="BlinkMacSystemFont"/>
              </a:rPr>
              <a:t>, D., </a:t>
            </a:r>
            <a:r>
              <a:rPr lang="en-US" b="0" i="0" err="1">
                <a:solidFill>
                  <a:srgbClr val="212121"/>
                </a:solidFill>
                <a:effectLst/>
                <a:latin typeface="BlinkMacSystemFont"/>
              </a:rPr>
              <a:t>Sandborn</a:t>
            </a:r>
            <a:r>
              <a:rPr lang="en-US" b="0" i="0">
                <a:solidFill>
                  <a:srgbClr val="212121"/>
                </a:solidFill>
                <a:effectLst/>
                <a:latin typeface="BlinkMacSystemFont"/>
              </a:rPr>
              <a:t>, W. J., Sands, B. E., </a:t>
            </a:r>
            <a:r>
              <a:rPr lang="en-US" b="0" i="0" err="1">
                <a:solidFill>
                  <a:srgbClr val="212121"/>
                </a:solidFill>
                <a:effectLst/>
                <a:latin typeface="BlinkMacSystemFont"/>
              </a:rPr>
              <a:t>Reinisch</a:t>
            </a:r>
            <a:r>
              <a:rPr lang="en-US" b="0" i="0">
                <a:solidFill>
                  <a:srgbClr val="212121"/>
                </a:solidFill>
                <a:effectLst/>
                <a:latin typeface="BlinkMacSystemFont"/>
              </a:rPr>
              <a:t>, W., </a:t>
            </a:r>
            <a:r>
              <a:rPr lang="en-US" b="0" i="0" err="1">
                <a:solidFill>
                  <a:srgbClr val="212121"/>
                </a:solidFill>
                <a:effectLst/>
                <a:latin typeface="BlinkMacSystemFont"/>
              </a:rPr>
              <a:t>Schölmerich</a:t>
            </a:r>
            <a:r>
              <a:rPr lang="en-US" b="0" i="0">
                <a:solidFill>
                  <a:srgbClr val="212121"/>
                </a:solidFill>
                <a:effectLst/>
                <a:latin typeface="BlinkMacSystemFont"/>
              </a:rPr>
              <a:t>, J., </a:t>
            </a:r>
            <a:r>
              <a:rPr lang="en-US" b="0" i="0" err="1">
                <a:solidFill>
                  <a:srgbClr val="212121"/>
                </a:solidFill>
                <a:effectLst/>
                <a:latin typeface="BlinkMacSystemFont"/>
              </a:rPr>
              <a:t>Bemelman</a:t>
            </a:r>
            <a:r>
              <a:rPr lang="en-US" b="0" i="0">
                <a:solidFill>
                  <a:srgbClr val="212121"/>
                </a:solidFill>
                <a:effectLst/>
                <a:latin typeface="BlinkMacSystemFont"/>
              </a:rPr>
              <a:t>, W., </a:t>
            </a:r>
            <a:r>
              <a:rPr lang="en-US" b="0" i="0" err="1">
                <a:solidFill>
                  <a:srgbClr val="212121"/>
                </a:solidFill>
                <a:effectLst/>
                <a:latin typeface="BlinkMacSystemFont"/>
              </a:rPr>
              <a:t>Danese</a:t>
            </a:r>
            <a:r>
              <a:rPr lang="en-US" b="0" i="0">
                <a:solidFill>
                  <a:srgbClr val="212121"/>
                </a:solidFill>
                <a:effectLst/>
                <a:latin typeface="BlinkMacSystemFont"/>
              </a:rPr>
              <a:t>, S., Mary, J. Y., Rubin, D., </a:t>
            </a:r>
            <a:r>
              <a:rPr lang="en-US" b="0" i="0" err="1">
                <a:solidFill>
                  <a:srgbClr val="212121"/>
                </a:solidFill>
                <a:effectLst/>
                <a:latin typeface="BlinkMacSystemFont"/>
              </a:rPr>
              <a:t>Colombel</a:t>
            </a:r>
            <a:r>
              <a:rPr lang="en-US" b="0" i="0">
                <a:solidFill>
                  <a:srgbClr val="212121"/>
                </a:solidFill>
                <a:effectLst/>
                <a:latin typeface="BlinkMacSystemFont"/>
              </a:rPr>
              <a:t>, J. F., </a:t>
            </a:r>
            <a:r>
              <a:rPr lang="en-US" b="0" i="0" err="1">
                <a:solidFill>
                  <a:srgbClr val="212121"/>
                </a:solidFill>
                <a:effectLst/>
                <a:latin typeface="BlinkMacSystemFont"/>
              </a:rPr>
              <a:t>Peyrin-Biroulet</a:t>
            </a:r>
            <a:r>
              <a:rPr lang="en-US" b="0" i="0">
                <a:solidFill>
                  <a:srgbClr val="212121"/>
                </a:solidFill>
                <a:effectLst/>
                <a:latin typeface="BlinkMacSystemFont"/>
              </a:rPr>
              <a:t>, L., </a:t>
            </a:r>
            <a:r>
              <a:rPr lang="en-US" b="0" i="0" err="1">
                <a:solidFill>
                  <a:srgbClr val="212121"/>
                </a:solidFill>
                <a:effectLst/>
                <a:latin typeface="BlinkMacSystemFont"/>
              </a:rPr>
              <a:t>Dotan</a:t>
            </a:r>
            <a:r>
              <a:rPr lang="en-US" b="0" i="0">
                <a:solidFill>
                  <a:srgbClr val="212121"/>
                </a:solidFill>
                <a:effectLst/>
                <a:latin typeface="BlinkMacSystemFont"/>
              </a:rPr>
              <a:t>, I., Abreu, M. T., </a:t>
            </a:r>
            <a:r>
              <a:rPr lang="en-US" b="0" i="0" err="1">
                <a:solidFill>
                  <a:srgbClr val="212121"/>
                </a:solidFill>
                <a:effectLst/>
                <a:latin typeface="BlinkMacSystemFont"/>
              </a:rPr>
              <a:t>Dignass</a:t>
            </a:r>
            <a:r>
              <a:rPr lang="en-US" b="0" i="0">
                <a:solidFill>
                  <a:srgbClr val="212121"/>
                </a:solidFill>
                <a:effectLst/>
                <a:latin typeface="BlinkMacSystemFont"/>
              </a:rPr>
              <a:t>, A., … International Organization for the Study of IBD (2021). STRIDE-II: An Update on the Selecting Therapeutic Targets in Inflammatory Bowel Disease (STRIDE) Initiative of the International Organization for the Study of IBD (IOIBD): Determining Therapeutic Goals for Treat-to-Target strategies in IBD. </a:t>
            </a:r>
            <a:r>
              <a:rPr lang="en-US" b="0" i="1">
                <a:solidFill>
                  <a:srgbClr val="212121"/>
                </a:solidFill>
                <a:effectLst/>
                <a:latin typeface="BlinkMacSystemFont"/>
              </a:rPr>
              <a:t>Gastroenterology</a:t>
            </a:r>
            <a:r>
              <a:rPr lang="en-US" b="0" i="0">
                <a:solidFill>
                  <a:srgbClr val="212121"/>
                </a:solidFill>
                <a:effectLst/>
                <a:latin typeface="BlinkMacSystemFont"/>
              </a:rPr>
              <a:t>, </a:t>
            </a:r>
            <a:r>
              <a:rPr lang="en-US" b="0" i="1">
                <a:solidFill>
                  <a:srgbClr val="212121"/>
                </a:solidFill>
                <a:effectLst/>
                <a:latin typeface="BlinkMacSystemFont"/>
              </a:rPr>
              <a:t>160</a:t>
            </a:r>
            <a:r>
              <a:rPr lang="en-US" b="0" i="0">
                <a:solidFill>
                  <a:srgbClr val="212121"/>
                </a:solidFill>
                <a:effectLst/>
                <a:latin typeface="BlinkMacSystemFont"/>
              </a:rPr>
              <a:t>(5), 1570–1583. https://doi.org/10.1053/j.gastro.2020.12.031</a:t>
            </a:r>
            <a:endParaRPr lang="en-US"/>
          </a:p>
          <a:p>
            <a:pPr marL="0" indent="0">
              <a:buNone/>
            </a:pP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305078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Image is a copyright of Janssen Asia Pacific</a:t>
            </a:r>
          </a:p>
        </p:txBody>
      </p:sp>
      <p:sp>
        <p:nvSpPr>
          <p:cNvPr id="4" name="Slide Number Placeholder 3"/>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452F10EC-7516-4F25-AE58-DF1567F14277}"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238207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a:t>The four main approaches to following the evolution of IBD are: 01- following the symptoms: although they are not informative enough to predict the evolution of the disease, they are essential to determine the state of the patient. 02- Biomarkers are also very helpful, with plasma and stool biomarkers being informative, cheap, and repeatable. Colonoscopies are the gold standard for IBD monitoring but have limitations that will be discussed in later slides. 04- imaging is one of the most promising approaches, with ultrasound being the cheapest and safest option with the highest patient acceptability.</a:t>
            </a:r>
          </a:p>
          <a:p>
            <a:pPr marL="0" indent="0">
              <a:buNone/>
            </a:pPr>
            <a:endParaRPr lang="en-US"/>
          </a:p>
          <a:p>
            <a:pPr marL="0" indent="0">
              <a:buNone/>
            </a:pPr>
            <a:r>
              <a:rPr lang="en-US"/>
              <a:t>References:</a:t>
            </a:r>
          </a:p>
          <a:p>
            <a:pPr marL="0" marR="0" lvl="0" indent="0" algn="l" defTabSz="914400" rtl="0" eaLnBrk="1" fontAlgn="auto" latinLnBrk="0" hangingPunct="1">
              <a:lnSpc>
                <a:spcPct val="100000"/>
              </a:lnSpc>
              <a:spcBef>
                <a:spcPts val="0"/>
              </a:spcBef>
              <a:spcAft>
                <a:spcPts val="0"/>
              </a:spcAft>
              <a:buClrTx/>
              <a:buSzTx/>
              <a:buNone/>
              <a:tabLst/>
              <a:defRPr/>
            </a:pPr>
            <a:r>
              <a:rPr lang="en-US" b="0" i="0">
                <a:solidFill>
                  <a:srgbClr val="212121"/>
                </a:solidFill>
                <a:effectLst/>
                <a:latin typeface="BlinkMacSystemFont"/>
              </a:rPr>
              <a:t>1- </a:t>
            </a:r>
            <a:r>
              <a:rPr lang="en-US" b="0" i="0" err="1">
                <a:solidFill>
                  <a:srgbClr val="212121"/>
                </a:solidFill>
                <a:effectLst/>
                <a:latin typeface="BlinkMacSystemFont"/>
              </a:rPr>
              <a:t>Plevris</a:t>
            </a:r>
            <a:r>
              <a:rPr lang="en-US" b="0" i="0">
                <a:solidFill>
                  <a:srgbClr val="212121"/>
                </a:solidFill>
                <a:effectLst/>
                <a:latin typeface="BlinkMacSystemFont"/>
              </a:rPr>
              <a:t>, N., &amp; Lees, C. W. (2022). Disease Monitoring in Inflammatory Bowel Disease: Evolving Principles and Possibilities. </a:t>
            </a:r>
            <a:r>
              <a:rPr lang="en-US" b="0" i="1">
                <a:solidFill>
                  <a:srgbClr val="212121"/>
                </a:solidFill>
                <a:effectLst/>
                <a:latin typeface="BlinkMacSystemFont"/>
              </a:rPr>
              <a:t>Gastroenterology</a:t>
            </a:r>
            <a:r>
              <a:rPr lang="en-US" b="0" i="0">
                <a:solidFill>
                  <a:srgbClr val="212121"/>
                </a:solidFill>
                <a:effectLst/>
                <a:latin typeface="BlinkMacSystemFont"/>
              </a:rPr>
              <a:t>, </a:t>
            </a:r>
            <a:r>
              <a:rPr lang="en-US" b="0" i="1">
                <a:solidFill>
                  <a:srgbClr val="212121"/>
                </a:solidFill>
                <a:effectLst/>
                <a:latin typeface="BlinkMacSystemFont"/>
              </a:rPr>
              <a:t>162</a:t>
            </a:r>
            <a:r>
              <a:rPr lang="en-US" b="0" i="0">
                <a:solidFill>
                  <a:srgbClr val="212121"/>
                </a:solidFill>
                <a:effectLst/>
                <a:latin typeface="BlinkMacSystemFont"/>
              </a:rPr>
              <a:t>(5), 1456–1475.e1. https://doi.org/10.1053/j.gastro.2022.01.024</a:t>
            </a:r>
            <a:endParaRPr lang="en-US"/>
          </a:p>
          <a:p>
            <a:pPr marL="0" indent="0">
              <a:buNone/>
            </a:pPr>
            <a:r>
              <a:rPr lang="en-US" b="0" i="0">
                <a:solidFill>
                  <a:srgbClr val="212121"/>
                </a:solidFill>
                <a:effectLst/>
                <a:latin typeface="BlinkMacSystemFont"/>
              </a:rPr>
              <a:t>2- Asthana, A. K., Friedman, A. B., </a:t>
            </a:r>
            <a:r>
              <a:rPr lang="en-US" b="0" i="0" err="1">
                <a:solidFill>
                  <a:srgbClr val="212121"/>
                </a:solidFill>
                <a:effectLst/>
                <a:latin typeface="BlinkMacSystemFont"/>
              </a:rPr>
              <a:t>Maconi</a:t>
            </a:r>
            <a:r>
              <a:rPr lang="en-US" b="0" i="0">
                <a:solidFill>
                  <a:srgbClr val="212121"/>
                </a:solidFill>
                <a:effectLst/>
                <a:latin typeface="BlinkMacSystemFont"/>
              </a:rPr>
              <a:t>, G., </a:t>
            </a:r>
            <a:r>
              <a:rPr lang="en-US" b="0" i="0" err="1">
                <a:solidFill>
                  <a:srgbClr val="212121"/>
                </a:solidFill>
                <a:effectLst/>
                <a:latin typeface="BlinkMacSystemFont"/>
              </a:rPr>
              <a:t>Maaser</a:t>
            </a:r>
            <a:r>
              <a:rPr lang="en-US" b="0" i="0">
                <a:solidFill>
                  <a:srgbClr val="212121"/>
                </a:solidFill>
                <a:effectLst/>
                <a:latin typeface="BlinkMacSystemFont"/>
              </a:rPr>
              <a:t>, C., </a:t>
            </a:r>
            <a:r>
              <a:rPr lang="en-US" b="0" i="0" err="1">
                <a:solidFill>
                  <a:srgbClr val="212121"/>
                </a:solidFill>
                <a:effectLst/>
                <a:latin typeface="BlinkMacSystemFont"/>
              </a:rPr>
              <a:t>Kucharzik</a:t>
            </a:r>
            <a:r>
              <a:rPr lang="en-US" b="0" i="0">
                <a:solidFill>
                  <a:srgbClr val="212121"/>
                </a:solidFill>
                <a:effectLst/>
                <a:latin typeface="BlinkMacSystemFont"/>
              </a:rPr>
              <a:t>, T., Watanabe, M., &amp; Gibson, P. R. (2015). Failure of gastroenterologists to apply intestinal ultrasound in inflammatory bowel disease in the Asia-Pacific: a need for action. </a:t>
            </a:r>
            <a:r>
              <a:rPr lang="en-US" b="0" i="1">
                <a:solidFill>
                  <a:srgbClr val="212121"/>
                </a:solidFill>
                <a:effectLst/>
                <a:latin typeface="BlinkMacSystemFont"/>
              </a:rPr>
              <a:t>Journal of gastroenterology and hepatology</a:t>
            </a:r>
            <a:r>
              <a:rPr lang="en-US" b="0" i="0">
                <a:solidFill>
                  <a:srgbClr val="212121"/>
                </a:solidFill>
                <a:effectLst/>
                <a:latin typeface="BlinkMacSystemFont"/>
              </a:rPr>
              <a:t>, </a:t>
            </a:r>
            <a:r>
              <a:rPr lang="en-US" b="0" i="1">
                <a:solidFill>
                  <a:srgbClr val="212121"/>
                </a:solidFill>
                <a:effectLst/>
                <a:latin typeface="BlinkMacSystemFont"/>
              </a:rPr>
              <a:t>30</a:t>
            </a:r>
            <a:r>
              <a:rPr lang="en-US" b="0" i="0">
                <a:solidFill>
                  <a:srgbClr val="212121"/>
                </a:solidFill>
                <a:effectLst/>
                <a:latin typeface="BlinkMacSystemFont"/>
              </a:rPr>
              <a:t>(3), 446–452. https://doi.org/10.1111/jgh.12871</a:t>
            </a:r>
            <a:endParaRPr lang="en-US"/>
          </a:p>
          <a:p>
            <a:pPr marL="0" marR="0" lvl="0" indent="0" algn="l" defTabSz="914400" rtl="0" eaLnBrk="1" fontAlgn="auto" latinLnBrk="0" hangingPunct="1">
              <a:lnSpc>
                <a:spcPct val="100000"/>
              </a:lnSpc>
              <a:spcBef>
                <a:spcPts val="0"/>
              </a:spcBef>
              <a:spcAft>
                <a:spcPts val="0"/>
              </a:spcAft>
              <a:buClrTx/>
              <a:buSzTx/>
              <a:buNone/>
              <a:tabLst/>
              <a:defRPr/>
            </a:pPr>
            <a:r>
              <a:rPr lang="en-US"/>
              <a:t>3- </a:t>
            </a:r>
            <a:r>
              <a:rPr lang="en-US" b="0" i="0">
                <a:solidFill>
                  <a:srgbClr val="212121"/>
                </a:solidFill>
                <a:effectLst/>
                <a:latin typeface="BlinkMacSystemFont"/>
              </a:rPr>
              <a:t>Buisson, A., Gonzalez, F., </a:t>
            </a:r>
            <a:r>
              <a:rPr lang="en-US" b="0" i="0" err="1">
                <a:solidFill>
                  <a:srgbClr val="212121"/>
                </a:solidFill>
                <a:effectLst/>
                <a:latin typeface="BlinkMacSystemFont"/>
              </a:rPr>
              <a:t>Poullenot</a:t>
            </a:r>
            <a:r>
              <a:rPr lang="en-US" b="0" i="0">
                <a:solidFill>
                  <a:srgbClr val="212121"/>
                </a:solidFill>
                <a:effectLst/>
                <a:latin typeface="BlinkMacSystemFont"/>
              </a:rPr>
              <a:t>, F., Nancey, S., </a:t>
            </a:r>
            <a:r>
              <a:rPr lang="en-US" b="0" i="0" err="1">
                <a:solidFill>
                  <a:srgbClr val="212121"/>
                </a:solidFill>
                <a:effectLst/>
                <a:latin typeface="BlinkMacSystemFont"/>
              </a:rPr>
              <a:t>Sollellis</a:t>
            </a:r>
            <a:r>
              <a:rPr lang="en-US" b="0" i="0">
                <a:solidFill>
                  <a:srgbClr val="212121"/>
                </a:solidFill>
                <a:effectLst/>
                <a:latin typeface="BlinkMacSystemFont"/>
              </a:rPr>
              <a:t>, E., </a:t>
            </a:r>
            <a:r>
              <a:rPr lang="en-US" b="0" i="0" err="1">
                <a:solidFill>
                  <a:srgbClr val="212121"/>
                </a:solidFill>
                <a:effectLst/>
                <a:latin typeface="BlinkMacSystemFont"/>
              </a:rPr>
              <a:t>Fumery</a:t>
            </a:r>
            <a:r>
              <a:rPr lang="en-US" b="0" i="0">
                <a:solidFill>
                  <a:srgbClr val="212121"/>
                </a:solidFill>
                <a:effectLst/>
                <a:latin typeface="BlinkMacSystemFont"/>
              </a:rPr>
              <a:t>, M., </a:t>
            </a:r>
            <a:r>
              <a:rPr lang="en-US" b="0" i="0" err="1">
                <a:solidFill>
                  <a:srgbClr val="212121"/>
                </a:solidFill>
                <a:effectLst/>
                <a:latin typeface="BlinkMacSystemFont"/>
              </a:rPr>
              <a:t>Pariente</a:t>
            </a:r>
            <a:r>
              <a:rPr lang="en-US" b="0" i="0">
                <a:solidFill>
                  <a:srgbClr val="212121"/>
                </a:solidFill>
                <a:effectLst/>
                <a:latin typeface="BlinkMacSystemFont"/>
              </a:rPr>
              <a:t>, B., </a:t>
            </a:r>
            <a:r>
              <a:rPr lang="en-US" b="0" i="0" err="1">
                <a:solidFill>
                  <a:srgbClr val="212121"/>
                </a:solidFill>
                <a:effectLst/>
                <a:latin typeface="BlinkMacSystemFont"/>
              </a:rPr>
              <a:t>Flamant</a:t>
            </a:r>
            <a:r>
              <a:rPr lang="en-US" b="0" i="0">
                <a:solidFill>
                  <a:srgbClr val="212121"/>
                </a:solidFill>
                <a:effectLst/>
                <a:latin typeface="BlinkMacSystemFont"/>
              </a:rPr>
              <a:t>, M., Trang-Poisson, C., </a:t>
            </a:r>
            <a:r>
              <a:rPr lang="en-US" b="0" i="0" err="1">
                <a:solidFill>
                  <a:srgbClr val="212121"/>
                </a:solidFill>
                <a:effectLst/>
                <a:latin typeface="BlinkMacSystemFont"/>
              </a:rPr>
              <a:t>Bonnaud</a:t>
            </a:r>
            <a:r>
              <a:rPr lang="en-US" b="0" i="0">
                <a:solidFill>
                  <a:srgbClr val="212121"/>
                </a:solidFill>
                <a:effectLst/>
                <a:latin typeface="BlinkMacSystemFont"/>
              </a:rPr>
              <a:t>, G., Mathieu, S., Thevenin, A., Duruy, M., </a:t>
            </a:r>
            <a:r>
              <a:rPr lang="en-US" b="0" i="0" err="1">
                <a:solidFill>
                  <a:srgbClr val="212121"/>
                </a:solidFill>
                <a:effectLst/>
                <a:latin typeface="BlinkMacSystemFont"/>
              </a:rPr>
              <a:t>Filippi</a:t>
            </a:r>
            <a:r>
              <a:rPr lang="en-US" b="0" i="0">
                <a:solidFill>
                  <a:srgbClr val="212121"/>
                </a:solidFill>
                <a:effectLst/>
                <a:latin typeface="BlinkMacSystemFont"/>
              </a:rPr>
              <a:t>, J., </a:t>
            </a:r>
            <a:r>
              <a:rPr lang="en-US" b="0" i="0" err="1">
                <a:solidFill>
                  <a:srgbClr val="212121"/>
                </a:solidFill>
                <a:effectLst/>
                <a:latin typeface="BlinkMacSystemFont"/>
              </a:rPr>
              <a:t>Lʼhopital</a:t>
            </a:r>
            <a:r>
              <a:rPr lang="en-US" b="0" i="0">
                <a:solidFill>
                  <a:srgbClr val="212121"/>
                </a:solidFill>
                <a:effectLst/>
                <a:latin typeface="BlinkMacSystemFont"/>
              </a:rPr>
              <a:t>, F., </a:t>
            </a:r>
            <a:r>
              <a:rPr lang="en-US" b="0" i="0" err="1">
                <a:solidFill>
                  <a:srgbClr val="212121"/>
                </a:solidFill>
                <a:effectLst/>
                <a:latin typeface="BlinkMacSystemFont"/>
              </a:rPr>
              <a:t>Luneau</a:t>
            </a:r>
            <a:r>
              <a:rPr lang="en-US" b="0" i="0">
                <a:solidFill>
                  <a:srgbClr val="212121"/>
                </a:solidFill>
                <a:effectLst/>
                <a:latin typeface="BlinkMacSystemFont"/>
              </a:rPr>
              <a:t>, F., </a:t>
            </a:r>
            <a:r>
              <a:rPr lang="en-US" b="0" i="0" err="1">
                <a:solidFill>
                  <a:srgbClr val="212121"/>
                </a:solidFill>
                <a:effectLst/>
                <a:latin typeface="BlinkMacSystemFont"/>
              </a:rPr>
              <a:t>Michalet</a:t>
            </a:r>
            <a:r>
              <a:rPr lang="en-US" b="0" i="0">
                <a:solidFill>
                  <a:srgbClr val="212121"/>
                </a:solidFill>
                <a:effectLst/>
                <a:latin typeface="BlinkMacSystemFont"/>
              </a:rPr>
              <a:t>, V., </a:t>
            </a:r>
            <a:r>
              <a:rPr lang="en-US" b="0" i="0" err="1">
                <a:solidFill>
                  <a:srgbClr val="212121"/>
                </a:solidFill>
                <a:effectLst/>
                <a:latin typeface="BlinkMacSystemFont"/>
              </a:rPr>
              <a:t>Genès</a:t>
            </a:r>
            <a:r>
              <a:rPr lang="en-US" b="0" i="0">
                <a:solidFill>
                  <a:srgbClr val="212121"/>
                </a:solidFill>
                <a:effectLst/>
                <a:latin typeface="BlinkMacSystemFont"/>
              </a:rPr>
              <a:t>, J., Achim, A., </a:t>
            </a:r>
            <a:r>
              <a:rPr lang="en-US" b="0" i="0" err="1">
                <a:solidFill>
                  <a:srgbClr val="212121"/>
                </a:solidFill>
                <a:effectLst/>
                <a:latin typeface="BlinkMacSystemFont"/>
              </a:rPr>
              <a:t>Cruzille</a:t>
            </a:r>
            <a:r>
              <a:rPr lang="en-US" b="0" i="0">
                <a:solidFill>
                  <a:srgbClr val="212121"/>
                </a:solidFill>
                <a:effectLst/>
                <a:latin typeface="BlinkMacSystemFont"/>
              </a:rPr>
              <a:t>, E., … ACCEPT study group (2017). Comparative Acceptability and Perceived Clinical Utility of Monitoring Tools: A Nationwide Survey of Patients with Inflammatory Bowel Disease. </a:t>
            </a:r>
            <a:r>
              <a:rPr lang="en-US" b="0" i="1">
                <a:solidFill>
                  <a:srgbClr val="212121"/>
                </a:solidFill>
                <a:effectLst/>
                <a:latin typeface="BlinkMacSystemFont"/>
              </a:rPr>
              <a:t>Inflammatory bowel diseases</a:t>
            </a:r>
            <a:r>
              <a:rPr lang="en-US" b="0" i="0">
                <a:solidFill>
                  <a:srgbClr val="212121"/>
                </a:solidFill>
                <a:effectLst/>
                <a:latin typeface="BlinkMacSystemFont"/>
              </a:rPr>
              <a:t>, </a:t>
            </a:r>
            <a:r>
              <a:rPr lang="en-US" b="0" i="1">
                <a:solidFill>
                  <a:srgbClr val="212121"/>
                </a:solidFill>
                <a:effectLst/>
                <a:latin typeface="BlinkMacSystemFont"/>
              </a:rPr>
              <a:t>23</a:t>
            </a:r>
            <a:r>
              <a:rPr lang="en-US" b="0" i="0">
                <a:solidFill>
                  <a:srgbClr val="212121"/>
                </a:solidFill>
                <a:effectLst/>
                <a:latin typeface="BlinkMacSystemFont"/>
              </a:rPr>
              <a:t>(8), 1425–1433. https://doi.org/10.1097/MIB.0000000000001140</a:t>
            </a:r>
          </a:p>
          <a:p>
            <a:pPr marL="0" indent="0">
              <a:buNone/>
            </a:pPr>
            <a:endParaRPr lang="en-US"/>
          </a:p>
          <a:p>
            <a:pPr marL="0" indent="0">
              <a:buNone/>
            </a:pPr>
            <a:endParaRPr lang="en-US"/>
          </a:p>
          <a:p>
            <a:pPr marL="0" indent="0">
              <a:buNone/>
            </a:pPr>
            <a:endParaRPr lang="en-US"/>
          </a:p>
          <a:p>
            <a:pPr marL="0" indent="0">
              <a:buNone/>
            </a:pPr>
            <a:r>
              <a:rPr lang="en-US"/>
              <a:t>Links for images</a:t>
            </a:r>
          </a:p>
          <a:p>
            <a:pPr marL="0" indent="0">
              <a:buNone/>
            </a:pPr>
            <a:r>
              <a:rPr lang="en-US"/>
              <a:t>01- https://www.flaticon.com/premium-icon/fever_4200889?term=symptoms&amp;page=1&amp;position=16&amp;page=1&amp;position=16&amp;related_id=4200889&amp;origin=search</a:t>
            </a:r>
          </a:p>
          <a:p>
            <a:pPr marL="0" indent="0">
              <a:buNone/>
            </a:pPr>
            <a:r>
              <a:rPr lang="en-US"/>
              <a:t>02- https://www.flaticon.com/free-icon/test-tubes_7209204?term=lab%20tubes&amp;page=1&amp;position=63&amp;page=1&amp;position=63&amp;related_id=7209204&amp;origin=search</a:t>
            </a:r>
          </a:p>
          <a:p>
            <a:pPr marL="0" indent="0">
              <a:buNone/>
            </a:pPr>
            <a:r>
              <a:rPr lang="en-US"/>
              <a:t>03- https://www.flaticon.com/free-icon/colon_954514?term=colon&amp;page=1&amp;position=1&amp;page=1&amp;position=1&amp;related_id=954514&amp;origin=search</a:t>
            </a:r>
          </a:p>
          <a:p>
            <a:pPr marL="0" indent="0">
              <a:buNone/>
            </a:pPr>
            <a:r>
              <a:rPr lang="en-US"/>
              <a:t>04- https://www.flaticon.com/premium-icon/ct-scan_2376011?related_id=2376011</a:t>
            </a:r>
          </a:p>
          <a:p>
            <a:pPr marL="0" indent="0">
              <a:buNone/>
            </a:pPr>
            <a:endParaRPr lang="en-US"/>
          </a:p>
          <a:p>
            <a:pPr marL="0" indent="0">
              <a:buNone/>
            </a:pPr>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262063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This is a suggestion for replacing the pros and cons, if not suitable, we can keep it the way it is. Please let me know</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 </a:t>
            </a:r>
            <a:r>
              <a:rPr lang="en-US" b="0" i="0">
                <a:solidFill>
                  <a:srgbClr val="212121"/>
                </a:solidFill>
                <a:effectLst/>
                <a:latin typeface="BlinkMacSystemFont"/>
              </a:rPr>
              <a:t>Benitez, J. M., </a:t>
            </a:r>
            <a:r>
              <a:rPr lang="en-US" b="0" i="0" err="1">
                <a:solidFill>
                  <a:srgbClr val="212121"/>
                </a:solidFill>
                <a:effectLst/>
                <a:latin typeface="BlinkMacSystemFont"/>
              </a:rPr>
              <a:t>Meuwis</a:t>
            </a:r>
            <a:r>
              <a:rPr lang="en-US" b="0" i="0">
                <a:solidFill>
                  <a:srgbClr val="212121"/>
                </a:solidFill>
                <a:effectLst/>
                <a:latin typeface="BlinkMacSystemFont"/>
              </a:rPr>
              <a:t>, M. A., </a:t>
            </a:r>
            <a:r>
              <a:rPr lang="en-US" b="0" i="0" err="1">
                <a:solidFill>
                  <a:srgbClr val="212121"/>
                </a:solidFill>
                <a:effectLst/>
                <a:latin typeface="BlinkMacSystemFont"/>
              </a:rPr>
              <a:t>Reenaers</a:t>
            </a:r>
            <a:r>
              <a:rPr lang="en-US" b="0" i="0">
                <a:solidFill>
                  <a:srgbClr val="212121"/>
                </a:solidFill>
                <a:effectLst/>
                <a:latin typeface="BlinkMacSystemFont"/>
              </a:rPr>
              <a:t>, C., Van </a:t>
            </a:r>
            <a:r>
              <a:rPr lang="en-US" b="0" i="0" err="1">
                <a:solidFill>
                  <a:srgbClr val="212121"/>
                </a:solidFill>
                <a:effectLst/>
                <a:latin typeface="BlinkMacSystemFont"/>
              </a:rPr>
              <a:t>Kemseke</a:t>
            </a:r>
            <a:r>
              <a:rPr lang="en-US" b="0" i="0">
                <a:solidFill>
                  <a:srgbClr val="212121"/>
                </a:solidFill>
                <a:effectLst/>
                <a:latin typeface="BlinkMacSystemFont"/>
              </a:rPr>
              <a:t>, C., Meunier, P., &amp; Louis, E. (2013). Role of endoscopy, cross-sectional imaging and biomarkers in Crohn's disease monitoring. </a:t>
            </a:r>
            <a:r>
              <a:rPr lang="en-US" b="0" i="1">
                <a:solidFill>
                  <a:srgbClr val="212121"/>
                </a:solidFill>
                <a:effectLst/>
                <a:latin typeface="BlinkMacSystemFont"/>
              </a:rPr>
              <a:t>Gut</a:t>
            </a:r>
            <a:r>
              <a:rPr lang="en-US" b="0" i="0">
                <a:solidFill>
                  <a:srgbClr val="212121"/>
                </a:solidFill>
                <a:effectLst/>
                <a:latin typeface="BlinkMacSystemFont"/>
              </a:rPr>
              <a:t>, </a:t>
            </a:r>
            <a:r>
              <a:rPr lang="en-US" b="0" i="1">
                <a:solidFill>
                  <a:srgbClr val="212121"/>
                </a:solidFill>
                <a:effectLst/>
                <a:latin typeface="BlinkMacSystemFont"/>
              </a:rPr>
              <a:t>62</a:t>
            </a:r>
            <a:r>
              <a:rPr lang="en-US" b="0" i="0">
                <a:solidFill>
                  <a:srgbClr val="212121"/>
                </a:solidFill>
                <a:effectLst/>
                <a:latin typeface="BlinkMacSystemFont"/>
              </a:rPr>
              <a:t>(12), 1806–1816. https://doi.org/10.1136/gutjnl-2012-303957</a:t>
            </a:r>
            <a:endParaRPr lang="en-US"/>
          </a:p>
          <a:p>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129948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1- Benitez, J. M., </a:t>
            </a:r>
            <a:r>
              <a:rPr lang="en-US" b="0" i="0" err="1">
                <a:solidFill>
                  <a:srgbClr val="212121"/>
                </a:solidFill>
                <a:effectLst/>
                <a:latin typeface="BlinkMacSystemFont"/>
              </a:rPr>
              <a:t>Meuwis</a:t>
            </a:r>
            <a:r>
              <a:rPr lang="en-US" b="0" i="0">
                <a:solidFill>
                  <a:srgbClr val="212121"/>
                </a:solidFill>
                <a:effectLst/>
                <a:latin typeface="BlinkMacSystemFont"/>
              </a:rPr>
              <a:t>, M. A., </a:t>
            </a:r>
            <a:r>
              <a:rPr lang="en-US" b="0" i="0" err="1">
                <a:solidFill>
                  <a:srgbClr val="212121"/>
                </a:solidFill>
                <a:effectLst/>
                <a:latin typeface="BlinkMacSystemFont"/>
              </a:rPr>
              <a:t>Reenaers</a:t>
            </a:r>
            <a:r>
              <a:rPr lang="en-US" b="0" i="0">
                <a:solidFill>
                  <a:srgbClr val="212121"/>
                </a:solidFill>
                <a:effectLst/>
                <a:latin typeface="BlinkMacSystemFont"/>
              </a:rPr>
              <a:t>, C., Van </a:t>
            </a:r>
            <a:r>
              <a:rPr lang="en-US" b="0" i="0" err="1">
                <a:solidFill>
                  <a:srgbClr val="212121"/>
                </a:solidFill>
                <a:effectLst/>
                <a:latin typeface="BlinkMacSystemFont"/>
              </a:rPr>
              <a:t>Kemseke</a:t>
            </a:r>
            <a:r>
              <a:rPr lang="en-US" b="0" i="0">
                <a:solidFill>
                  <a:srgbClr val="212121"/>
                </a:solidFill>
                <a:effectLst/>
                <a:latin typeface="BlinkMacSystemFont"/>
              </a:rPr>
              <a:t>, C., Meunier, P., &amp; Louis, E. (2013). Role of endoscopy, cross-sectional imaging and biomarkers in Crohn's disease monitoring. </a:t>
            </a:r>
            <a:r>
              <a:rPr lang="en-US" b="0" i="1">
                <a:solidFill>
                  <a:srgbClr val="212121"/>
                </a:solidFill>
                <a:effectLst/>
                <a:latin typeface="BlinkMacSystemFont"/>
              </a:rPr>
              <a:t>Gut</a:t>
            </a:r>
            <a:r>
              <a:rPr lang="en-US" b="0" i="0">
                <a:solidFill>
                  <a:srgbClr val="212121"/>
                </a:solidFill>
                <a:effectLst/>
                <a:latin typeface="BlinkMacSystemFont"/>
              </a:rPr>
              <a:t>, </a:t>
            </a:r>
            <a:r>
              <a:rPr lang="en-US" b="0" i="1">
                <a:solidFill>
                  <a:srgbClr val="212121"/>
                </a:solidFill>
                <a:effectLst/>
                <a:latin typeface="BlinkMacSystemFont"/>
              </a:rPr>
              <a:t>62</a:t>
            </a:r>
            <a:r>
              <a:rPr lang="en-US" b="0" i="0">
                <a:solidFill>
                  <a:srgbClr val="212121"/>
                </a:solidFill>
                <a:effectLst/>
                <a:latin typeface="BlinkMacSystemFont"/>
              </a:rPr>
              <a:t>(12), 1806–1816. https://doi.org/10.1136/gutjnl-2012-303957</a:t>
            </a:r>
          </a:p>
          <a:p>
            <a:endParaRPr lang="en-US" b="0" i="0">
              <a:solidFill>
                <a:srgbClr val="212121"/>
              </a:solidFill>
              <a:effectLst/>
              <a:latin typeface="BlinkMacSystemFont"/>
            </a:endParaRPr>
          </a:p>
          <a:p>
            <a:r>
              <a:rPr lang="en-US" b="0" i="0">
                <a:solidFill>
                  <a:srgbClr val="212121"/>
                </a:solidFill>
                <a:effectLst/>
                <a:latin typeface="BlinkMacSystemFont"/>
              </a:rPr>
              <a:t>2- </a:t>
            </a:r>
            <a:r>
              <a:rPr lang="en-US" b="0" i="0" err="1">
                <a:solidFill>
                  <a:srgbClr val="212121"/>
                </a:solidFill>
                <a:effectLst/>
                <a:latin typeface="BlinkMacSystemFont"/>
              </a:rPr>
              <a:t>Maconi</a:t>
            </a:r>
            <a:r>
              <a:rPr lang="en-US" b="0" i="0">
                <a:solidFill>
                  <a:srgbClr val="212121"/>
                </a:solidFill>
                <a:effectLst/>
                <a:latin typeface="BlinkMacSystemFont"/>
              </a:rPr>
              <a:t>, G., </a:t>
            </a:r>
            <a:r>
              <a:rPr lang="en-US" b="0" i="0" err="1">
                <a:solidFill>
                  <a:srgbClr val="212121"/>
                </a:solidFill>
                <a:effectLst/>
                <a:latin typeface="BlinkMacSystemFont"/>
              </a:rPr>
              <a:t>Nylund</a:t>
            </a:r>
            <a:r>
              <a:rPr lang="en-US" b="0" i="0">
                <a:solidFill>
                  <a:srgbClr val="212121"/>
                </a:solidFill>
                <a:effectLst/>
                <a:latin typeface="BlinkMacSystemFont"/>
              </a:rPr>
              <a:t>, K., </a:t>
            </a:r>
            <a:r>
              <a:rPr lang="en-US" b="0" i="0" err="1">
                <a:solidFill>
                  <a:srgbClr val="212121"/>
                </a:solidFill>
                <a:effectLst/>
                <a:latin typeface="BlinkMacSystemFont"/>
              </a:rPr>
              <a:t>Ripolles</a:t>
            </a:r>
            <a:r>
              <a:rPr lang="en-US" b="0" i="0">
                <a:solidFill>
                  <a:srgbClr val="212121"/>
                </a:solidFill>
                <a:effectLst/>
                <a:latin typeface="BlinkMacSystemFont"/>
              </a:rPr>
              <a:t>, T., Calabrese, E., Dirks, K., Dietrich, C. F., </a:t>
            </a:r>
            <a:r>
              <a:rPr lang="en-US" b="0" i="0" err="1">
                <a:solidFill>
                  <a:srgbClr val="212121"/>
                </a:solidFill>
                <a:effectLst/>
                <a:latin typeface="BlinkMacSystemFont"/>
              </a:rPr>
              <a:t>Hollerweger</a:t>
            </a:r>
            <a:r>
              <a:rPr lang="en-US" b="0" i="0">
                <a:solidFill>
                  <a:srgbClr val="212121"/>
                </a:solidFill>
                <a:effectLst/>
                <a:latin typeface="BlinkMacSystemFont"/>
              </a:rPr>
              <a:t>, A., </a:t>
            </a:r>
            <a:r>
              <a:rPr lang="en-US" b="0" i="0" err="1">
                <a:solidFill>
                  <a:srgbClr val="212121"/>
                </a:solidFill>
                <a:effectLst/>
                <a:latin typeface="BlinkMacSystemFont"/>
              </a:rPr>
              <a:t>Sporea</a:t>
            </a:r>
            <a:r>
              <a:rPr lang="en-US" b="0" i="0">
                <a:solidFill>
                  <a:srgbClr val="212121"/>
                </a:solidFill>
                <a:effectLst/>
                <a:latin typeface="BlinkMacSystemFont"/>
              </a:rPr>
              <a:t>, I., </a:t>
            </a:r>
            <a:r>
              <a:rPr lang="en-US" b="0" i="0" err="1">
                <a:solidFill>
                  <a:srgbClr val="212121"/>
                </a:solidFill>
                <a:effectLst/>
                <a:latin typeface="BlinkMacSystemFont"/>
              </a:rPr>
              <a:t>Saftoiu</a:t>
            </a:r>
            <a:r>
              <a:rPr lang="en-US" b="0" i="0">
                <a:solidFill>
                  <a:srgbClr val="212121"/>
                </a:solidFill>
                <a:effectLst/>
                <a:latin typeface="BlinkMacSystemFont"/>
              </a:rPr>
              <a:t>, A., </a:t>
            </a:r>
            <a:r>
              <a:rPr lang="en-US" b="0" i="0" err="1">
                <a:solidFill>
                  <a:srgbClr val="212121"/>
                </a:solidFill>
                <a:effectLst/>
                <a:latin typeface="BlinkMacSystemFont"/>
              </a:rPr>
              <a:t>Maaser</a:t>
            </a:r>
            <a:r>
              <a:rPr lang="en-US" b="0" i="0">
                <a:solidFill>
                  <a:srgbClr val="212121"/>
                </a:solidFill>
                <a:effectLst/>
                <a:latin typeface="BlinkMacSystemFont"/>
              </a:rPr>
              <a:t>, C., </a:t>
            </a:r>
            <a:r>
              <a:rPr lang="en-US" b="0" i="0" err="1">
                <a:solidFill>
                  <a:srgbClr val="212121"/>
                </a:solidFill>
                <a:effectLst/>
                <a:latin typeface="BlinkMacSystemFont"/>
              </a:rPr>
              <a:t>Hausken</a:t>
            </a:r>
            <a:r>
              <a:rPr lang="en-US" b="0" i="0">
                <a:solidFill>
                  <a:srgbClr val="212121"/>
                </a:solidFill>
                <a:effectLst/>
                <a:latin typeface="BlinkMacSystemFont"/>
              </a:rPr>
              <a:t>, T., Higginson, A. P., </a:t>
            </a:r>
            <a:r>
              <a:rPr lang="en-US" b="0" i="0" err="1">
                <a:solidFill>
                  <a:srgbClr val="212121"/>
                </a:solidFill>
                <a:effectLst/>
                <a:latin typeface="BlinkMacSystemFont"/>
              </a:rPr>
              <a:t>Nürnberg</a:t>
            </a:r>
            <a:r>
              <a:rPr lang="en-US" b="0" i="0">
                <a:solidFill>
                  <a:srgbClr val="212121"/>
                </a:solidFill>
                <a:effectLst/>
                <a:latin typeface="BlinkMacSystemFont"/>
              </a:rPr>
              <a:t>, D., Pallotta, N., </a:t>
            </a:r>
            <a:r>
              <a:rPr lang="en-US" b="0" i="0" err="1">
                <a:solidFill>
                  <a:srgbClr val="212121"/>
                </a:solidFill>
                <a:effectLst/>
                <a:latin typeface="BlinkMacSystemFont"/>
              </a:rPr>
              <a:t>Romanini</a:t>
            </a:r>
            <a:r>
              <a:rPr lang="en-US" b="0" i="0">
                <a:solidFill>
                  <a:srgbClr val="212121"/>
                </a:solidFill>
                <a:effectLst/>
                <a:latin typeface="BlinkMacSystemFont"/>
              </a:rPr>
              <a:t>, L., Serra, C., &amp; </a:t>
            </a:r>
            <a:r>
              <a:rPr lang="en-US" b="0" i="0" err="1">
                <a:solidFill>
                  <a:srgbClr val="212121"/>
                </a:solidFill>
                <a:effectLst/>
                <a:latin typeface="BlinkMacSystemFont"/>
              </a:rPr>
              <a:t>Gilja</a:t>
            </a:r>
            <a:r>
              <a:rPr lang="en-US" b="0" i="0">
                <a:solidFill>
                  <a:srgbClr val="212121"/>
                </a:solidFill>
                <a:effectLst/>
                <a:latin typeface="BlinkMacSystemFont"/>
              </a:rPr>
              <a:t>, O. H. (2018). EFSUMB Recommendations and Clinical Guidelines for Intestinal Ultrasound (GIUS) in Inflammatory Bowel Diseases. EFSUMB-</a:t>
            </a:r>
            <a:r>
              <a:rPr lang="en-US" b="0" i="0" err="1">
                <a:solidFill>
                  <a:srgbClr val="212121"/>
                </a:solidFill>
                <a:effectLst/>
                <a:latin typeface="BlinkMacSystemFont"/>
              </a:rPr>
              <a:t>Empfehlungen</a:t>
            </a:r>
            <a:r>
              <a:rPr lang="en-US" b="0" i="0">
                <a:solidFill>
                  <a:srgbClr val="212121"/>
                </a:solidFill>
                <a:effectLst/>
                <a:latin typeface="BlinkMacSystemFont"/>
              </a:rPr>
              <a:t> und </a:t>
            </a:r>
            <a:r>
              <a:rPr lang="en-US" b="0" i="0" err="1">
                <a:solidFill>
                  <a:srgbClr val="212121"/>
                </a:solidFill>
                <a:effectLst/>
                <a:latin typeface="BlinkMacSystemFont"/>
              </a:rPr>
              <a:t>klinische</a:t>
            </a:r>
            <a:r>
              <a:rPr lang="en-US" b="0" i="0">
                <a:solidFill>
                  <a:srgbClr val="212121"/>
                </a:solidFill>
                <a:effectLst/>
                <a:latin typeface="BlinkMacSystemFont"/>
              </a:rPr>
              <a:t> </a:t>
            </a:r>
            <a:r>
              <a:rPr lang="en-US" b="0" i="0" err="1">
                <a:solidFill>
                  <a:srgbClr val="212121"/>
                </a:solidFill>
                <a:effectLst/>
                <a:latin typeface="BlinkMacSystemFont"/>
              </a:rPr>
              <a:t>Leitlinien</a:t>
            </a:r>
            <a:r>
              <a:rPr lang="en-US" b="0" i="0">
                <a:solidFill>
                  <a:srgbClr val="212121"/>
                </a:solidFill>
                <a:effectLst/>
                <a:latin typeface="BlinkMacSystemFont"/>
              </a:rPr>
              <a:t> </a:t>
            </a:r>
            <a:r>
              <a:rPr lang="en-US" b="0" i="0" err="1">
                <a:solidFill>
                  <a:srgbClr val="212121"/>
                </a:solidFill>
                <a:effectLst/>
                <a:latin typeface="BlinkMacSystemFont"/>
              </a:rPr>
              <a:t>für</a:t>
            </a:r>
            <a:r>
              <a:rPr lang="en-US" b="0" i="0">
                <a:solidFill>
                  <a:srgbClr val="212121"/>
                </a:solidFill>
                <a:effectLst/>
                <a:latin typeface="BlinkMacSystemFont"/>
              </a:rPr>
              <a:t> den </a:t>
            </a:r>
            <a:r>
              <a:rPr lang="en-US" b="0" i="0" err="1">
                <a:solidFill>
                  <a:srgbClr val="212121"/>
                </a:solidFill>
                <a:effectLst/>
                <a:latin typeface="BlinkMacSystemFont"/>
              </a:rPr>
              <a:t>gastrointestinalen</a:t>
            </a:r>
            <a:r>
              <a:rPr lang="en-US" b="0" i="0">
                <a:solidFill>
                  <a:srgbClr val="212121"/>
                </a:solidFill>
                <a:effectLst/>
                <a:latin typeface="BlinkMacSystemFont"/>
              </a:rPr>
              <a:t> </a:t>
            </a:r>
            <a:r>
              <a:rPr lang="en-US" b="0" i="0" err="1">
                <a:solidFill>
                  <a:srgbClr val="212121"/>
                </a:solidFill>
                <a:effectLst/>
                <a:latin typeface="BlinkMacSystemFont"/>
              </a:rPr>
              <a:t>Ultraschall</a:t>
            </a:r>
            <a:r>
              <a:rPr lang="en-US" b="0" i="0">
                <a:solidFill>
                  <a:srgbClr val="212121"/>
                </a:solidFill>
                <a:effectLst/>
                <a:latin typeface="BlinkMacSystemFont"/>
              </a:rPr>
              <a:t> (GIUS) </a:t>
            </a:r>
            <a:r>
              <a:rPr lang="en-US" b="0" i="0" err="1">
                <a:solidFill>
                  <a:srgbClr val="212121"/>
                </a:solidFill>
                <a:effectLst/>
                <a:latin typeface="BlinkMacSystemFont"/>
              </a:rPr>
              <a:t>chronisch</a:t>
            </a:r>
            <a:r>
              <a:rPr lang="en-US" b="0" i="0">
                <a:solidFill>
                  <a:srgbClr val="212121"/>
                </a:solidFill>
                <a:effectLst/>
                <a:latin typeface="BlinkMacSystemFont"/>
              </a:rPr>
              <a:t> </a:t>
            </a:r>
            <a:r>
              <a:rPr lang="en-US" b="0" i="0" err="1">
                <a:solidFill>
                  <a:srgbClr val="212121"/>
                </a:solidFill>
                <a:effectLst/>
                <a:latin typeface="BlinkMacSystemFont"/>
              </a:rPr>
              <a:t>entzündlichen</a:t>
            </a:r>
            <a:r>
              <a:rPr lang="en-US" b="0" i="0">
                <a:solidFill>
                  <a:srgbClr val="212121"/>
                </a:solidFill>
                <a:effectLst/>
                <a:latin typeface="BlinkMacSystemFont"/>
              </a:rPr>
              <a:t> </a:t>
            </a:r>
            <a:r>
              <a:rPr lang="en-US" b="0" i="0" err="1">
                <a:solidFill>
                  <a:srgbClr val="212121"/>
                </a:solidFill>
                <a:effectLst/>
                <a:latin typeface="BlinkMacSystemFont"/>
              </a:rPr>
              <a:t>Darmerkrankungen</a:t>
            </a:r>
            <a:r>
              <a:rPr lang="en-US" b="0" i="0">
                <a:solidFill>
                  <a:srgbClr val="212121"/>
                </a:solidFill>
                <a:effectLst/>
                <a:latin typeface="BlinkMacSystemFont"/>
              </a:rPr>
              <a:t> (CED). </a:t>
            </a:r>
            <a:r>
              <a:rPr lang="en-US" b="0" i="1" err="1">
                <a:solidFill>
                  <a:srgbClr val="212121"/>
                </a:solidFill>
                <a:effectLst/>
                <a:latin typeface="BlinkMacSystemFont"/>
              </a:rPr>
              <a:t>Ultraschall</a:t>
            </a:r>
            <a:r>
              <a:rPr lang="en-US" b="0" i="1">
                <a:solidFill>
                  <a:srgbClr val="212121"/>
                </a:solidFill>
                <a:effectLst/>
                <a:latin typeface="BlinkMacSystemFont"/>
              </a:rPr>
              <a:t> in der </a:t>
            </a:r>
            <a:r>
              <a:rPr lang="en-US" b="0" i="1" err="1">
                <a:solidFill>
                  <a:srgbClr val="212121"/>
                </a:solidFill>
                <a:effectLst/>
                <a:latin typeface="BlinkMacSystemFont"/>
              </a:rPr>
              <a:t>Medizin</a:t>
            </a:r>
            <a:r>
              <a:rPr lang="en-US" b="0" i="1">
                <a:solidFill>
                  <a:srgbClr val="212121"/>
                </a:solidFill>
                <a:effectLst/>
                <a:latin typeface="BlinkMacSystemFont"/>
              </a:rPr>
              <a:t> (Stuttgart, Germany : 1980)</a:t>
            </a:r>
            <a:r>
              <a:rPr lang="en-US" b="0" i="0">
                <a:solidFill>
                  <a:srgbClr val="212121"/>
                </a:solidFill>
                <a:effectLst/>
                <a:latin typeface="BlinkMacSystemFont"/>
              </a:rPr>
              <a:t>, </a:t>
            </a:r>
            <a:r>
              <a:rPr lang="en-US" b="0" i="1">
                <a:solidFill>
                  <a:srgbClr val="212121"/>
                </a:solidFill>
                <a:effectLst/>
                <a:latin typeface="BlinkMacSystemFont"/>
              </a:rPr>
              <a:t>39</a:t>
            </a:r>
            <a:r>
              <a:rPr lang="en-US" b="0" i="0">
                <a:solidFill>
                  <a:srgbClr val="212121"/>
                </a:solidFill>
                <a:effectLst/>
                <a:latin typeface="BlinkMacSystemFont"/>
              </a:rPr>
              <a:t>(3), 304–317. https://doi.org/10.1055/s-0043-125329</a:t>
            </a:r>
          </a:p>
          <a:p>
            <a:endParaRPr lang="en-US" b="0" i="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3- </a:t>
            </a:r>
            <a:r>
              <a:rPr lang="en-US" b="0" i="0" err="1">
                <a:solidFill>
                  <a:srgbClr val="212121"/>
                </a:solidFill>
                <a:effectLst/>
                <a:latin typeface="BlinkMacSystemFont"/>
              </a:rPr>
              <a:t>Plevris</a:t>
            </a:r>
            <a:r>
              <a:rPr lang="en-US" b="0" i="0">
                <a:solidFill>
                  <a:srgbClr val="212121"/>
                </a:solidFill>
                <a:effectLst/>
                <a:latin typeface="BlinkMacSystemFont"/>
              </a:rPr>
              <a:t>, N., &amp; Lees, C. W. (2022). Disease Monitoring in Inflammatory Bowel Disease: Evolving Principles and Possibilities. </a:t>
            </a:r>
            <a:r>
              <a:rPr lang="en-US" b="0" i="1">
                <a:solidFill>
                  <a:srgbClr val="212121"/>
                </a:solidFill>
                <a:effectLst/>
                <a:latin typeface="BlinkMacSystemFont"/>
              </a:rPr>
              <a:t>Gastroenterology</a:t>
            </a:r>
            <a:r>
              <a:rPr lang="en-US" b="0" i="0">
                <a:solidFill>
                  <a:srgbClr val="212121"/>
                </a:solidFill>
                <a:effectLst/>
                <a:latin typeface="BlinkMacSystemFont"/>
              </a:rPr>
              <a:t>, </a:t>
            </a:r>
            <a:r>
              <a:rPr lang="en-US" b="0" i="1">
                <a:solidFill>
                  <a:srgbClr val="212121"/>
                </a:solidFill>
                <a:effectLst/>
                <a:latin typeface="BlinkMacSystemFont"/>
              </a:rPr>
              <a:t>162</a:t>
            </a:r>
            <a:r>
              <a:rPr lang="en-US" b="0" i="0">
                <a:solidFill>
                  <a:srgbClr val="212121"/>
                </a:solidFill>
                <a:effectLst/>
                <a:latin typeface="BlinkMacSystemFont"/>
              </a:rPr>
              <a:t>(5), 1456–1475.e1. https://doi.org/10.1053/j.gastro.2022.01.024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121"/>
                </a:solidFill>
                <a:effectLst/>
                <a:latin typeface="BlinkMacSystemFont"/>
              </a:rPr>
              <a:t>4- </a:t>
            </a:r>
            <a:r>
              <a:rPr lang="en-IN" b="0" i="0">
                <a:solidFill>
                  <a:srgbClr val="222222"/>
                </a:solidFill>
                <a:effectLst/>
                <a:latin typeface="Arial" panose="020B0604020202020204" pitchFamily="34" charset="0"/>
              </a:rPr>
              <a:t>Huang, Z., Liu, X., Yang, F., Wang, G., Ge, N., Wang, S., ... &amp; Sun, S. (2020). Diagnostic efficacy of double-balloon </a:t>
            </a:r>
            <a:r>
              <a:rPr lang="en-IN" b="0" i="0" err="1">
                <a:solidFill>
                  <a:srgbClr val="222222"/>
                </a:solidFill>
                <a:effectLst/>
                <a:latin typeface="Arial" panose="020B0604020202020204" pitchFamily="34" charset="0"/>
              </a:rPr>
              <a:t>enteroscopy</a:t>
            </a:r>
            <a:r>
              <a:rPr lang="en-IN" b="0" i="0">
                <a:solidFill>
                  <a:srgbClr val="222222"/>
                </a:solidFill>
                <a:effectLst/>
                <a:latin typeface="Arial" panose="020B0604020202020204" pitchFamily="34" charset="0"/>
              </a:rPr>
              <a:t> in patients with suspected isolated small bowel Crohn’s disease. </a:t>
            </a:r>
            <a:r>
              <a:rPr lang="en-IN" b="0" i="1">
                <a:solidFill>
                  <a:srgbClr val="222222"/>
                </a:solidFill>
                <a:effectLst/>
                <a:latin typeface="Arial" panose="020B0604020202020204" pitchFamily="34" charset="0"/>
              </a:rPr>
              <a:t>BMC gastroenterology</a:t>
            </a:r>
            <a:r>
              <a:rPr lang="en-IN" b="0" i="0">
                <a:solidFill>
                  <a:srgbClr val="222222"/>
                </a:solidFill>
                <a:effectLst/>
                <a:latin typeface="Arial" panose="020B0604020202020204" pitchFamily="34" charset="0"/>
              </a:rPr>
              <a:t>, </a:t>
            </a:r>
            <a:r>
              <a:rPr lang="en-IN" b="0" i="1">
                <a:solidFill>
                  <a:srgbClr val="222222"/>
                </a:solidFill>
                <a:effectLst/>
                <a:latin typeface="Arial" panose="020B0604020202020204" pitchFamily="34" charset="0"/>
              </a:rPr>
              <a:t>20</a:t>
            </a:r>
            <a:r>
              <a:rPr lang="en-IN" b="0" i="0">
                <a:solidFill>
                  <a:srgbClr val="222222"/>
                </a:solidFill>
                <a:effectLst/>
                <a:latin typeface="Arial" panose="020B0604020202020204" pitchFamily="34" charset="0"/>
              </a:rPr>
              <a:t>(1), 1-8.</a:t>
            </a:r>
            <a:endParaRPr lang="en-US"/>
          </a:p>
          <a:p>
            <a:endParaRPr lang="en-US"/>
          </a:p>
          <a:p>
            <a:pPr marL="0" indent="0">
              <a:buNone/>
            </a:pPr>
            <a:endParaRPr lang="en-US"/>
          </a:p>
        </p:txBody>
      </p:sp>
      <p:sp>
        <p:nvSpPr>
          <p:cNvPr id="4" name="Header Placeholder 3"/>
          <p:cNvSpPr>
            <a:spLocks noGrp="1"/>
          </p:cNvSpPr>
          <p:nvPr>
            <p:ph type="hdr" sz="quarter"/>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5" name="Date Placeholder 4"/>
          <p:cNvSpPr>
            <a:spLocks noGrp="1"/>
          </p:cNvSpPr>
          <p:nvPr>
            <p:ph type="dt" idx="1"/>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1A45D25C-9461-1342-8FAF-BFD0D2460716}" type="datetime8">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2/1/2023 4:32 PM</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6" name="Footer Placeholder 5"/>
          <p:cNvSpPr>
            <a:spLocks noGrp="1"/>
          </p:cNvSpPr>
          <p:nvPr>
            <p:ph type="ftr" sz="quarter" idx="4"/>
          </p:nvPr>
        </p:nvSpPr>
        <p:spPr/>
        <p:txBody>
          <a:bodyPr/>
          <a:lstStyle/>
          <a:p>
            <a:pPr marL="0" marR="0" lvl="0" indent="0" algn="l" defTabSz="73021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65" charset="0"/>
            </a:endParaRPr>
          </a:p>
        </p:txBody>
      </p:sp>
      <p:sp>
        <p:nvSpPr>
          <p:cNvPr id="7" name="Slide Number Placeholder 6"/>
          <p:cNvSpPr>
            <a:spLocks noGrp="1"/>
          </p:cNvSpPr>
          <p:nvPr>
            <p:ph type="sldNum" sz="quarter" idx="5"/>
          </p:nvPr>
        </p:nvSpPr>
        <p:spPr/>
        <p:txBody>
          <a:bodyPr/>
          <a:lstStyle/>
          <a:p>
            <a:pPr marL="0" marR="0" lvl="0" indent="0" algn="r" defTabSz="730213" rtl="0" eaLnBrk="0" fontAlgn="base" latinLnBrk="0" hangingPunct="0">
              <a:lnSpc>
                <a:spcPct val="100000"/>
              </a:lnSpc>
              <a:spcBef>
                <a:spcPct val="0"/>
              </a:spcBef>
              <a:spcAft>
                <a:spcPct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Arial" pitchFamily="-65" charset="0"/>
              </a:rPr>
              <a:pPr marL="0" marR="0" lvl="0" indent="0" algn="r" defTabSz="73021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itchFamily="-65" charset="0"/>
            </a:endParaRPr>
          </a:p>
        </p:txBody>
      </p:sp>
    </p:spTree>
    <p:extLst>
      <p:ext uri="{BB962C8B-B14F-4D97-AF65-F5344CB8AC3E}">
        <p14:creationId xmlns:p14="http://schemas.microsoft.com/office/powerpoint/2010/main" val="2755817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A86F9C-FE36-0642-9A6D-BE86C8FC28A9}"/>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pic>
        <p:nvPicPr>
          <p:cNvPr id="2" name="Picture 1">
            <a:extLst>
              <a:ext uri="{FF2B5EF4-FFF2-40B4-BE49-F238E27FC236}">
                <a16:creationId xmlns:a16="http://schemas.microsoft.com/office/drawing/2014/main" id="{29E344A4-D2F7-0187-A7E5-E56EFF7F0B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825" y="726669"/>
            <a:ext cx="4689819" cy="2405036"/>
          </a:xfrm>
          <a:prstGeom prst="rect">
            <a:avLst/>
          </a:prstGeom>
        </p:spPr>
      </p:pic>
    </p:spTree>
    <p:extLst>
      <p:ext uri="{BB962C8B-B14F-4D97-AF65-F5344CB8AC3E}">
        <p14:creationId xmlns:p14="http://schemas.microsoft.com/office/powerpoint/2010/main" val="3578614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Art_Immunology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094709841"/>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9_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94925075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0_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85072284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1_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83169907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9"/>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2" y="1713179"/>
            <a:ext cx="10985780"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89841863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9"/>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2" y="1713179"/>
            <a:ext cx="10985780"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67793553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601928" y="1713179"/>
            <a:ext cx="10984707"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39511467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8" y="1713179"/>
            <a:ext cx="10984707" cy="4169411"/>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308604572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01928" y="2427289"/>
            <a:ext cx="10984707" cy="3455298"/>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8"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1"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605368" y="1713181"/>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Tree>
    <p:extLst>
      <p:ext uri="{BB962C8B-B14F-4D97-AF65-F5344CB8AC3E}">
        <p14:creationId xmlns:p14="http://schemas.microsoft.com/office/powerpoint/2010/main" val="234548509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68" y="1713181"/>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15"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6"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54371751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183" y="1712917"/>
            <a:ext cx="5405918"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6185649" y="1712914"/>
            <a:ext cx="5401733" cy="4169675"/>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4522189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1"/>
            <a:ext cx="12192000" cy="1367189"/>
          </a:xfrm>
          <a:prstGeom prst="rect">
            <a:avLst/>
          </a:prstGeom>
          <a:solidFill>
            <a:srgbClr val="FFFFFF"/>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605367" y="1835520"/>
            <a:ext cx="10981267" cy="161544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55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
        <p:nvSpPr>
          <p:cNvPr id="6" name="Text Placeholder 5"/>
          <p:cNvSpPr>
            <a:spLocks noGrp="1"/>
          </p:cNvSpPr>
          <p:nvPr>
            <p:ph type="body" sz="quarter" idx="10"/>
          </p:nvPr>
        </p:nvSpPr>
        <p:spPr>
          <a:xfrm>
            <a:off x="605367" y="3781794"/>
            <a:ext cx="8576108" cy="533958"/>
          </a:xfrm>
        </p:spPr>
        <p:txBody>
          <a:bodyPr/>
          <a:lstStyle>
            <a:lvl1pPr marL="0" indent="0">
              <a:spcBef>
                <a:spcPts val="0"/>
              </a:spcBef>
              <a:buNone/>
              <a:defRPr sz="2917">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605367" y="4523564"/>
            <a:ext cx="8576108" cy="1309445"/>
          </a:xfrm>
        </p:spPr>
        <p:txBody>
          <a:bodyPr/>
          <a:lstStyle>
            <a:lvl1pPr marL="0" marR="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sz="1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Name</a:t>
            </a:r>
          </a:p>
          <a:p>
            <a:pPr marL="0" marR="0" lvl="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a:t>Title</a:t>
            </a:r>
            <a:br>
              <a:rPr lang="en-US"/>
            </a:br>
            <a:r>
              <a:rPr lang="en-US"/>
              <a:t>Date</a:t>
            </a:r>
          </a:p>
        </p:txBody>
      </p:sp>
      <p:pic>
        <p:nvPicPr>
          <p:cNvPr id="8" name="Picture 7">
            <a:extLst>
              <a:ext uri="{FF2B5EF4-FFF2-40B4-BE49-F238E27FC236}">
                <a16:creationId xmlns:a16="http://schemas.microsoft.com/office/drawing/2014/main" id="{77B7A3BA-41AF-D640-91A7-E976056FF4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3947" y="91035"/>
            <a:ext cx="3623398" cy="1462534"/>
          </a:xfrm>
          <a:prstGeom prst="rect">
            <a:avLst/>
          </a:prstGeom>
        </p:spPr>
      </p:pic>
    </p:spTree>
    <p:extLst>
      <p:ext uri="{BB962C8B-B14F-4D97-AF65-F5344CB8AC3E}">
        <p14:creationId xmlns:p14="http://schemas.microsoft.com/office/powerpoint/2010/main" val="206716968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4338918" y="1684693"/>
            <a:ext cx="7247715" cy="4197898"/>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500">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601929" y="1712917"/>
            <a:ext cx="351287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20"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11044210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84900" y="1712917"/>
            <a:ext cx="540173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1" name="Content Placeholder 11"/>
          <p:cNvSpPr>
            <a:spLocks noGrp="1"/>
          </p:cNvSpPr>
          <p:nvPr>
            <p:ph sz="quarter" idx="15" hasCustomPrompt="1"/>
          </p:nvPr>
        </p:nvSpPr>
        <p:spPr>
          <a:xfrm>
            <a:off x="601929" y="1712915"/>
            <a:ext cx="5405173" cy="4169673"/>
          </a:xfrm>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16" marR="0"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37" marR="0" lvl="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16" marR="0" lvl="1" indent="-234137"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62" marR="0" lvl="2"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192" marR="0" lvl="3"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845" marR="0" lvl="4"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9553106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4341286"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609729"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8072841" y="1712914"/>
            <a:ext cx="3509433" cy="4169675"/>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2459587996"/>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8" y="974217"/>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604752" y="1680827"/>
            <a:ext cx="3508198" cy="433918"/>
          </a:xfrm>
          <a:solidFill>
            <a:srgbClr val="FFFFFF"/>
          </a:solidFill>
        </p:spPr>
        <p:txBody>
          <a:bodyPr anchor="ctr"/>
          <a:lstStyle>
            <a:lvl1pPr marL="91275" indent="0">
              <a:buNone/>
              <a:defRPr sz="1667" b="1">
                <a:solidFill>
                  <a:schemeClr val="accent2"/>
                </a:solidFill>
              </a:defRPr>
            </a:lvl1pPr>
          </a:lstStyle>
          <a:p>
            <a:pPr lvl="0"/>
            <a:r>
              <a:rPr lang="en-US"/>
              <a:t>Edit Master text styles</a:t>
            </a:r>
          </a:p>
        </p:txBody>
      </p:sp>
      <p:sp>
        <p:nvSpPr>
          <p:cNvPr id="19" name="Text Placeholder 8"/>
          <p:cNvSpPr>
            <a:spLocks noGrp="1"/>
          </p:cNvSpPr>
          <p:nvPr>
            <p:ph type="body" sz="quarter" idx="23"/>
          </p:nvPr>
        </p:nvSpPr>
        <p:spPr>
          <a:xfrm>
            <a:off x="4344119" y="1680827"/>
            <a:ext cx="3508198" cy="433918"/>
          </a:xfrm>
          <a:solidFill>
            <a:srgbClr val="FFFFFF"/>
          </a:solidFill>
        </p:spPr>
        <p:txBody>
          <a:bodyPr anchor="ctr"/>
          <a:lstStyle>
            <a:lvl1pPr marL="91275" indent="0">
              <a:buNone/>
              <a:defRPr sz="1667" b="1">
                <a:solidFill>
                  <a:schemeClr val="accent3"/>
                </a:solidFill>
              </a:defRPr>
            </a:lvl1pPr>
          </a:lstStyle>
          <a:p>
            <a:pPr lvl="0"/>
            <a:r>
              <a:rPr lang="en-US"/>
              <a:t>Edit Master text styles</a:t>
            </a:r>
          </a:p>
        </p:txBody>
      </p:sp>
      <p:sp>
        <p:nvSpPr>
          <p:cNvPr id="20" name="Text Placeholder 8"/>
          <p:cNvSpPr>
            <a:spLocks noGrp="1"/>
          </p:cNvSpPr>
          <p:nvPr>
            <p:ph type="body" sz="quarter" idx="24"/>
          </p:nvPr>
        </p:nvSpPr>
        <p:spPr>
          <a:xfrm>
            <a:off x="8073406" y="1680827"/>
            <a:ext cx="3517625" cy="433918"/>
          </a:xfrm>
          <a:solidFill>
            <a:srgbClr val="FFFFFF"/>
          </a:solidFill>
        </p:spPr>
        <p:txBody>
          <a:bodyPr anchor="ctr"/>
          <a:lstStyle>
            <a:lvl1pPr marL="91275" indent="0">
              <a:buNone/>
              <a:defRPr sz="1667" b="1">
                <a:solidFill>
                  <a:schemeClr val="accent1"/>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21" name="Text Placeholder 4"/>
          <p:cNvSpPr>
            <a:spLocks noGrp="1"/>
          </p:cNvSpPr>
          <p:nvPr>
            <p:ph type="body" sz="quarter" idx="25"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4341286"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609729"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8072841" y="2342029"/>
            <a:ext cx="3509433" cy="3540560"/>
          </a:xfrm>
          <a:noFill/>
        </p:spPr>
        <p:txBody>
          <a:bodyPr/>
          <a:lstStyle>
            <a:lvl1pPr marL="234137" marR="0" indent="-234137" algn="l" defTabSz="76194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12" marR="0" indent="-242074"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6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192" marR="0" indent="-201152"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845" marR="0" indent="-191119" algn="l" defTabSz="76194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7929247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3400658"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6200184"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8999711"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601135" y="1352316"/>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605368" y="378459"/>
            <a:ext cx="10981267" cy="461602"/>
          </a:xfrm>
        </p:spPr>
        <p:txBody>
          <a:bodyPr/>
          <a:lstStyle>
            <a:lvl1pPr>
              <a:defRPr>
                <a:solidFill>
                  <a:schemeClr val="tx1"/>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600605"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3382791"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6182698"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8982605"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600605"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3382791"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6182698"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8982605"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Tree>
    <p:extLst>
      <p:ext uri="{BB962C8B-B14F-4D97-AF65-F5344CB8AC3E}">
        <p14:creationId xmlns:p14="http://schemas.microsoft.com/office/powerpoint/2010/main" val="296946464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576611" y="559595"/>
            <a:ext cx="11038782" cy="5494073"/>
          </a:xfrm>
          <a:solidFill>
            <a:schemeClr val="bg1">
              <a:lumMod val="75000"/>
            </a:schemeClr>
          </a:solidFill>
        </p:spPr>
        <p:txBody>
          <a:bodyPr anchor="ctr" anchorCtr="0"/>
          <a:lstStyle>
            <a:lvl1pPr marL="0" indent="0" algn="ctr">
              <a:buNone/>
              <a:defRPr/>
            </a:lvl1pPr>
          </a:lstStyle>
          <a:p>
            <a:r>
              <a:rPr lang="en-US"/>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99655352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nchor="ctr"/>
          <a:lstStyle>
            <a:lvl1pPr marL="0" indent="0" algn="ctr">
              <a:buNone/>
              <a:defRPr>
                <a:latin typeface="Verdana" charset="0"/>
                <a:ea typeface="Verdana" charset="0"/>
                <a:cs typeface="Verdana" charset="0"/>
              </a:defRPr>
            </a:lvl1pPr>
          </a:lstStyle>
          <a:p>
            <a:r>
              <a:rPr lang="en-US"/>
              <a:t>Full Bleed Image</a:t>
            </a:r>
          </a:p>
          <a:p>
            <a:endParaRPr lang="en-US"/>
          </a:p>
          <a:p>
            <a:r>
              <a:rPr lang="en-US"/>
              <a:t>No Copy</a:t>
            </a:r>
          </a:p>
        </p:txBody>
      </p:sp>
      <p:sp>
        <p:nvSpPr>
          <p:cNvPr id="6" name="Text Placeholder 5"/>
          <p:cNvSpPr>
            <a:spLocks noGrp="1"/>
          </p:cNvSpPr>
          <p:nvPr>
            <p:ph type="body" sz="quarter" idx="10"/>
          </p:nvPr>
        </p:nvSpPr>
        <p:spPr>
          <a:xfrm>
            <a:off x="605372" y="5694566"/>
            <a:ext cx="10981265" cy="398263"/>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0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40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Edit Master text styles</a:t>
            </a:r>
          </a:p>
        </p:txBody>
      </p:sp>
      <p:sp>
        <p:nvSpPr>
          <p:cNvPr id="12" name="Text Placeholder 11"/>
          <p:cNvSpPr>
            <a:spLocks noGrp="1"/>
          </p:cNvSpPr>
          <p:nvPr>
            <p:ph type="body" sz="quarter" idx="12"/>
          </p:nvPr>
        </p:nvSpPr>
        <p:spPr>
          <a:xfrm>
            <a:off x="605372" y="6055668"/>
            <a:ext cx="10981265" cy="230832"/>
          </a:xfrm>
        </p:spPr>
        <p:txBody>
          <a:bodyPr wrap="square" anchor="b" anchorCtr="0">
            <a:spAutoFit/>
          </a:bodyPr>
          <a:lstStyle>
            <a:lvl1pPr algn="l">
              <a:lnSpc>
                <a:spcPct val="100000"/>
              </a:lnSpc>
              <a:spcBef>
                <a:spcPts val="0"/>
              </a:spcBef>
              <a:buNone/>
              <a:defRPr sz="1500">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66562199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quote or statement,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929" y="2274840"/>
            <a:ext cx="5176868" cy="2308324"/>
          </a:xfrm>
        </p:spPr>
        <p:txBody>
          <a:bodyPr anchor="ctr" anchorCtr="0"/>
          <a:lstStyle>
            <a:lvl1pPr marL="296310" marR="0" indent="-296310" algn="l" defTabSz="761940" rtl="0" eaLnBrk="1" fontAlgn="base" latinLnBrk="0" hangingPunct="1">
              <a:lnSpc>
                <a:spcPct val="90000"/>
              </a:lnSpc>
              <a:spcBef>
                <a:spcPct val="0"/>
              </a:spcBef>
              <a:spcAft>
                <a:spcPct val="0"/>
              </a:spcAft>
              <a:buClrTx/>
              <a:buSzTx/>
              <a:buFontTx/>
              <a:buNone/>
              <a:tabLst/>
              <a:defRPr lang="en-US" b="1" i="0" smtClean="0">
                <a:effectLst/>
              </a:defRPr>
            </a:lvl1pPr>
          </a:lstStyle>
          <a:p>
            <a:r>
              <a:rPr lang="en-US"/>
              <a:t>“This slide can be used to include one or multiple quotes/</a:t>
            </a:r>
            <a:br>
              <a:rPr lang="en-US"/>
            </a:br>
            <a:r>
              <a:rPr lang="en-US"/>
              <a:t>statements. Please click to edit copy.”</a:t>
            </a:r>
          </a:p>
        </p:txBody>
      </p:sp>
      <p:sp>
        <p:nvSpPr>
          <p:cNvPr id="10" name="Text Placeholder 4"/>
          <p:cNvSpPr>
            <a:spLocks noGrp="1"/>
          </p:cNvSpPr>
          <p:nvPr>
            <p:ph type="body" sz="quarter" idx="17" hasCustomPrompt="1"/>
          </p:nvPr>
        </p:nvSpPr>
        <p:spPr>
          <a:xfrm>
            <a:off x="601929" y="6279365"/>
            <a:ext cx="4435738"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6" name="Picture Placeholder 2">
            <a:extLst>
              <a:ext uri="{FF2B5EF4-FFF2-40B4-BE49-F238E27FC236}">
                <a16:creationId xmlns:a16="http://schemas.microsoft.com/office/drawing/2014/main" id="{A35299D6-41B4-6E4D-8691-F95891459B12}"/>
              </a:ext>
            </a:extLst>
          </p:cNvPr>
          <p:cNvSpPr>
            <a:spLocks noGrp="1"/>
          </p:cNvSpPr>
          <p:nvPr>
            <p:ph type="pic" sz="quarter" idx="18" hasCustomPrompt="1"/>
          </p:nvPr>
        </p:nvSpPr>
        <p:spPr>
          <a:xfrm>
            <a:off x="6490232" y="803252"/>
            <a:ext cx="5096398" cy="5098364"/>
          </a:xfrm>
          <a:prstGeom prst="ellipse">
            <a:avLst/>
          </a:prstGeom>
          <a:solidFill>
            <a:schemeClr val="bg1">
              <a:lumMod val="75000"/>
            </a:schemeClr>
          </a:solidFill>
        </p:spPr>
        <p:txBody>
          <a:bodyPr anchor="ctr" anchorCtr="0"/>
          <a:lstStyle>
            <a:lvl1pPr marL="0" indent="0" algn="ctr">
              <a:buNone/>
              <a:defRPr/>
            </a:lvl1pPr>
          </a:lstStyle>
          <a:p>
            <a:r>
              <a:rPr lang="en-US"/>
              <a:t>Picture</a:t>
            </a:r>
          </a:p>
        </p:txBody>
      </p:sp>
      <p:sp>
        <p:nvSpPr>
          <p:cNvPr id="9" name="Slide Number Placeholder 5"/>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Tree>
    <p:extLst>
      <p:ext uri="{BB962C8B-B14F-4D97-AF65-F5344CB8AC3E}">
        <p14:creationId xmlns:p14="http://schemas.microsoft.com/office/powerpoint/2010/main" val="56712955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10"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1C53EB3A-D0CA-250C-7E00-12CC55505A6A}"/>
              </a:ext>
            </a:extLst>
          </p:cNvPr>
          <p:cNvPicPr>
            <a:picLocks noChangeAspect="1"/>
          </p:cNvPicPr>
          <p:nvPr userDrawn="1"/>
        </p:nvPicPr>
        <p:blipFill>
          <a:blip r:embed="rId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197572696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7"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28738081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blue with micro">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pic>
        <p:nvPicPr>
          <p:cNvPr id="3" name="Picture 2">
            <a:extLst>
              <a:ext uri="{FF2B5EF4-FFF2-40B4-BE49-F238E27FC236}">
                <a16:creationId xmlns:a16="http://schemas.microsoft.com/office/drawing/2014/main" id="{938B684D-3E68-0482-C19E-DDE1935FB9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0525" y="370347"/>
            <a:ext cx="4645636" cy="2382378"/>
          </a:xfrm>
          <a:prstGeom prst="rect">
            <a:avLst/>
          </a:prstGeom>
        </p:spPr>
      </p:pic>
    </p:spTree>
    <p:extLst>
      <p:ext uri="{BB962C8B-B14F-4D97-AF65-F5344CB8AC3E}">
        <p14:creationId xmlns:p14="http://schemas.microsoft.com/office/powerpoint/2010/main" val="284972628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10"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1645422561"/>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05368"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5" name="Text Placeholder 5"/>
          <p:cNvSpPr>
            <a:spLocks noGrp="1"/>
          </p:cNvSpPr>
          <p:nvPr>
            <p:ph type="body" sz="quarter" idx="10" hasCustomPrompt="1"/>
          </p:nvPr>
        </p:nvSpPr>
        <p:spPr>
          <a:xfrm>
            <a:off x="605368" y="5083558"/>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16423099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9B943-2374-BE44-A221-B48CDAE447E7}"/>
              </a:ext>
            </a:extLst>
          </p:cNvPr>
          <p:cNvPicPr>
            <a:picLocks noChangeAspect="1"/>
          </p:cNvPicPr>
          <p:nvPr userDrawn="1"/>
        </p:nvPicPr>
        <p:blipFill>
          <a:blip r:embed="rId2"/>
          <a:stretch>
            <a:fillRect/>
          </a:stretch>
        </p:blipFill>
        <p:spPr>
          <a:xfrm>
            <a:off x="4489160" y="4108949"/>
            <a:ext cx="3213680" cy="1297158"/>
          </a:xfrm>
          <a:prstGeom prst="rect">
            <a:avLst/>
          </a:prstGeom>
        </p:spPr>
      </p:pic>
    </p:spTree>
    <p:extLst>
      <p:ext uri="{BB962C8B-B14F-4D97-AF65-F5344CB8AC3E}">
        <p14:creationId xmlns:p14="http://schemas.microsoft.com/office/powerpoint/2010/main" val="21651077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blue with micro">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pic>
        <p:nvPicPr>
          <p:cNvPr id="3" name="Picture 2">
            <a:extLst>
              <a:ext uri="{FF2B5EF4-FFF2-40B4-BE49-F238E27FC236}">
                <a16:creationId xmlns:a16="http://schemas.microsoft.com/office/drawing/2014/main" id="{E7E99CA3-F4BB-7C18-9F9B-D2B32F2313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80744" y="351297"/>
            <a:ext cx="4830513" cy="2477187"/>
          </a:xfrm>
          <a:prstGeom prst="rect">
            <a:avLst/>
          </a:prstGeom>
        </p:spPr>
      </p:pic>
    </p:spTree>
    <p:extLst>
      <p:ext uri="{BB962C8B-B14F-4D97-AF65-F5344CB8AC3E}">
        <p14:creationId xmlns:p14="http://schemas.microsoft.com/office/powerpoint/2010/main" val="14551569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rtwork">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2"/>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1317077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8379083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5140975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0657730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8697822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4240650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E03917-18A7-4044-9D0E-7471890AD18F}"/>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8116339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10"/>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49596328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20979469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1" y="1713178"/>
            <a:ext cx="10985780"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92314042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8422194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8" y="1713179"/>
            <a:ext cx="10984706" cy="4169410"/>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3508965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01928" y="2427290"/>
            <a:ext cx="10984706" cy="3455298"/>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8"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1"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605367" y="1713179"/>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Tree>
    <p:extLst>
      <p:ext uri="{BB962C8B-B14F-4D97-AF65-F5344CB8AC3E}">
        <p14:creationId xmlns:p14="http://schemas.microsoft.com/office/powerpoint/2010/main" val="259222351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67" y="1713179"/>
            <a:ext cx="10981267" cy="359073"/>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15"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6"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3496135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182" y="1712916"/>
            <a:ext cx="5405918"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6185647" y="1712914"/>
            <a:ext cx="5401733" cy="4169675"/>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41611180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4338918" y="1684692"/>
            <a:ext cx="7247715" cy="4197897"/>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500">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601928" y="1712916"/>
            <a:ext cx="351287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20"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15991787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84900" y="1712916"/>
            <a:ext cx="540173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1" name="Content Placeholder 11"/>
          <p:cNvSpPr>
            <a:spLocks noGrp="1"/>
          </p:cNvSpPr>
          <p:nvPr>
            <p:ph sz="quarter" idx="15" hasCustomPrompt="1"/>
          </p:nvPr>
        </p:nvSpPr>
        <p:spPr>
          <a:xfrm>
            <a:off x="601928" y="1712914"/>
            <a:ext cx="5405173" cy="4169673"/>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113752394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BFA046-EF56-8546-985A-BFAD9D108440}"/>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0911419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4341285"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609727"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8072840" y="1712914"/>
            <a:ext cx="3509433" cy="4169675"/>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86672864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604750" y="1680827"/>
            <a:ext cx="3508199" cy="433917"/>
          </a:xfrm>
          <a:solidFill>
            <a:srgbClr val="FFFFFF"/>
          </a:solidFill>
        </p:spPr>
        <p:txBody>
          <a:bodyPr anchor="ctr"/>
          <a:lstStyle>
            <a:lvl1pPr marL="91278" indent="0">
              <a:buNone/>
              <a:defRPr sz="1667" b="1">
                <a:solidFill>
                  <a:schemeClr val="accent2"/>
                </a:solidFill>
              </a:defRPr>
            </a:lvl1pPr>
          </a:lstStyle>
          <a:p>
            <a:pPr lvl="0"/>
            <a:r>
              <a:rPr lang="en-US"/>
              <a:t>Edit Master text styles</a:t>
            </a:r>
          </a:p>
        </p:txBody>
      </p:sp>
      <p:sp>
        <p:nvSpPr>
          <p:cNvPr id="19" name="Text Placeholder 8"/>
          <p:cNvSpPr>
            <a:spLocks noGrp="1"/>
          </p:cNvSpPr>
          <p:nvPr>
            <p:ph type="body" sz="quarter" idx="23"/>
          </p:nvPr>
        </p:nvSpPr>
        <p:spPr>
          <a:xfrm>
            <a:off x="4344117" y="1680827"/>
            <a:ext cx="3508199" cy="433917"/>
          </a:xfrm>
          <a:solidFill>
            <a:srgbClr val="FFFFFF"/>
          </a:solidFill>
        </p:spPr>
        <p:txBody>
          <a:bodyPr anchor="ctr"/>
          <a:lstStyle>
            <a:lvl1pPr marL="91278" indent="0">
              <a:buNone/>
              <a:defRPr sz="1667" b="1">
                <a:solidFill>
                  <a:schemeClr val="accent3"/>
                </a:solidFill>
              </a:defRPr>
            </a:lvl1pPr>
          </a:lstStyle>
          <a:p>
            <a:pPr lvl="0"/>
            <a:r>
              <a:rPr lang="en-US"/>
              <a:t>Edit Master text styles</a:t>
            </a:r>
          </a:p>
        </p:txBody>
      </p:sp>
      <p:sp>
        <p:nvSpPr>
          <p:cNvPr id="20" name="Text Placeholder 8"/>
          <p:cNvSpPr>
            <a:spLocks noGrp="1"/>
          </p:cNvSpPr>
          <p:nvPr>
            <p:ph type="body" sz="quarter" idx="24"/>
          </p:nvPr>
        </p:nvSpPr>
        <p:spPr>
          <a:xfrm>
            <a:off x="8073405" y="1680827"/>
            <a:ext cx="3517625" cy="433917"/>
          </a:xfrm>
          <a:solidFill>
            <a:srgbClr val="FFFFFF"/>
          </a:solidFill>
        </p:spPr>
        <p:txBody>
          <a:bodyPr anchor="ctr"/>
          <a:lstStyle>
            <a:lvl1pPr marL="91278" indent="0">
              <a:buNone/>
              <a:defRPr sz="1667" b="1">
                <a:solidFill>
                  <a:schemeClr val="accent1"/>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21" name="Text Placeholder 4"/>
          <p:cNvSpPr>
            <a:spLocks noGrp="1"/>
          </p:cNvSpPr>
          <p:nvPr>
            <p:ph type="body" sz="quarter" idx="25"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4341285"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609727"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8072840" y="2342029"/>
            <a:ext cx="3509433" cy="3540560"/>
          </a:xfrm>
          <a:noFill/>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1" marR="0" indent="-242084"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38309042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3400659"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6200184"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8999710"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601134" y="1352314"/>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605367" y="378458"/>
            <a:ext cx="10981267" cy="461601"/>
          </a:xfrm>
        </p:spPr>
        <p:txBody>
          <a:bodyPr/>
          <a:lstStyle>
            <a:lvl1pPr>
              <a:defRPr>
                <a:solidFill>
                  <a:schemeClr val="tx1"/>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600605"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3382791"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6182699"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8982606" y="2188337"/>
            <a:ext cx="2591594"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600605"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3382791"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6182699"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8982606" y="1573627"/>
            <a:ext cx="2591594" cy="393397"/>
          </a:xfrm>
        </p:spPr>
        <p:txBody>
          <a:bodyPr lIns="182880" tIns="91440" rIns="182880" bIns="91440"/>
          <a:lstStyle>
            <a:lvl1pPr marL="0" indent="0">
              <a:buNone/>
              <a:defRPr sz="1667" b="1">
                <a:solidFill>
                  <a:schemeClr val="accent3"/>
                </a:solidFill>
              </a:defRPr>
            </a:lvl1pPr>
          </a:lstStyle>
          <a:p>
            <a:pPr lvl="0"/>
            <a:r>
              <a:rPr lang="en-US"/>
              <a:t>Edit Subhead</a:t>
            </a:r>
          </a:p>
        </p:txBody>
      </p:sp>
    </p:spTree>
    <p:extLst>
      <p:ext uri="{BB962C8B-B14F-4D97-AF65-F5344CB8AC3E}">
        <p14:creationId xmlns:p14="http://schemas.microsoft.com/office/powerpoint/2010/main" val="422593771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576610" y="559594"/>
            <a:ext cx="11038781" cy="5494073"/>
          </a:xfrm>
          <a:solidFill>
            <a:schemeClr val="bg1">
              <a:lumMod val="75000"/>
            </a:schemeClr>
          </a:solidFill>
        </p:spPr>
        <p:txBody>
          <a:bodyPr anchor="ctr" anchorCtr="0"/>
          <a:lstStyle>
            <a:lvl1pPr marL="0" indent="0" algn="ctr">
              <a:buNone/>
              <a:defRPr/>
            </a:lvl1pPr>
          </a:lstStyle>
          <a:p>
            <a:r>
              <a:rPr lang="en-US"/>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3"/>
            <a:ext cx="8382000" cy="275167"/>
          </a:xfrm>
        </p:spPr>
        <p:txBody>
          <a:bodyPr anchor="b"/>
          <a:lstStyle>
            <a:lvl1pPr marL="0" indent="0">
              <a:spcBef>
                <a:spcPts val="167"/>
              </a:spcBef>
              <a:buNone/>
              <a:defRPr sz="750">
                <a:solidFill>
                  <a:schemeClr val="tx1"/>
                </a:solidFill>
              </a:defRPr>
            </a:lvl1pPr>
          </a:lstStyle>
          <a:p>
            <a:pPr lvl="0"/>
            <a:r>
              <a:rPr lang="en-US"/>
              <a:t>Footnotes and Sources</a:t>
            </a:r>
          </a:p>
        </p:txBody>
      </p:sp>
    </p:spTree>
    <p:extLst>
      <p:ext uri="{BB962C8B-B14F-4D97-AF65-F5344CB8AC3E}">
        <p14:creationId xmlns:p14="http://schemas.microsoft.com/office/powerpoint/2010/main" val="44721728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nchor="ctr"/>
          <a:lstStyle>
            <a:lvl1pPr marL="0" indent="0" algn="ctr">
              <a:buNone/>
              <a:defRPr>
                <a:latin typeface="Verdana" charset="0"/>
                <a:ea typeface="Verdana" charset="0"/>
                <a:cs typeface="Verdana" charset="0"/>
              </a:defRPr>
            </a:lvl1pPr>
          </a:lstStyle>
          <a:p>
            <a:r>
              <a:rPr lang="en-US"/>
              <a:t>Full Bleed Image</a:t>
            </a:r>
          </a:p>
          <a:p>
            <a:endParaRPr lang="en-US"/>
          </a:p>
          <a:p>
            <a:r>
              <a:rPr lang="en-US"/>
              <a:t>No Copy</a:t>
            </a:r>
          </a:p>
        </p:txBody>
      </p:sp>
      <p:sp>
        <p:nvSpPr>
          <p:cNvPr id="6" name="Text Placeholder 5"/>
          <p:cNvSpPr>
            <a:spLocks noGrp="1"/>
          </p:cNvSpPr>
          <p:nvPr>
            <p:ph type="body" sz="quarter" idx="10"/>
          </p:nvPr>
        </p:nvSpPr>
        <p:spPr>
          <a:xfrm>
            <a:off x="605370" y="5694564"/>
            <a:ext cx="10981265" cy="398263"/>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0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40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Edit Master text styles</a:t>
            </a:r>
          </a:p>
        </p:txBody>
      </p:sp>
      <p:sp>
        <p:nvSpPr>
          <p:cNvPr id="12" name="Text Placeholder 11"/>
          <p:cNvSpPr>
            <a:spLocks noGrp="1"/>
          </p:cNvSpPr>
          <p:nvPr>
            <p:ph type="body" sz="quarter" idx="12"/>
          </p:nvPr>
        </p:nvSpPr>
        <p:spPr>
          <a:xfrm>
            <a:off x="605370" y="6055668"/>
            <a:ext cx="10981265" cy="230832"/>
          </a:xfrm>
        </p:spPr>
        <p:txBody>
          <a:bodyPr wrap="square" anchor="b" anchorCtr="0">
            <a:spAutoFit/>
          </a:bodyPr>
          <a:lstStyle>
            <a:lvl1pPr algn="l">
              <a:lnSpc>
                <a:spcPct val="100000"/>
              </a:lnSpc>
              <a:spcBef>
                <a:spcPts val="0"/>
              </a:spcBef>
              <a:buNone/>
              <a:defRPr sz="1500">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extLst>
      <p:ext uri="{BB962C8B-B14F-4D97-AF65-F5344CB8AC3E}">
        <p14:creationId xmlns:p14="http://schemas.microsoft.com/office/powerpoint/2010/main" val="22232342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Tree>
    <p:extLst>
      <p:ext uri="{BB962C8B-B14F-4D97-AF65-F5344CB8AC3E}">
        <p14:creationId xmlns:p14="http://schemas.microsoft.com/office/powerpoint/2010/main" val="49541694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7"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30395249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10"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4782832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05367" y="1897945"/>
            <a:ext cx="10981267" cy="1709870"/>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5" name="Text Placeholder 5"/>
          <p:cNvSpPr>
            <a:spLocks noGrp="1"/>
          </p:cNvSpPr>
          <p:nvPr>
            <p:ph type="body" sz="quarter" idx="10" hasCustomPrompt="1"/>
          </p:nvPr>
        </p:nvSpPr>
        <p:spPr>
          <a:xfrm>
            <a:off x="605367" y="5083557"/>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12248310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86AFE-7941-EB4C-A7F0-E65A479B86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260" y="2286724"/>
            <a:ext cx="5699480" cy="2300516"/>
          </a:xfrm>
          <a:prstGeom prst="rect">
            <a:avLst/>
          </a:prstGeom>
        </p:spPr>
      </p:pic>
    </p:spTree>
    <p:extLst>
      <p:ext uri="{BB962C8B-B14F-4D97-AF65-F5344CB8AC3E}">
        <p14:creationId xmlns:p14="http://schemas.microsoft.com/office/powerpoint/2010/main" val="2870491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F8F693-F413-C844-A4FD-80E8F924634C}"/>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209556230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4DFCB1-6701-1349-9F94-7029910072DD}" type="datetime1">
              <a:rPr lang="en-US" altLang="ja-JP" smtClean="0">
                <a:solidFill>
                  <a:prstClr val="black">
                    <a:tint val="75000"/>
                  </a:prstClr>
                </a:solidFill>
              </a:rPr>
              <a:t>2/1/2023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129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266573-6DDA-EB45-BD09-1D5EA86C54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6189" y="320147"/>
            <a:ext cx="11544342" cy="5675692"/>
          </a:xfrm>
          <a:prstGeom prst="rect">
            <a:avLst/>
          </a:prstGeom>
        </p:spPr>
      </p:pic>
      <p:sp>
        <p:nvSpPr>
          <p:cNvPr id="13" name="Rectangle 12">
            <a:extLst>
              <a:ext uri="{FF2B5EF4-FFF2-40B4-BE49-F238E27FC236}">
                <a16:creationId xmlns:a16="http://schemas.microsoft.com/office/drawing/2014/main" id="{7E75093E-139D-5A40-8F07-86F2F90A36E3}"/>
              </a:ext>
            </a:extLst>
          </p:cNvPr>
          <p:cNvSpPr/>
          <p:nvPr userDrawn="1"/>
        </p:nvSpPr>
        <p:spPr bwMode="auto">
          <a:xfrm flipV="1">
            <a:off x="323517" y="4716989"/>
            <a:ext cx="11544969" cy="1285872"/>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249639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C601A-328B-4A45-BE5E-2EAA34CB6E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326189" y="320147"/>
            <a:ext cx="11544342" cy="5675692"/>
          </a:xfrm>
          <a:prstGeom prst="rect">
            <a:avLst/>
          </a:prstGeom>
        </p:spPr>
      </p:pic>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89"/>
            <a:ext cx="11544969" cy="1285872"/>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50343629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7463BA-DF42-BD4B-8ED9-1C2F653129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321469" y="320147"/>
            <a:ext cx="11544342" cy="5675692"/>
          </a:xfrm>
          <a:prstGeom prst="rect">
            <a:avLst/>
          </a:prstGeom>
        </p:spPr>
      </p:pic>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89"/>
            <a:ext cx="11544969" cy="1285872"/>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0350589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80E7DD-C454-DE4D-9960-489D3A7FC5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6189" y="320147"/>
            <a:ext cx="11544968" cy="5675692"/>
          </a:xfrm>
          <a:prstGeom prst="rect">
            <a:avLst/>
          </a:prstGeom>
        </p:spPr>
      </p:pic>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89"/>
            <a:ext cx="11544969" cy="1285872"/>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56025102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_Photo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772354-D300-7149-9C4F-17D07EE552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0"/>
          <a:stretch/>
        </p:blipFill>
        <p:spPr>
          <a:xfrm>
            <a:off x="326189" y="320147"/>
            <a:ext cx="11544968" cy="5675692"/>
          </a:xfrm>
          <a:prstGeom prst="rect">
            <a:avLst/>
          </a:prstGeom>
        </p:spPr>
      </p:pic>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89"/>
            <a:ext cx="11544969" cy="1285872"/>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31763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0F7F15-1443-7C41-A1DA-A129B8D4DF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V="1">
            <a:off x="323829" y="320147"/>
            <a:ext cx="11544342" cy="5675692"/>
          </a:xfrm>
          <a:prstGeom prst="rect">
            <a:avLst/>
          </a:prstGeom>
        </p:spPr>
      </p:pic>
      <p:sp>
        <p:nvSpPr>
          <p:cNvPr id="13" name="Rectangle 12">
            <a:extLst>
              <a:ext uri="{FF2B5EF4-FFF2-40B4-BE49-F238E27FC236}">
                <a16:creationId xmlns:a16="http://schemas.microsoft.com/office/drawing/2014/main" id="{FC863DCC-873D-DF40-988A-3C530C112BBD}"/>
              </a:ext>
            </a:extLst>
          </p:cNvPr>
          <p:cNvSpPr/>
          <p:nvPr userDrawn="1"/>
        </p:nvSpPr>
        <p:spPr bwMode="auto">
          <a:xfrm flipV="1">
            <a:off x="323517" y="4709967"/>
            <a:ext cx="11544969" cy="1285872"/>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13">
            <a:extLst>
              <a:ext uri="{FF2B5EF4-FFF2-40B4-BE49-F238E27FC236}">
                <a16:creationId xmlns:a16="http://schemas.microsoft.com/office/drawing/2014/main" id="{215FFC39-F052-D844-AD99-110D6F5E20A2}"/>
              </a:ext>
            </a:extLst>
          </p:cNvPr>
          <p:cNvSpPr/>
          <p:nvPr userDrawn="1"/>
        </p:nvSpPr>
        <p:spPr bwMode="auto">
          <a:xfrm flipV="1">
            <a:off x="323517" y="4716989"/>
            <a:ext cx="11544969" cy="1285872"/>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userDrawn="1">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userDrawn="1">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userDrawn="1">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userDrawn="1">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161133" y="4871291"/>
            <a:ext cx="3143078" cy="789064"/>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Tree>
    <p:extLst>
      <p:ext uri="{BB962C8B-B14F-4D97-AF65-F5344CB8AC3E}">
        <p14:creationId xmlns:p14="http://schemas.microsoft.com/office/powerpoint/2010/main" val="311950837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29011-4C05-C447-B1A5-30F6EF1C7B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3829" y="320147"/>
            <a:ext cx="11544342" cy="5675692"/>
          </a:xfrm>
          <a:prstGeom prst="rect">
            <a:avLst/>
          </a:prstGeom>
        </p:spPr>
      </p:pic>
      <p:grpSp>
        <p:nvGrpSpPr>
          <p:cNvPr id="10" name="Group 9">
            <a:extLst>
              <a:ext uri="{FF2B5EF4-FFF2-40B4-BE49-F238E27FC236}">
                <a16:creationId xmlns:a16="http://schemas.microsoft.com/office/drawing/2014/main" id="{46072193-A59F-BC48-857E-9E04A2F74C49}"/>
              </a:ext>
            </a:extLst>
          </p:cNvPr>
          <p:cNvGrpSpPr/>
          <p:nvPr userDrawn="1"/>
        </p:nvGrpSpPr>
        <p:grpSpPr>
          <a:xfrm>
            <a:off x="323517" y="4709968"/>
            <a:ext cx="11544969" cy="1292895"/>
            <a:chOff x="386615" y="5651959"/>
            <a:chExt cx="13853963" cy="1551474"/>
          </a:xfrm>
        </p:grpSpPr>
        <p:sp>
          <p:nvSpPr>
            <p:cNvPr id="15" name="Rectangle 14">
              <a:extLst>
                <a:ext uri="{FF2B5EF4-FFF2-40B4-BE49-F238E27FC236}">
                  <a16:creationId xmlns:a16="http://schemas.microsoft.com/office/drawing/2014/main" id="{FFBB7F4F-2563-E447-8E59-0797928186EA}"/>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6" name="Rectangle 15">
              <a:extLst>
                <a:ext uri="{FF2B5EF4-FFF2-40B4-BE49-F238E27FC236}">
                  <a16:creationId xmlns:a16="http://schemas.microsoft.com/office/drawing/2014/main" id="{05B9C391-2B4E-4847-B493-AEDCE706911B}"/>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161133" y="4871291"/>
            <a:ext cx="3143078" cy="789064"/>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Tree>
    <p:extLst>
      <p:ext uri="{BB962C8B-B14F-4D97-AF65-F5344CB8AC3E}">
        <p14:creationId xmlns:p14="http://schemas.microsoft.com/office/powerpoint/2010/main" val="7753692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DBCDF7-EDED-884D-998D-8F3EA06C4B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326190" y="320147"/>
            <a:ext cx="11544343" cy="5675692"/>
          </a:xfrm>
          <a:prstGeom prst="rect">
            <a:avLst/>
          </a:prstGeom>
        </p:spPr>
      </p:pic>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605520" y="4871291"/>
            <a:ext cx="2698691" cy="789064"/>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Leslie "Wren" </a:t>
            </a:r>
            <a:r>
              <a:rPr lang="en-US" sz="833" b="1" err="1">
                <a:latin typeface="Verdana" panose="020B0604030504040204" pitchFamily="34" charset="0"/>
                <a:ea typeface="Verdana" panose="020B0604030504040204" pitchFamily="34" charset="0"/>
                <a:cs typeface="Verdana" panose="020B0604030504040204" pitchFamily="34" charset="0"/>
              </a:rPr>
              <a:t>Vandever</a:t>
            </a:r>
            <a:r>
              <a:rPr lang="en-US" sz="833" b="1">
                <a:latin typeface="Verdana" panose="020B0604030504040204" pitchFamily="34" charset="0"/>
                <a:ea typeface="Verdana" panose="020B0604030504040204" pitchFamily="34" charset="0"/>
                <a:cs typeface="Verdana" panose="020B0604030504040204" pitchFamily="34" charset="0"/>
              </a:rPr>
              <a:t>, </a:t>
            </a:r>
            <a:r>
              <a:rPr lang="en-US" sz="833" b="1" i="1">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Tree>
    <p:extLst>
      <p:ext uri="{BB962C8B-B14F-4D97-AF65-F5344CB8AC3E}">
        <p14:creationId xmlns:p14="http://schemas.microsoft.com/office/powerpoint/2010/main" val="333139349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5F5C6-72F1-4342-81AD-FDFD05EFED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1470" y="320147"/>
            <a:ext cx="11544343" cy="5675692"/>
          </a:xfrm>
          <a:prstGeom prst="rect">
            <a:avLst/>
          </a:prstGeom>
        </p:spPr>
      </p:pic>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605520" y="4871291"/>
            <a:ext cx="2698691" cy="789064"/>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Rhonda Fenwick, </a:t>
            </a:r>
            <a:r>
              <a:rPr lang="en-US" sz="833" b="1" i="1">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833" b="0" i="0">
                <a:latin typeface="Verdana" panose="020B0604030504040204" pitchFamily="34" charset="0"/>
                <a:ea typeface="Verdana" panose="020B0604030504040204" pitchFamily="34" charset="0"/>
                <a:cs typeface="Verdana" panose="020B0604030504040204" pitchFamily="34" charset="0"/>
              </a:rPr>
            </a:br>
            <a:r>
              <a:rPr lang="en-US" sz="833" b="0" i="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Tree>
    <p:extLst>
      <p:ext uri="{BB962C8B-B14F-4D97-AF65-F5344CB8AC3E}">
        <p14:creationId xmlns:p14="http://schemas.microsoft.com/office/powerpoint/2010/main" val="23859238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hoto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6C35A3-D64C-7E42-92AA-628E11DDD1E3}"/>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pic>
        <p:nvPicPr>
          <p:cNvPr id="2" name="Picture 1">
            <a:extLst>
              <a:ext uri="{FF2B5EF4-FFF2-40B4-BE49-F238E27FC236}">
                <a16:creationId xmlns:a16="http://schemas.microsoft.com/office/drawing/2014/main" id="{FB02BD71-9585-8A3B-AE3B-86AC90C0D6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24251" y="618332"/>
            <a:ext cx="4611022" cy="2364627"/>
          </a:xfrm>
          <a:prstGeom prst="rect">
            <a:avLst/>
          </a:prstGeom>
        </p:spPr>
      </p:pic>
    </p:spTree>
    <p:extLst>
      <p:ext uri="{BB962C8B-B14F-4D97-AF65-F5344CB8AC3E}">
        <p14:creationId xmlns:p14="http://schemas.microsoft.com/office/powerpoint/2010/main" val="31483926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_Art_Immunology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FAB1C5-C68C-46DB-B44F-A6737035E7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23517" y="269875"/>
            <a:ext cx="11544969" cy="5662842"/>
          </a:xfrm>
          <a:prstGeom prst="rect">
            <a:avLst/>
          </a:prstGeom>
        </p:spPr>
      </p:pic>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8" y="3661834"/>
            <a:ext cx="10451564"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7"/>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2"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700447" y="4871291"/>
            <a:ext cx="2603763" cy="789064"/>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Barbara, </a:t>
            </a:r>
            <a:r>
              <a:rPr lang="en-US" sz="833" b="1" i="1" err="1">
                <a:latin typeface="Verdana" panose="020B0604030504040204" pitchFamily="34" charset="0"/>
                <a:ea typeface="Verdana" panose="020B0604030504040204" pitchFamily="34" charset="0"/>
                <a:cs typeface="Verdana" panose="020B0604030504040204" pitchFamily="34" charset="0"/>
              </a:rPr>
              <a:t>Verbloemen</a:t>
            </a:r>
            <a:r>
              <a:rPr lang="en-US" sz="833" b="1">
                <a:latin typeface="Verdana" panose="020B0604030504040204" pitchFamily="34" charset="0"/>
                <a:ea typeface="Verdana" panose="020B0604030504040204" pitchFamily="34" charset="0"/>
                <a:cs typeface="Verdana" panose="020B0604030504040204" pitchFamily="34" charset="0"/>
              </a:rPr>
              <a:t> (to gloss over)</a:t>
            </a:r>
          </a:p>
          <a:p>
            <a:pPr algn="r"/>
            <a:r>
              <a:rPr lang="en-US" sz="833" b="0" i="0">
                <a:latin typeface="Verdana" panose="020B0604030504040204" pitchFamily="34" charset="0"/>
                <a:ea typeface="Verdana" panose="020B0604030504040204" pitchFamily="34" charset="0"/>
                <a:cs typeface="Verdana" panose="020B0604030504040204" pitchFamily="34" charset="0"/>
              </a:rPr>
              <a:t>Diagnosed with severe ulcerative colitis at age 18, Barbara tries to find peace of mind through painting and creating ceramics.</a:t>
            </a:r>
          </a:p>
        </p:txBody>
      </p:sp>
    </p:spTree>
    <p:extLst>
      <p:ext uri="{BB962C8B-B14F-4D97-AF65-F5344CB8AC3E}">
        <p14:creationId xmlns:p14="http://schemas.microsoft.com/office/powerpoint/2010/main" val="13043657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2"/>
            <a:ext cx="12192000" cy="1367189"/>
          </a:xfrm>
          <a:prstGeom prst="rect">
            <a:avLst/>
          </a:prstGeom>
          <a:solidFill>
            <a:srgbClr val="FFFFFF"/>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605367" y="1835520"/>
            <a:ext cx="10981267" cy="161544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55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
        <p:nvSpPr>
          <p:cNvPr id="6" name="Text Placeholder 5"/>
          <p:cNvSpPr>
            <a:spLocks noGrp="1"/>
          </p:cNvSpPr>
          <p:nvPr>
            <p:ph type="body" sz="quarter" idx="10"/>
          </p:nvPr>
        </p:nvSpPr>
        <p:spPr>
          <a:xfrm>
            <a:off x="605368" y="3781796"/>
            <a:ext cx="8576108" cy="533958"/>
          </a:xfrm>
        </p:spPr>
        <p:txBody>
          <a:bodyPr/>
          <a:lstStyle>
            <a:lvl1pPr marL="0" indent="0">
              <a:spcBef>
                <a:spcPts val="0"/>
              </a:spcBef>
              <a:buNone/>
              <a:defRPr sz="2917">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605368" y="4523564"/>
            <a:ext cx="8576108" cy="1309445"/>
          </a:xfrm>
        </p:spPr>
        <p:txBody>
          <a:bodyPr/>
          <a:lstStyle>
            <a:lvl1pPr marL="0" marR="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sz="1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Name</a:t>
            </a:r>
          </a:p>
          <a:p>
            <a:pPr marL="0" marR="0" lvl="0" indent="0" algn="l" defTabSz="76197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a:t>Title</a:t>
            </a:r>
            <a:br>
              <a:rPr lang="en-US"/>
            </a:br>
            <a:r>
              <a:rPr lang="en-US"/>
              <a:t>Date</a:t>
            </a:r>
          </a:p>
        </p:txBody>
      </p:sp>
      <p:pic>
        <p:nvPicPr>
          <p:cNvPr id="9" name="Picture 8">
            <a:extLst>
              <a:ext uri="{FF2B5EF4-FFF2-40B4-BE49-F238E27FC236}">
                <a16:creationId xmlns:a16="http://schemas.microsoft.com/office/drawing/2014/main" id="{83047954-7565-C041-BB87-8A5FD2B497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3947" y="91035"/>
            <a:ext cx="3623398" cy="1462535"/>
          </a:xfrm>
          <a:prstGeom prst="rect">
            <a:avLst/>
          </a:prstGeom>
        </p:spPr>
      </p:pic>
    </p:spTree>
    <p:extLst>
      <p:ext uri="{BB962C8B-B14F-4D97-AF65-F5344CB8AC3E}">
        <p14:creationId xmlns:p14="http://schemas.microsoft.com/office/powerpoint/2010/main" val="98501422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Section title, blue with micr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D205D-0FA0-FA40-BD8F-970F71C45761}"/>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20839" y="320040"/>
            <a:ext cx="11544971" cy="5656075"/>
          </a:xfrm>
          <a:prstGeom prst="rect">
            <a:avLst/>
          </a:prstGeom>
        </p:spPr>
      </p:pic>
      <p:sp>
        <p:nvSpPr>
          <p:cNvPr id="5" name="Rectangle 4">
            <a:extLst>
              <a:ext uri="{FF2B5EF4-FFF2-40B4-BE49-F238E27FC236}">
                <a16:creationId xmlns:a16="http://schemas.microsoft.com/office/drawing/2014/main" id="{6CBCC8F2-6CB2-8543-8DC8-7B588E3D4577}"/>
              </a:ext>
            </a:extLst>
          </p:cNvPr>
          <p:cNvSpPr/>
          <p:nvPr userDrawn="1"/>
        </p:nvSpPr>
        <p:spPr bwMode="auto">
          <a:xfrm>
            <a:off x="320840" y="320039"/>
            <a:ext cx="11544969" cy="5659585"/>
          </a:xfrm>
          <a:prstGeom prst="rect">
            <a:avLst/>
          </a:prstGeom>
          <a:solidFill>
            <a:schemeClr val="accent3">
              <a:alpha val="7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TextBox 6">
            <a:extLst>
              <a:ext uri="{FF2B5EF4-FFF2-40B4-BE49-F238E27FC236}">
                <a16:creationId xmlns:a16="http://schemas.microsoft.com/office/drawing/2014/main" id="{1E54DD1D-580B-1743-A80C-0AE1DA3235A0}"/>
              </a:ext>
            </a:extLst>
          </p:cNvPr>
          <p:cNvSpPr txBox="1"/>
          <p:nvPr userDrawn="1"/>
        </p:nvSpPr>
        <p:spPr>
          <a:xfrm>
            <a:off x="8586369" y="5607464"/>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6" y="3012653"/>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6713360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Section title, dark blue with micr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5E65DA-1FBD-6C4B-A969-DC9DAD66D5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5407" y="327486"/>
            <a:ext cx="11541182" cy="5656073"/>
          </a:xfrm>
          <a:prstGeom prst="rect">
            <a:avLst/>
          </a:prstGeom>
        </p:spPr>
      </p:pic>
      <p:sp>
        <p:nvSpPr>
          <p:cNvPr id="13" name="Rectangle 12">
            <a:extLst>
              <a:ext uri="{FF2B5EF4-FFF2-40B4-BE49-F238E27FC236}">
                <a16:creationId xmlns:a16="http://schemas.microsoft.com/office/drawing/2014/main" id="{54727BFF-0BE4-FB48-A395-08A9D327F394}"/>
              </a:ext>
            </a:extLst>
          </p:cNvPr>
          <p:cNvSpPr/>
          <p:nvPr userDrawn="1"/>
        </p:nvSpPr>
        <p:spPr bwMode="auto">
          <a:xfrm flipV="1">
            <a:off x="323517" y="318192"/>
            <a:ext cx="11544969" cy="5665367"/>
          </a:xfrm>
          <a:prstGeom prst="rect">
            <a:avLst/>
          </a:prstGeom>
          <a:solidFill>
            <a:schemeClr val="accent2">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14" name="TextBox 13">
            <a:extLst>
              <a:ext uri="{FF2B5EF4-FFF2-40B4-BE49-F238E27FC236}">
                <a16:creationId xmlns:a16="http://schemas.microsoft.com/office/drawing/2014/main" id="{F037573F-53C3-BB43-AAB4-86C544D5E76E}"/>
              </a:ext>
            </a:extLst>
          </p:cNvPr>
          <p:cNvSpPr txBox="1"/>
          <p:nvPr userDrawn="1"/>
        </p:nvSpPr>
        <p:spPr>
          <a:xfrm>
            <a:off x="8589043" y="5614721"/>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Viral exacerbation at 40x magnification</a:t>
            </a:r>
            <a:endParaRPr lang="en-US" sz="833" b="1" i="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3"/>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82778173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Section title, artwork">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4BF6B488-EA69-F443-BB8A-36FDFF8173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7501" y="317501"/>
            <a:ext cx="11546418" cy="5662084"/>
          </a:xfrm>
          <a:prstGeom prst="rect">
            <a:avLst/>
          </a:prstGeom>
          <a:noFill/>
          <a:ln w="12700">
            <a:noFill/>
            <a:miter lim="800000"/>
            <a:headEnd/>
            <a:tailEnd/>
          </a:ln>
        </p:spPr>
      </p:pic>
      <p:sp>
        <p:nvSpPr>
          <p:cNvPr id="14" name="TextBox 13">
            <a:extLst>
              <a:ext uri="{FF2B5EF4-FFF2-40B4-BE49-F238E27FC236}">
                <a16:creationId xmlns:a16="http://schemas.microsoft.com/office/drawing/2014/main" id="{F037573F-53C3-BB43-AAB4-86C544D5E76E}"/>
              </a:ext>
            </a:extLst>
          </p:cNvPr>
          <p:cNvSpPr txBox="1"/>
          <p:nvPr userDrawn="1"/>
        </p:nvSpPr>
        <p:spPr>
          <a:xfrm>
            <a:off x="8589043" y="5614721"/>
            <a:ext cx="3143078" cy="208391"/>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Jeffrey </a:t>
            </a:r>
            <a:r>
              <a:rPr lang="en-US" sz="833" b="1" err="1">
                <a:solidFill>
                  <a:schemeClr val="tx1"/>
                </a:solidFill>
                <a:latin typeface="Verdana" panose="020B0604030504040204" pitchFamily="34" charset="0"/>
                <a:ea typeface="Verdana" panose="020B0604030504040204" pitchFamily="34" charset="0"/>
                <a:cs typeface="Verdana" panose="020B0604030504040204" pitchFamily="34" charset="0"/>
              </a:rPr>
              <a:t>Sparr</a:t>
            </a: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 Same Guy </a:t>
            </a: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6" y="3012653"/>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415566440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6_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78158226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7_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83492251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8_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7"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1817971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9_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605367"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605367"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19949321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0_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5367"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8395053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F6BD49-5C2F-354E-952F-945FB3DF5D93}"/>
              </a:ext>
            </a:extLst>
          </p:cNvPr>
          <p:cNvSpPr/>
          <p:nvPr userDrawn="1"/>
        </p:nvSpPr>
        <p:spPr bwMode="auto">
          <a:xfrm flipV="1">
            <a:off x="323516" y="4709966"/>
            <a:ext cx="11544969" cy="1285873"/>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9" name="Rectangle 18">
            <a:extLst>
              <a:ext uri="{FF2B5EF4-FFF2-40B4-BE49-F238E27FC236}">
                <a16:creationId xmlns:a16="http://schemas.microsoft.com/office/drawing/2014/main" id="{33F89299-6287-9A46-9F7C-DF405E438271}"/>
              </a:ext>
            </a:extLst>
          </p:cNvPr>
          <p:cNvSpPr/>
          <p:nvPr userDrawn="1"/>
        </p:nvSpPr>
        <p:spPr bwMode="auto">
          <a:xfrm flipV="1">
            <a:off x="323516" y="4716989"/>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TextBox 19">
            <a:extLst>
              <a:ext uri="{FF2B5EF4-FFF2-40B4-BE49-F238E27FC236}">
                <a16:creationId xmlns:a16="http://schemas.microsoft.com/office/drawing/2014/main" id="{BE6787B5-C85D-A94C-A7FF-1763D245E71A}"/>
              </a:ext>
            </a:extLst>
          </p:cNvPr>
          <p:cNvSpPr txBox="1"/>
          <p:nvPr userDrawn="1"/>
        </p:nvSpPr>
        <p:spPr>
          <a:xfrm>
            <a:off x="8161131" y="4871291"/>
            <a:ext cx="3143079" cy="789063"/>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95929400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1_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7"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7"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61873111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2" y="1713179"/>
            <a:ext cx="10985780" cy="4169411"/>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46043307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461665"/>
          </a:xfrm>
        </p:spPr>
        <p:txBody>
          <a:bodyPr/>
          <a:lstStyle>
            <a:lvl1pPr>
              <a:defRPr sz="3333">
                <a:solidFill>
                  <a:schemeClr val="tx1"/>
                </a:solidFill>
              </a:defRPr>
            </a:lvl1pPr>
          </a:lstStyle>
          <a:p>
            <a:r>
              <a:rPr lang="en-US"/>
              <a:t>Click to edit Master title style</a:t>
            </a:r>
          </a:p>
        </p:txBody>
      </p:sp>
      <p:sp>
        <p:nvSpPr>
          <p:cNvPr id="7" name="Content Placeholder 11"/>
          <p:cNvSpPr>
            <a:spLocks noGrp="1"/>
          </p:cNvSpPr>
          <p:nvPr>
            <p:ph sz="quarter" idx="15" hasCustomPrompt="1"/>
          </p:nvPr>
        </p:nvSpPr>
        <p:spPr>
          <a:xfrm>
            <a:off x="601602" y="1713179"/>
            <a:ext cx="10985780" cy="4169411"/>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89681367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601929" y="1713179"/>
            <a:ext cx="10984705" cy="4169411"/>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7"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15061413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01929" y="1713179"/>
            <a:ext cx="10984705" cy="4169411"/>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77694477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601929" y="2427289"/>
            <a:ext cx="10984705" cy="3455298"/>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8"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1"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605367" y="1713179"/>
            <a:ext cx="10981267" cy="359072"/>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Tree>
    <p:extLst>
      <p:ext uri="{BB962C8B-B14F-4D97-AF65-F5344CB8AC3E}">
        <p14:creationId xmlns:p14="http://schemas.microsoft.com/office/powerpoint/2010/main" val="38563481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67" y="1713179"/>
            <a:ext cx="10981267" cy="359072"/>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333"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0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80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80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15"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6"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80876950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01183" y="1712917"/>
            <a:ext cx="5405918" cy="4169673"/>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6185647" y="1712914"/>
            <a:ext cx="5401733" cy="4169675"/>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sz="2500">
                <a:solidFill>
                  <a:schemeClr val="tx1"/>
                </a:solidFill>
                <a:latin typeface="Verdana" charset="0"/>
                <a:ea typeface="Verdana" charset="0"/>
                <a:cs typeface="Verdana" charset="0"/>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372257931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4338918" y="1684693"/>
            <a:ext cx="7247715" cy="4197898"/>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500">
                <a:solidFill>
                  <a:schemeClr val="tx1"/>
                </a:solidFill>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601928" y="1712917"/>
            <a:ext cx="3512872" cy="4169673"/>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20"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130314511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84900" y="1712917"/>
            <a:ext cx="5401733" cy="4169673"/>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solidFill>
                  <a:schemeClr val="tx1"/>
                </a:solidFill>
              </a:defRPr>
            </a:lvl1pPr>
            <a:lvl2pPr marL="476232" marR="0" indent="-242085"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1" name="Content Placeholder 11"/>
          <p:cNvSpPr>
            <a:spLocks noGrp="1"/>
          </p:cNvSpPr>
          <p:nvPr>
            <p:ph sz="quarter" idx="15" hasCustomPrompt="1"/>
          </p:nvPr>
        </p:nvSpPr>
        <p:spPr>
          <a:xfrm>
            <a:off x="601929" y="1712915"/>
            <a:ext cx="5405172" cy="4169673"/>
          </a:xfrm>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534437" marR="0"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34148" marR="0" lvl="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8"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3205111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4320285-4BD1-E84A-871D-A4286603D991}"/>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4020A94F-1CAB-A142-9990-5B364FFED1BB}"/>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62D454ED-5B51-544F-AD62-DDE3EBAEE8F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EC9ADB92-8172-AF4D-97D3-82072EF22F4F}"/>
              </a:ext>
            </a:extLst>
          </p:cNvPr>
          <p:cNvSpPr txBox="1"/>
          <p:nvPr userDrawn="1"/>
        </p:nvSpPr>
        <p:spPr>
          <a:xfrm>
            <a:off x="8161131" y="4871291"/>
            <a:ext cx="3143079"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25603678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4341286" y="1712914"/>
            <a:ext cx="3509433" cy="4169675"/>
          </a:xfrm>
          <a:noFill/>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2" marR="0" indent="-242085"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4"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609728" y="1712914"/>
            <a:ext cx="3509433" cy="4169675"/>
          </a:xfrm>
          <a:noFill/>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2" marR="0" indent="-242085"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8072841" y="1712914"/>
            <a:ext cx="3509433" cy="4169675"/>
          </a:xfrm>
          <a:noFill/>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2" marR="0" indent="-242085"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13242692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chemeClr val="accent3"/>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604750" y="1680827"/>
            <a:ext cx="3508198" cy="433918"/>
          </a:xfrm>
          <a:solidFill>
            <a:srgbClr val="FFFFFF"/>
          </a:solidFill>
        </p:spPr>
        <p:txBody>
          <a:bodyPr anchor="ctr"/>
          <a:lstStyle>
            <a:lvl1pPr marL="91278" indent="0">
              <a:buNone/>
              <a:defRPr sz="1667" b="1">
                <a:solidFill>
                  <a:schemeClr val="accent2"/>
                </a:solidFill>
              </a:defRPr>
            </a:lvl1pPr>
          </a:lstStyle>
          <a:p>
            <a:pPr lvl="0"/>
            <a:r>
              <a:rPr lang="en-US"/>
              <a:t>Edit Master text styles</a:t>
            </a:r>
          </a:p>
        </p:txBody>
      </p:sp>
      <p:sp>
        <p:nvSpPr>
          <p:cNvPr id="19" name="Text Placeholder 8"/>
          <p:cNvSpPr>
            <a:spLocks noGrp="1"/>
          </p:cNvSpPr>
          <p:nvPr>
            <p:ph type="body" sz="quarter" idx="23"/>
          </p:nvPr>
        </p:nvSpPr>
        <p:spPr>
          <a:xfrm>
            <a:off x="4344119" y="1680827"/>
            <a:ext cx="3508198" cy="433918"/>
          </a:xfrm>
          <a:solidFill>
            <a:srgbClr val="FFFFFF"/>
          </a:solidFill>
        </p:spPr>
        <p:txBody>
          <a:bodyPr anchor="ctr"/>
          <a:lstStyle>
            <a:lvl1pPr marL="91278" indent="0">
              <a:buNone/>
              <a:defRPr sz="1667" b="1">
                <a:solidFill>
                  <a:schemeClr val="accent3"/>
                </a:solidFill>
              </a:defRPr>
            </a:lvl1pPr>
          </a:lstStyle>
          <a:p>
            <a:pPr lvl="0"/>
            <a:r>
              <a:rPr lang="en-US"/>
              <a:t>Edit Master text styles</a:t>
            </a:r>
          </a:p>
        </p:txBody>
      </p:sp>
      <p:sp>
        <p:nvSpPr>
          <p:cNvPr id="20" name="Text Placeholder 8"/>
          <p:cNvSpPr>
            <a:spLocks noGrp="1"/>
          </p:cNvSpPr>
          <p:nvPr>
            <p:ph type="body" sz="quarter" idx="24"/>
          </p:nvPr>
        </p:nvSpPr>
        <p:spPr>
          <a:xfrm>
            <a:off x="8073406" y="1680827"/>
            <a:ext cx="3517625" cy="433918"/>
          </a:xfrm>
          <a:solidFill>
            <a:srgbClr val="FFFFFF"/>
          </a:solidFill>
        </p:spPr>
        <p:txBody>
          <a:bodyPr anchor="ctr"/>
          <a:lstStyle>
            <a:lvl1pPr marL="91278" indent="0">
              <a:buNone/>
              <a:defRPr sz="1667" b="1">
                <a:solidFill>
                  <a:schemeClr val="accent1"/>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21" name="Text Placeholder 4"/>
          <p:cNvSpPr>
            <a:spLocks noGrp="1"/>
          </p:cNvSpPr>
          <p:nvPr>
            <p:ph type="body" sz="quarter" idx="25"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4341286" y="2342029"/>
            <a:ext cx="3509433" cy="3540560"/>
          </a:xfrm>
          <a:noFill/>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2" marR="0" indent="-242085"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609728" y="2342029"/>
            <a:ext cx="3509433" cy="3540560"/>
          </a:xfrm>
          <a:noFill/>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2" marR="0" indent="-242085"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8072841" y="2342029"/>
            <a:ext cx="3509433" cy="3540560"/>
          </a:xfrm>
          <a:noFill/>
        </p:spPr>
        <p:txBody>
          <a:bodyPr/>
          <a:lstStyle>
            <a:lvl1pPr marL="234148" marR="0" indent="-234148"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defRPr>
            </a:lvl1pPr>
            <a:lvl2pPr marL="476232" marR="0" indent="-242085"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Tree>
    <p:extLst>
      <p:ext uri="{BB962C8B-B14F-4D97-AF65-F5344CB8AC3E}">
        <p14:creationId xmlns:p14="http://schemas.microsoft.com/office/powerpoint/2010/main" val="297247060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3400658" y="1352315"/>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6200184" y="1352315"/>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8999711" y="1352315"/>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601135" y="1352315"/>
            <a:ext cx="2590800" cy="4530276"/>
          </a:xfrm>
          <a:prstGeom prst="rect">
            <a:avLst/>
          </a:prstGeom>
          <a:solidFill>
            <a:srgbClr val="F4F4F4"/>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333" b="0" i="0" u="none" strike="noStrike" cap="none" normalizeH="0" baseline="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10" name="Text Placeholder 4"/>
          <p:cNvSpPr>
            <a:spLocks noGrp="1"/>
          </p:cNvSpPr>
          <p:nvPr>
            <p:ph type="body" sz="quarter" idx="18"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600604"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3382791"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6182698"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8982605" y="2188338"/>
            <a:ext cx="2591595" cy="3694252"/>
          </a:xfrm>
        </p:spPr>
        <p:txBody>
          <a:bodyPr lIns="182880" tIns="91440" rIns="182880" bIns="91440"/>
          <a:lstStyle>
            <a:lvl1pPr>
              <a:defRPr sz="1333"/>
            </a:lvl1pPr>
            <a:lvl2pPr>
              <a:defRPr sz="1333"/>
            </a:lvl2pPr>
            <a:lvl3pPr>
              <a:defRPr sz="1333"/>
            </a:lvl3pPr>
            <a:lvl4pPr>
              <a:defRPr sz="1333"/>
            </a:lvl4pPr>
            <a:lvl5pPr>
              <a:defRPr sz="1333"/>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600604"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3382791"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6182698"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8982605" y="1573627"/>
            <a:ext cx="2591595" cy="393398"/>
          </a:xfrm>
        </p:spPr>
        <p:txBody>
          <a:bodyPr lIns="182880" tIns="91440" rIns="182880" bIns="91440"/>
          <a:lstStyle>
            <a:lvl1pPr marL="0" indent="0">
              <a:buNone/>
              <a:defRPr sz="1667" b="1">
                <a:solidFill>
                  <a:schemeClr val="accent3"/>
                </a:solidFill>
              </a:defRPr>
            </a:lvl1pPr>
          </a:lstStyle>
          <a:p>
            <a:pPr lvl="0"/>
            <a:r>
              <a:rPr lang="en-US"/>
              <a:t>Edit Subhead</a:t>
            </a:r>
          </a:p>
        </p:txBody>
      </p:sp>
    </p:spTree>
    <p:extLst>
      <p:ext uri="{BB962C8B-B14F-4D97-AF65-F5344CB8AC3E}">
        <p14:creationId xmlns:p14="http://schemas.microsoft.com/office/powerpoint/2010/main" val="393047847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576611" y="559595"/>
            <a:ext cx="11038782" cy="5494072"/>
          </a:xfrm>
          <a:solidFill>
            <a:schemeClr val="bg1">
              <a:lumMod val="75000"/>
            </a:schemeClr>
          </a:solidFill>
        </p:spPr>
        <p:txBody>
          <a:bodyPr anchor="ctr" anchorCtr="0"/>
          <a:lstStyle>
            <a:lvl1pPr marL="0" indent="0" algn="ctr">
              <a:buNone/>
              <a:defRPr/>
            </a:lvl1pPr>
          </a:lstStyle>
          <a:p>
            <a:r>
              <a:rPr lang="en-US"/>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sp>
        <p:nvSpPr>
          <p:cNvPr id="9" name="Text Placeholder 4"/>
          <p:cNvSpPr>
            <a:spLocks noGrp="1"/>
          </p:cNvSpPr>
          <p:nvPr>
            <p:ph type="body" sz="quarter" idx="17" hasCustomPrompt="1"/>
          </p:nvPr>
        </p:nvSpPr>
        <p:spPr>
          <a:xfrm>
            <a:off x="601928" y="6279365"/>
            <a:ext cx="8382000" cy="275167"/>
          </a:xfrm>
        </p:spPr>
        <p:txBody>
          <a:bodyPr anchor="b"/>
          <a:lstStyle>
            <a:lvl1pPr marL="0" indent="0">
              <a:spcBef>
                <a:spcPts val="167"/>
              </a:spcBef>
              <a:buNone/>
              <a:defRPr sz="751">
                <a:solidFill>
                  <a:schemeClr val="tx1"/>
                </a:solidFill>
              </a:defRPr>
            </a:lvl1pPr>
          </a:lstStyle>
          <a:p>
            <a:pPr lvl="0"/>
            <a:r>
              <a:rPr lang="en-US"/>
              <a:t>Footnotes and Sources</a:t>
            </a:r>
          </a:p>
        </p:txBody>
      </p:sp>
    </p:spTree>
    <p:extLst>
      <p:ext uri="{BB962C8B-B14F-4D97-AF65-F5344CB8AC3E}">
        <p14:creationId xmlns:p14="http://schemas.microsoft.com/office/powerpoint/2010/main" val="222027209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12192000" cy="6858000"/>
          </a:xfrm>
        </p:spPr>
        <p:txBody>
          <a:bodyPr anchor="ctr"/>
          <a:lstStyle>
            <a:lvl1pPr marL="0" indent="0" algn="ctr">
              <a:buNone/>
              <a:defRPr>
                <a:latin typeface="Verdana" charset="0"/>
                <a:ea typeface="Verdana" charset="0"/>
                <a:cs typeface="Verdana" charset="0"/>
              </a:defRPr>
            </a:lvl1pPr>
          </a:lstStyle>
          <a:p>
            <a:r>
              <a:rPr lang="en-US"/>
              <a:t>Full Bleed Image</a:t>
            </a:r>
          </a:p>
          <a:p>
            <a:endParaRPr lang="en-US"/>
          </a:p>
          <a:p>
            <a:r>
              <a:rPr lang="en-US"/>
              <a:t>No Copy</a:t>
            </a:r>
          </a:p>
        </p:txBody>
      </p:sp>
      <p:sp>
        <p:nvSpPr>
          <p:cNvPr id="6" name="Text Placeholder 5"/>
          <p:cNvSpPr>
            <a:spLocks noGrp="1"/>
          </p:cNvSpPr>
          <p:nvPr>
            <p:ph type="body" sz="quarter" idx="10"/>
          </p:nvPr>
        </p:nvSpPr>
        <p:spPr>
          <a:xfrm>
            <a:off x="605370" y="5694566"/>
            <a:ext cx="10981265" cy="398263"/>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0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40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Edit Master text styles</a:t>
            </a:r>
          </a:p>
        </p:txBody>
      </p:sp>
      <p:sp>
        <p:nvSpPr>
          <p:cNvPr id="12" name="Text Placeholder 11"/>
          <p:cNvSpPr>
            <a:spLocks noGrp="1"/>
          </p:cNvSpPr>
          <p:nvPr>
            <p:ph type="body" sz="quarter" idx="12"/>
          </p:nvPr>
        </p:nvSpPr>
        <p:spPr>
          <a:xfrm>
            <a:off x="605370" y="6055668"/>
            <a:ext cx="10981265" cy="230832"/>
          </a:xfrm>
        </p:spPr>
        <p:txBody>
          <a:bodyPr wrap="square" anchor="b" anchorCtr="0">
            <a:spAutoFit/>
          </a:bodyPr>
          <a:lstStyle>
            <a:lvl1pPr algn="l">
              <a:lnSpc>
                <a:spcPct val="100000"/>
              </a:lnSpc>
              <a:spcBef>
                <a:spcPts val="0"/>
              </a:spcBef>
              <a:buNone/>
              <a:defRPr sz="1500">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pic>
        <p:nvPicPr>
          <p:cNvPr id="2" name="Picture 1" descr="Logo&#10;&#10;Description automatically generated">
            <a:extLst>
              <a:ext uri="{FF2B5EF4-FFF2-40B4-BE49-F238E27FC236}">
                <a16:creationId xmlns:a16="http://schemas.microsoft.com/office/drawing/2014/main" id="{F54FCC58-A6A0-2824-F7A5-A8A85742BAE4}"/>
              </a:ext>
            </a:extLst>
          </p:cNvPr>
          <p:cNvPicPr>
            <a:picLocks noChangeAspect="1"/>
          </p:cNvPicPr>
          <p:nvPr userDrawn="1"/>
        </p:nvPicPr>
        <p:blipFill>
          <a:blip r:embed="rId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69235112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11640709" y="6297784"/>
            <a:ext cx="379678" cy="333375"/>
          </a:xfrm>
          <a:prstGeom prst="rect">
            <a:avLst/>
          </a:prstGeom>
        </p:spPr>
        <p:txBody>
          <a:bodyPr vert="horz" lIns="91440" tIns="45720" rIns="91440" bIns="45720" rtlCol="0" anchor="ctr"/>
          <a:lstStyle>
            <a:lvl1pPr algn="r">
              <a:defRPr sz="800">
                <a:solidFill>
                  <a:schemeClr val="tx2"/>
                </a:solidFill>
              </a:defRPr>
            </a:lvl1pPr>
          </a:lstStyle>
          <a:p>
            <a:fld id="{AD816501-AAE5-214E-B100-00C3DC5F5E3F}"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7730F0D6-C0D7-BA94-E0B6-66E21A3995FA}"/>
              </a:ext>
            </a:extLst>
          </p:cNvPr>
          <p:cNvPicPr>
            <a:picLocks noChangeAspect="1"/>
          </p:cNvPicPr>
          <p:nvPr userDrawn="1"/>
        </p:nvPicPr>
        <p:blipFill>
          <a:blip r:embed="rId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21893048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605367"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7" name="Text Placeholder 5"/>
          <p:cNvSpPr>
            <a:spLocks noGrp="1"/>
          </p:cNvSpPr>
          <p:nvPr>
            <p:ph type="body" sz="quarter" idx="10" hasCustomPrompt="1"/>
          </p:nvPr>
        </p:nvSpPr>
        <p:spPr>
          <a:xfrm>
            <a:off x="605367" y="5083556"/>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331057178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605367"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10" name="Text Placeholder 5"/>
          <p:cNvSpPr>
            <a:spLocks noGrp="1"/>
          </p:cNvSpPr>
          <p:nvPr>
            <p:ph type="body" sz="quarter" idx="10" hasCustomPrompt="1"/>
          </p:nvPr>
        </p:nvSpPr>
        <p:spPr>
          <a:xfrm>
            <a:off x="605367" y="5083556"/>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267377265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05367" y="1897946"/>
            <a:ext cx="10981267" cy="1709871"/>
          </a:xfrm>
        </p:spPr>
        <p:txBody>
          <a:bodyPr anchor="ctr"/>
          <a:lstStyle>
            <a:lvl1pPr algn="l">
              <a:lnSpc>
                <a:spcPts val="6666"/>
              </a:lnSpc>
              <a:defRPr sz="5833" baseline="0">
                <a:solidFill>
                  <a:schemeClr val="bg1"/>
                </a:solidFill>
              </a:defRPr>
            </a:lvl1pPr>
          </a:lstStyle>
          <a:p>
            <a:r>
              <a:rPr lang="en-US"/>
              <a:t>“Click to edit quote </a:t>
            </a:r>
            <a:br>
              <a:rPr lang="en-US"/>
            </a:br>
            <a:r>
              <a:rPr lang="en-US"/>
              <a:t>or statement.”</a:t>
            </a:r>
          </a:p>
        </p:txBody>
      </p:sp>
      <p:sp>
        <p:nvSpPr>
          <p:cNvPr id="5" name="Text Placeholder 5"/>
          <p:cNvSpPr>
            <a:spLocks noGrp="1"/>
          </p:cNvSpPr>
          <p:nvPr>
            <p:ph type="body" sz="quarter" idx="10" hasCustomPrompt="1"/>
          </p:nvPr>
        </p:nvSpPr>
        <p:spPr>
          <a:xfrm>
            <a:off x="605367" y="5083556"/>
            <a:ext cx="10981267" cy="1481138"/>
          </a:xfrm>
        </p:spPr>
        <p:txBody>
          <a:bodyPr/>
          <a:lstStyle>
            <a:lvl1pPr marL="0" indent="0" algn="l">
              <a:lnSpc>
                <a:spcPts val="6666"/>
              </a:lnSpc>
              <a:spcBef>
                <a:spcPts val="0"/>
              </a:spcBef>
              <a:buNone/>
              <a:defRPr sz="5833"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 Attribution</a:t>
            </a:r>
          </a:p>
        </p:txBody>
      </p:sp>
    </p:spTree>
    <p:extLst>
      <p:ext uri="{BB962C8B-B14F-4D97-AF65-F5344CB8AC3E}">
        <p14:creationId xmlns:p14="http://schemas.microsoft.com/office/powerpoint/2010/main" val="219795183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9B943-2374-BE44-A221-B48CDAE447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6260" y="2286725"/>
            <a:ext cx="5699480" cy="2300516"/>
          </a:xfrm>
          <a:prstGeom prst="rect">
            <a:avLst/>
          </a:prstGeom>
        </p:spPr>
      </p:pic>
    </p:spTree>
    <p:extLst>
      <p:ext uri="{BB962C8B-B14F-4D97-AF65-F5344CB8AC3E}">
        <p14:creationId xmlns:p14="http://schemas.microsoft.com/office/powerpoint/2010/main" val="3175375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AB85581-4FEB-A44D-B7CC-654267EB10AC}"/>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68716D98-D9DD-1C4C-8258-995F7E338138}"/>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2881589B-7D9F-834F-A4FC-B8D82BAB7218}"/>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59137278-0D96-6242-ACA5-3DB3686A507E}"/>
              </a:ext>
            </a:extLst>
          </p:cNvPr>
          <p:cNvSpPr txBox="1"/>
          <p:nvPr userDrawn="1"/>
        </p:nvSpPr>
        <p:spPr>
          <a:xfrm>
            <a:off x="8605520" y="4871291"/>
            <a:ext cx="2698690"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Leslie "Wren" </a:t>
            </a:r>
            <a:r>
              <a:rPr lang="en-US" sz="833" b="1" err="1">
                <a:latin typeface="Verdana" panose="020B0604030504040204" pitchFamily="34" charset="0"/>
                <a:ea typeface="Verdana" panose="020B0604030504040204" pitchFamily="34" charset="0"/>
                <a:cs typeface="Verdana" panose="020B0604030504040204" pitchFamily="34" charset="0"/>
              </a:rPr>
              <a:t>Vandever</a:t>
            </a:r>
            <a:r>
              <a:rPr lang="en-US" sz="833" b="1">
                <a:latin typeface="Verdana" panose="020B0604030504040204" pitchFamily="34" charset="0"/>
                <a:ea typeface="Verdana" panose="020B0604030504040204" pitchFamily="34" charset="0"/>
                <a:cs typeface="Verdana" panose="020B0604030504040204" pitchFamily="34" charset="0"/>
              </a:rPr>
              <a:t>, </a:t>
            </a:r>
            <a:r>
              <a:rPr lang="en-US" sz="833" b="1" i="1">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190052127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F6B5-BFE2-4827-81DC-EE676DF526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23D4CA-03E6-4387-8A13-40C594891F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2B8345-F714-4225-8B5C-C318F1451C00}"/>
              </a:ext>
            </a:extLst>
          </p:cNvPr>
          <p:cNvSpPr>
            <a:spLocks noGrp="1"/>
          </p:cNvSpPr>
          <p:nvPr>
            <p:ph type="dt" sz="half" idx="10"/>
          </p:nvPr>
        </p:nvSpPr>
        <p:spPr/>
        <p:txBody>
          <a:bodyPr/>
          <a:lstStyle/>
          <a:p>
            <a:fld id="{E6326953-E14A-4F07-B0D5-1A9DC9B0651D}" type="datetimeFigureOut">
              <a:rPr lang="en-GB" smtClean="0"/>
              <a:t>01/02/2023</a:t>
            </a:fld>
            <a:endParaRPr lang="en-GB"/>
          </a:p>
        </p:txBody>
      </p:sp>
      <p:sp>
        <p:nvSpPr>
          <p:cNvPr id="5" name="Footer Placeholder 4">
            <a:extLst>
              <a:ext uri="{FF2B5EF4-FFF2-40B4-BE49-F238E27FC236}">
                <a16:creationId xmlns:a16="http://schemas.microsoft.com/office/drawing/2014/main" id="{7275C48B-4EE1-414A-A061-B45E5594A0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75A81-25E6-4730-ABAF-6915FA27834C}"/>
              </a:ext>
            </a:extLst>
          </p:cNvPr>
          <p:cNvSpPr>
            <a:spLocks noGrp="1"/>
          </p:cNvSpPr>
          <p:nvPr>
            <p:ph type="sldNum" sz="quarter" idx="12"/>
          </p:nvPr>
        </p:nvSpPr>
        <p:spPr/>
        <p:txBody>
          <a:bodyPr/>
          <a:lstStyle/>
          <a:p>
            <a:fld id="{725D7958-23A6-4B40-A310-647B4B12E970}" type="slidenum">
              <a:rPr lang="en-GB" smtClean="0"/>
              <a:t>‹#›</a:t>
            </a:fld>
            <a:endParaRPr lang="en-GB"/>
          </a:p>
        </p:txBody>
      </p:sp>
    </p:spTree>
    <p:extLst>
      <p:ext uri="{BB962C8B-B14F-4D97-AF65-F5344CB8AC3E}">
        <p14:creationId xmlns:p14="http://schemas.microsoft.com/office/powerpoint/2010/main" val="40267127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9C86-174C-429F-8871-274879447EDC}"/>
              </a:ext>
            </a:extLst>
          </p:cNvPr>
          <p:cNvSpPr>
            <a:spLocks noGrp="1"/>
          </p:cNvSpPr>
          <p:nvPr>
            <p:ph type="title"/>
          </p:nvPr>
        </p:nvSpPr>
        <p:spPr>
          <a:xfrm>
            <a:off x="831851" y="2900482"/>
            <a:ext cx="10515600" cy="166199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2D60A7-32BD-401C-A69A-F93C0CD3984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F71E95-3C7B-4149-892E-8180573544A9}"/>
              </a:ext>
            </a:extLst>
          </p:cNvPr>
          <p:cNvSpPr>
            <a:spLocks noGrp="1"/>
          </p:cNvSpPr>
          <p:nvPr>
            <p:ph type="dt" sz="half" idx="10"/>
          </p:nvPr>
        </p:nvSpPr>
        <p:spPr/>
        <p:txBody>
          <a:bodyPr/>
          <a:lstStyle/>
          <a:p>
            <a:fld id="{E6326953-E14A-4F07-B0D5-1A9DC9B0651D}" type="datetimeFigureOut">
              <a:rPr lang="en-GB" smtClean="0"/>
              <a:t>01/02/2023</a:t>
            </a:fld>
            <a:endParaRPr lang="en-GB"/>
          </a:p>
        </p:txBody>
      </p:sp>
      <p:sp>
        <p:nvSpPr>
          <p:cNvPr id="5" name="Footer Placeholder 4">
            <a:extLst>
              <a:ext uri="{FF2B5EF4-FFF2-40B4-BE49-F238E27FC236}">
                <a16:creationId xmlns:a16="http://schemas.microsoft.com/office/drawing/2014/main" id="{33A80A79-6883-4828-BFA3-11127B9AEB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2C2B1-D032-46F7-B192-4D8DEC96A8EA}"/>
              </a:ext>
            </a:extLst>
          </p:cNvPr>
          <p:cNvSpPr>
            <a:spLocks noGrp="1"/>
          </p:cNvSpPr>
          <p:nvPr>
            <p:ph type="sldNum" sz="quarter" idx="12"/>
          </p:nvPr>
        </p:nvSpPr>
        <p:spPr/>
        <p:txBody>
          <a:bodyPr/>
          <a:lstStyle/>
          <a:p>
            <a:fld id="{725D7958-23A6-4B40-A310-647B4B12E970}" type="slidenum">
              <a:rPr lang="en-GB" smtClean="0"/>
              <a:t>‹#›</a:t>
            </a:fld>
            <a:endParaRPr lang="en-GB"/>
          </a:p>
        </p:txBody>
      </p:sp>
    </p:spTree>
    <p:extLst>
      <p:ext uri="{BB962C8B-B14F-4D97-AF65-F5344CB8AC3E}">
        <p14:creationId xmlns:p14="http://schemas.microsoft.com/office/powerpoint/2010/main" val="2667235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75093E-139D-5A40-8F07-86F2F90A36E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402288057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428805022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342429977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334634379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_Photo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3AC26B-DC06-7E4C-AFC7-B42BC27E9DD3}"/>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Tree>
    <p:extLst>
      <p:ext uri="{BB962C8B-B14F-4D97-AF65-F5344CB8AC3E}">
        <p14:creationId xmlns:p14="http://schemas.microsoft.com/office/powerpoint/2010/main" val="228502947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863DCC-873D-DF40-988A-3C530C112BBD}"/>
              </a:ext>
            </a:extLst>
          </p:cNvPr>
          <p:cNvSpPr/>
          <p:nvPr userDrawn="1"/>
        </p:nvSpPr>
        <p:spPr bwMode="auto">
          <a:xfrm flipV="1">
            <a:off x="323517" y="4709968"/>
            <a:ext cx="11544969" cy="1285873"/>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13">
            <a:extLst>
              <a:ext uri="{FF2B5EF4-FFF2-40B4-BE49-F238E27FC236}">
                <a16:creationId xmlns:a16="http://schemas.microsoft.com/office/drawing/2014/main" id="{215FFC39-F052-D844-AD99-110D6F5E20A2}"/>
              </a:ext>
            </a:extLst>
          </p:cNvPr>
          <p:cNvSpPr/>
          <p:nvPr userDrawn="1"/>
        </p:nvSpPr>
        <p:spPr bwMode="auto">
          <a:xfrm flipV="1">
            <a:off x="323517" y="4716990"/>
            <a:ext cx="11544969" cy="1285873"/>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userDrawn="1">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userDrawn="1">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userDrawn="1">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userDrawn="1">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161133" y="4871293"/>
            <a:ext cx="3143078" cy="789063"/>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Tree>
    <p:extLst>
      <p:ext uri="{BB962C8B-B14F-4D97-AF65-F5344CB8AC3E}">
        <p14:creationId xmlns:p14="http://schemas.microsoft.com/office/powerpoint/2010/main" val="152257431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6072193-A59F-BC48-857E-9E04A2F74C49}"/>
              </a:ext>
            </a:extLst>
          </p:cNvPr>
          <p:cNvGrpSpPr/>
          <p:nvPr userDrawn="1"/>
        </p:nvGrpSpPr>
        <p:grpSpPr>
          <a:xfrm>
            <a:off x="323517" y="4709968"/>
            <a:ext cx="11544969" cy="1292895"/>
            <a:chOff x="386615" y="5651959"/>
            <a:chExt cx="13853963" cy="1551474"/>
          </a:xfrm>
        </p:grpSpPr>
        <p:sp>
          <p:nvSpPr>
            <p:cNvPr id="15" name="Rectangle 14">
              <a:extLst>
                <a:ext uri="{FF2B5EF4-FFF2-40B4-BE49-F238E27FC236}">
                  <a16:creationId xmlns:a16="http://schemas.microsoft.com/office/drawing/2014/main" id="{FFBB7F4F-2563-E447-8E59-0797928186EA}"/>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6" name="Rectangle 15">
              <a:extLst>
                <a:ext uri="{FF2B5EF4-FFF2-40B4-BE49-F238E27FC236}">
                  <a16:creationId xmlns:a16="http://schemas.microsoft.com/office/drawing/2014/main" id="{05B9C391-2B4E-4847-B493-AEDCE706911B}"/>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161133" y="4871293"/>
            <a:ext cx="3143078"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Tree>
    <p:extLst>
      <p:ext uri="{BB962C8B-B14F-4D97-AF65-F5344CB8AC3E}">
        <p14:creationId xmlns:p14="http://schemas.microsoft.com/office/powerpoint/2010/main" val="40627767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605520" y="4871293"/>
            <a:ext cx="2698691"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Leslie "Wren" </a:t>
            </a:r>
            <a:r>
              <a:rPr lang="en-US" sz="833" b="1" err="1">
                <a:latin typeface="Verdana" panose="020B0604030504040204" pitchFamily="34" charset="0"/>
                <a:ea typeface="Verdana" panose="020B0604030504040204" pitchFamily="34" charset="0"/>
                <a:cs typeface="Verdana" panose="020B0604030504040204" pitchFamily="34" charset="0"/>
              </a:rPr>
              <a:t>Vandever</a:t>
            </a:r>
            <a:r>
              <a:rPr lang="en-US" sz="833" b="1">
                <a:latin typeface="Verdana" panose="020B0604030504040204" pitchFamily="34" charset="0"/>
                <a:ea typeface="Verdana" panose="020B0604030504040204" pitchFamily="34" charset="0"/>
                <a:cs typeface="Verdana" panose="020B0604030504040204" pitchFamily="34" charset="0"/>
              </a:rPr>
              <a:t>, </a:t>
            </a:r>
            <a:r>
              <a:rPr lang="en-US" sz="833" b="1" i="1">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608462"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Tree>
    <p:extLst>
      <p:ext uri="{BB962C8B-B14F-4D97-AF65-F5344CB8AC3E}">
        <p14:creationId xmlns:p14="http://schemas.microsoft.com/office/powerpoint/2010/main" val="10064150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68779F3-A37C-D242-BE2A-8A7A5A7250EB}"/>
              </a:ext>
            </a:extLst>
          </p:cNvPr>
          <p:cNvGrpSpPr/>
          <p:nvPr userDrawn="1"/>
        </p:nvGrpSpPr>
        <p:grpSpPr>
          <a:xfrm>
            <a:off x="323516" y="4709966"/>
            <a:ext cx="11544969" cy="1292895"/>
            <a:chOff x="386615" y="5651959"/>
            <a:chExt cx="13853963" cy="1551474"/>
          </a:xfrm>
        </p:grpSpPr>
        <p:sp>
          <p:nvSpPr>
            <p:cNvPr id="19" name="Rectangle 18">
              <a:extLst>
                <a:ext uri="{FF2B5EF4-FFF2-40B4-BE49-F238E27FC236}">
                  <a16:creationId xmlns:a16="http://schemas.microsoft.com/office/drawing/2014/main" id="{15F7EEE2-F55E-D44D-97D7-98B11A75609D}"/>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A1918FF4-83CA-6E49-844F-BACE1FB97F23}"/>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C93B2FDF-841B-384B-909E-6125E8A5D151}"/>
              </a:ext>
            </a:extLst>
          </p:cNvPr>
          <p:cNvSpPr txBox="1"/>
          <p:nvPr userDrawn="1"/>
        </p:nvSpPr>
        <p:spPr>
          <a:xfrm>
            <a:off x="8605520" y="4871291"/>
            <a:ext cx="2698690"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Rhonda Fenwick, </a:t>
            </a:r>
            <a:r>
              <a:rPr lang="en-US" sz="833" b="1" i="1">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608486"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833" b="0" i="0">
                <a:latin typeface="Verdana" panose="020B0604030504040204" pitchFamily="34" charset="0"/>
                <a:ea typeface="Verdana" panose="020B0604030504040204" pitchFamily="34" charset="0"/>
                <a:cs typeface="Verdana" panose="020B0604030504040204" pitchFamily="34" charset="0"/>
              </a:rPr>
            </a:br>
            <a:r>
              <a:rPr lang="en-US" sz="833" b="0" i="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6" y="3660133"/>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7" y="3661834"/>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54"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54"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0"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5"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1" y="4869658"/>
            <a:ext cx="7144473" cy="238125"/>
          </a:xfrm>
        </p:spPr>
        <p:txBody>
          <a:bodyPr/>
          <a:lstStyle>
            <a:lvl1pPr marL="0" indent="0">
              <a:spcBef>
                <a:spcPts val="0"/>
              </a:spcBef>
              <a:buNone/>
              <a:defRPr sz="1500" b="1"/>
            </a:lvl1pPr>
            <a:lvl2pPr marL="234146" indent="0">
              <a:buNone/>
              <a:defRPr/>
            </a:lvl2pPr>
            <a:lvl3pPr marL="530330" indent="0">
              <a:buNone/>
              <a:defRPr/>
            </a:lvl3pPr>
            <a:lvl4pPr marL="896076" indent="0">
              <a:buNone/>
              <a:defRPr/>
            </a:lvl4pPr>
            <a:lvl5pPr marL="1296777" indent="0">
              <a:buNone/>
              <a:defRPr/>
            </a:lvl5pPr>
          </a:lstStyle>
          <a:p>
            <a:pPr lvl="0"/>
            <a:r>
              <a:rPr lang="en-US"/>
              <a:t>Name</a:t>
            </a:r>
          </a:p>
        </p:txBody>
      </p:sp>
    </p:spTree>
    <p:extLst>
      <p:ext uri="{BB962C8B-B14F-4D97-AF65-F5344CB8AC3E}">
        <p14:creationId xmlns:p14="http://schemas.microsoft.com/office/powerpoint/2010/main" val="382161101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605520" y="4871293"/>
            <a:ext cx="2698691"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Rhonda Fenwick, </a:t>
            </a:r>
            <a:r>
              <a:rPr lang="en-US" sz="833" b="1" i="1">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608462" rtl="0" eaLnBrk="1" fontAlgn="base" latinLnBrk="0" hangingPunct="1">
              <a:lnSpc>
                <a:spcPct val="100000"/>
              </a:lnSpc>
              <a:spcBef>
                <a:spcPct val="50000"/>
              </a:spcBef>
              <a:spcAft>
                <a:spcPct val="0"/>
              </a:spcAft>
              <a:buClrTx/>
              <a:buSzTx/>
              <a:buFontTx/>
              <a:buNone/>
              <a:tabLst/>
              <a:defRPr/>
            </a:pPr>
            <a:r>
              <a:rPr lang="en-US" sz="833" b="0" i="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833" b="0" i="0">
                <a:latin typeface="Verdana" panose="020B0604030504040204" pitchFamily="34" charset="0"/>
                <a:ea typeface="Verdana" panose="020B0604030504040204" pitchFamily="34" charset="0"/>
                <a:cs typeface="Verdana" panose="020B0604030504040204" pitchFamily="34" charset="0"/>
              </a:rPr>
            </a:br>
            <a:r>
              <a:rPr lang="en-US" sz="833" b="0" i="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Tree>
    <p:extLst>
      <p:ext uri="{BB962C8B-B14F-4D97-AF65-F5344CB8AC3E}">
        <p14:creationId xmlns:p14="http://schemas.microsoft.com/office/powerpoint/2010/main" val="7164051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_Art_Immunology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FB88A9-6AC9-7A4D-B5C1-65FCF6A45450}"/>
              </a:ext>
            </a:extLst>
          </p:cNvPr>
          <p:cNvGrpSpPr/>
          <p:nvPr userDrawn="1"/>
        </p:nvGrpSpPr>
        <p:grpSpPr>
          <a:xfrm>
            <a:off x="323517" y="4709968"/>
            <a:ext cx="11544969" cy="1292895"/>
            <a:chOff x="386615" y="5651959"/>
            <a:chExt cx="13853963" cy="1551474"/>
          </a:xfrm>
        </p:grpSpPr>
        <p:sp>
          <p:nvSpPr>
            <p:cNvPr id="16" name="Rectangle 15">
              <a:extLst>
                <a:ext uri="{FF2B5EF4-FFF2-40B4-BE49-F238E27FC236}">
                  <a16:creationId xmlns:a16="http://schemas.microsoft.com/office/drawing/2014/main" id="{96AF93BF-96FB-774D-A0A5-0F8DA6F50B76}"/>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5C69A5AD-CFC9-FF41-9B15-716213B8F45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323517" y="3660134"/>
            <a:ext cx="11544969" cy="1056856"/>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819689" y="3661835"/>
            <a:ext cx="10451563" cy="60060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90000"/>
              </a:lnSpc>
              <a:spcBef>
                <a:spcPts val="0"/>
              </a:spcBef>
              <a:spcAft>
                <a:spcPts val="0"/>
              </a:spcAft>
              <a:buClrTx/>
              <a:buSzTx/>
              <a:buFontTx/>
              <a:buNone/>
              <a:tabLst/>
              <a:defRPr kumimoji="0" lang="en-US" sz="2833"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821541" y="4286249"/>
            <a:ext cx="10481460" cy="402168"/>
          </a:xfrm>
        </p:spPr>
        <p:txBody>
          <a:bodyPr/>
          <a:lstStyle>
            <a:lvl1pPr marL="0" indent="0">
              <a:buNone/>
              <a:defRPr sz="1500">
                <a:solidFill>
                  <a:schemeClr val="bg1"/>
                </a:solidFill>
              </a:defRPr>
            </a:lvl1pPr>
          </a:lstStyle>
          <a:p>
            <a:pPr lvl="0"/>
            <a:r>
              <a:rPr lang="en-US"/>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817877" y="5118775"/>
            <a:ext cx="7144473" cy="790698"/>
          </a:xfrm>
        </p:spPr>
        <p:txBody>
          <a:bodyPr/>
          <a:lstStyle>
            <a:lvl1pPr marL="0" indent="0">
              <a:spcBef>
                <a:spcPts val="0"/>
              </a:spcBef>
              <a:buNone/>
              <a:defRPr sz="1500"/>
            </a:lvl1pPr>
          </a:lstStyle>
          <a:p>
            <a:pPr lvl="0"/>
            <a:r>
              <a:rPr lang="en-US"/>
              <a:t>Title</a:t>
            </a:r>
            <a:br>
              <a:rPr lang="en-US"/>
            </a:br>
            <a:r>
              <a:rPr lang="en-US"/>
              <a:t>Legal Entity</a:t>
            </a:r>
            <a:br>
              <a:rPr lang="en-US"/>
            </a:br>
            <a:r>
              <a:rPr lang="en-US"/>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821533" y="4869659"/>
            <a:ext cx="7144473" cy="238125"/>
          </a:xfrm>
        </p:spPr>
        <p:txBody>
          <a:bodyPr/>
          <a:lstStyle>
            <a:lvl1pPr marL="0" indent="0">
              <a:spcBef>
                <a:spcPts val="0"/>
              </a:spcBef>
              <a:buNone/>
              <a:defRPr sz="1500" b="1"/>
            </a:lvl1pPr>
            <a:lvl2pPr marL="234137" indent="0">
              <a:buNone/>
              <a:defRPr/>
            </a:lvl2pPr>
            <a:lvl3pPr marL="530310" indent="0">
              <a:buNone/>
              <a:defRPr/>
            </a:lvl3pPr>
            <a:lvl4pPr marL="896040" indent="0">
              <a:buNone/>
              <a:defRPr/>
            </a:lvl4pPr>
            <a:lvl5pPr marL="1296726" indent="0">
              <a:buNone/>
              <a:defRPr/>
            </a:lvl5pPr>
          </a:lstStyle>
          <a:p>
            <a:pPr lvl="0"/>
            <a:r>
              <a:rPr lang="en-US"/>
              <a:t>Name</a:t>
            </a:r>
          </a:p>
        </p:txBody>
      </p:sp>
      <p:sp>
        <p:nvSpPr>
          <p:cNvPr id="6" name="TextBox 5">
            <a:extLst>
              <a:ext uri="{FF2B5EF4-FFF2-40B4-BE49-F238E27FC236}">
                <a16:creationId xmlns:a16="http://schemas.microsoft.com/office/drawing/2014/main" id="{F574F69A-B324-3B49-BD2D-24B26170D9CB}"/>
              </a:ext>
            </a:extLst>
          </p:cNvPr>
          <p:cNvSpPr txBox="1"/>
          <p:nvPr userDrawn="1"/>
        </p:nvSpPr>
        <p:spPr>
          <a:xfrm>
            <a:off x="8700449" y="4871293"/>
            <a:ext cx="2603763" cy="789063"/>
          </a:xfrm>
          <a:prstGeom prst="rect">
            <a:avLst/>
          </a:prstGeom>
          <a:noFill/>
        </p:spPr>
        <p:txBody>
          <a:bodyPr wrap="square" rtlCol="0">
            <a:noAutofit/>
          </a:bodyPr>
          <a:lstStyle/>
          <a:p>
            <a:pPr algn="r"/>
            <a:r>
              <a:rPr lang="en-US" sz="833" b="1">
                <a:latin typeface="Verdana" panose="020B0604030504040204" pitchFamily="34" charset="0"/>
                <a:ea typeface="Verdana" panose="020B0604030504040204" pitchFamily="34" charset="0"/>
                <a:cs typeface="Verdana" panose="020B0604030504040204" pitchFamily="34" charset="0"/>
              </a:rPr>
              <a:t>Barbara, </a:t>
            </a:r>
            <a:r>
              <a:rPr lang="en-US" sz="833" b="1" i="1" err="1">
                <a:latin typeface="Verdana" panose="020B0604030504040204" pitchFamily="34" charset="0"/>
                <a:ea typeface="Verdana" panose="020B0604030504040204" pitchFamily="34" charset="0"/>
                <a:cs typeface="Verdana" panose="020B0604030504040204" pitchFamily="34" charset="0"/>
              </a:rPr>
              <a:t>Verbloemen</a:t>
            </a:r>
            <a:r>
              <a:rPr lang="en-US" sz="833" b="1">
                <a:latin typeface="Verdana" panose="020B0604030504040204" pitchFamily="34" charset="0"/>
                <a:ea typeface="Verdana" panose="020B0604030504040204" pitchFamily="34" charset="0"/>
                <a:cs typeface="Verdana" panose="020B0604030504040204" pitchFamily="34" charset="0"/>
              </a:rPr>
              <a:t> (to gloss over)</a:t>
            </a:r>
          </a:p>
          <a:p>
            <a:pPr algn="r"/>
            <a:r>
              <a:rPr lang="en-US" sz="833" b="0" i="0">
                <a:latin typeface="Verdana" panose="020B0604030504040204" pitchFamily="34" charset="0"/>
                <a:ea typeface="Verdana" panose="020B0604030504040204" pitchFamily="34" charset="0"/>
                <a:cs typeface="Verdana" panose="020B0604030504040204" pitchFamily="34" charset="0"/>
              </a:rPr>
              <a:t>Diagnosed with severe ulcerative colitis at age 18, Barbara tries to find peace of mind through painting and creating ceramics.</a:t>
            </a:r>
          </a:p>
        </p:txBody>
      </p:sp>
    </p:spTree>
    <p:extLst>
      <p:ext uri="{BB962C8B-B14F-4D97-AF65-F5344CB8AC3E}">
        <p14:creationId xmlns:p14="http://schemas.microsoft.com/office/powerpoint/2010/main" val="124537959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2"/>
            <a:ext cx="12192000" cy="1367189"/>
          </a:xfrm>
          <a:prstGeom prst="rect">
            <a:avLst/>
          </a:prstGeom>
          <a:solidFill>
            <a:srgbClr val="FFFFFF"/>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605368" y="1835520"/>
            <a:ext cx="10981267" cy="161544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55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title style</a:t>
            </a:r>
          </a:p>
        </p:txBody>
      </p:sp>
      <p:sp>
        <p:nvSpPr>
          <p:cNvPr id="6" name="Text Placeholder 5"/>
          <p:cNvSpPr>
            <a:spLocks noGrp="1"/>
          </p:cNvSpPr>
          <p:nvPr>
            <p:ph type="body" sz="quarter" idx="10"/>
          </p:nvPr>
        </p:nvSpPr>
        <p:spPr>
          <a:xfrm>
            <a:off x="605368" y="3781794"/>
            <a:ext cx="8576108" cy="533958"/>
          </a:xfrm>
        </p:spPr>
        <p:txBody>
          <a:bodyPr/>
          <a:lstStyle>
            <a:lvl1pPr marL="0" indent="0">
              <a:spcBef>
                <a:spcPts val="0"/>
              </a:spcBef>
              <a:buNone/>
              <a:defRPr sz="2917">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605368" y="4523564"/>
            <a:ext cx="8576108" cy="1309445"/>
          </a:xfrm>
        </p:spPr>
        <p:txBody>
          <a:bodyPr/>
          <a:lstStyle>
            <a:lvl1pPr marL="0" marR="0" indent="0" algn="l" defTabSz="761940" rtl="0" eaLnBrk="1" fontAlgn="base" latinLnBrk="0" hangingPunct="1">
              <a:lnSpc>
                <a:spcPct val="100000"/>
              </a:lnSpc>
              <a:spcBef>
                <a:spcPts val="0"/>
              </a:spcBef>
              <a:spcAft>
                <a:spcPct val="0"/>
              </a:spcAft>
              <a:buClr>
                <a:schemeClr val="tx1"/>
              </a:buClr>
              <a:buSzPct val="100000"/>
              <a:buFont typeface="Arial" pitchFamily="-65" charset="0"/>
              <a:buNone/>
              <a:tabLst/>
              <a:defRPr sz="1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Name</a:t>
            </a:r>
          </a:p>
          <a:p>
            <a:pPr marL="0" marR="0" lvl="0" indent="0" algn="l" defTabSz="76194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a:t>Title</a:t>
            </a:r>
            <a:br>
              <a:rPr lang="en-US"/>
            </a:br>
            <a:r>
              <a:rPr lang="en-US"/>
              <a:t>Date</a:t>
            </a:r>
          </a:p>
        </p:txBody>
      </p:sp>
      <p:pic>
        <p:nvPicPr>
          <p:cNvPr id="9" name="Picture 8">
            <a:extLst>
              <a:ext uri="{FF2B5EF4-FFF2-40B4-BE49-F238E27FC236}">
                <a16:creationId xmlns:a16="http://schemas.microsoft.com/office/drawing/2014/main" id="{83047954-7565-C041-BB87-8A5FD2B497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948" y="91035"/>
            <a:ext cx="3623398" cy="1462535"/>
          </a:xfrm>
          <a:prstGeom prst="rect">
            <a:avLst/>
          </a:prstGeom>
        </p:spPr>
      </p:pic>
    </p:spTree>
    <p:extLst>
      <p:ext uri="{BB962C8B-B14F-4D97-AF65-F5344CB8AC3E}">
        <p14:creationId xmlns:p14="http://schemas.microsoft.com/office/powerpoint/2010/main" val="359185220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Section title, blue with micr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D205D-0FA0-FA40-BD8F-970F71C45761}"/>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20840" y="320040"/>
            <a:ext cx="11544971" cy="5656075"/>
          </a:xfrm>
          <a:prstGeom prst="rect">
            <a:avLst/>
          </a:prstGeom>
        </p:spPr>
      </p:pic>
      <p:sp>
        <p:nvSpPr>
          <p:cNvPr id="5" name="Rectangle 4">
            <a:extLst>
              <a:ext uri="{FF2B5EF4-FFF2-40B4-BE49-F238E27FC236}">
                <a16:creationId xmlns:a16="http://schemas.microsoft.com/office/drawing/2014/main" id="{6CBCC8F2-6CB2-8543-8DC8-7B588E3D4577}"/>
              </a:ext>
            </a:extLst>
          </p:cNvPr>
          <p:cNvSpPr/>
          <p:nvPr userDrawn="1"/>
        </p:nvSpPr>
        <p:spPr bwMode="auto">
          <a:xfrm>
            <a:off x="320841" y="320041"/>
            <a:ext cx="11544969" cy="5659585"/>
          </a:xfrm>
          <a:prstGeom prst="rect">
            <a:avLst/>
          </a:prstGeom>
          <a:solidFill>
            <a:schemeClr val="accent3">
              <a:alpha val="7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TextBox 6">
            <a:extLst>
              <a:ext uri="{FF2B5EF4-FFF2-40B4-BE49-F238E27FC236}">
                <a16:creationId xmlns:a16="http://schemas.microsoft.com/office/drawing/2014/main" id="{1E54DD1D-580B-1743-A80C-0AE1DA3235A0}"/>
              </a:ext>
            </a:extLst>
          </p:cNvPr>
          <p:cNvSpPr txBox="1"/>
          <p:nvPr userDrawn="1"/>
        </p:nvSpPr>
        <p:spPr>
          <a:xfrm>
            <a:off x="8586370" y="5607464"/>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307166528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Section title, blue with micr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D205D-0FA0-FA40-BD8F-970F71C45761}"/>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20840" y="320040"/>
            <a:ext cx="11544971" cy="5656075"/>
          </a:xfrm>
          <a:prstGeom prst="rect">
            <a:avLst/>
          </a:prstGeom>
        </p:spPr>
      </p:pic>
      <p:sp>
        <p:nvSpPr>
          <p:cNvPr id="5" name="Rectangle 4">
            <a:extLst>
              <a:ext uri="{FF2B5EF4-FFF2-40B4-BE49-F238E27FC236}">
                <a16:creationId xmlns:a16="http://schemas.microsoft.com/office/drawing/2014/main" id="{6CBCC8F2-6CB2-8543-8DC8-7B588E3D4577}"/>
              </a:ext>
            </a:extLst>
          </p:cNvPr>
          <p:cNvSpPr/>
          <p:nvPr userDrawn="1"/>
        </p:nvSpPr>
        <p:spPr bwMode="auto">
          <a:xfrm>
            <a:off x="320841" y="320041"/>
            <a:ext cx="11544969" cy="5659585"/>
          </a:xfrm>
          <a:prstGeom prst="rect">
            <a:avLst/>
          </a:prstGeom>
          <a:solidFill>
            <a:schemeClr val="accent6">
              <a:lumMod val="75000"/>
              <a:alpha val="76863"/>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TextBox 6">
            <a:extLst>
              <a:ext uri="{FF2B5EF4-FFF2-40B4-BE49-F238E27FC236}">
                <a16:creationId xmlns:a16="http://schemas.microsoft.com/office/drawing/2014/main" id="{1E54DD1D-580B-1743-A80C-0AE1DA3235A0}"/>
              </a:ext>
            </a:extLst>
          </p:cNvPr>
          <p:cNvSpPr txBox="1"/>
          <p:nvPr userDrawn="1"/>
        </p:nvSpPr>
        <p:spPr>
          <a:xfrm>
            <a:off x="8586370" y="5607464"/>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13717688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Section title, dark blue with micr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5E65DA-1FBD-6C4B-A969-DC9DAD66D5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5409" y="327486"/>
            <a:ext cx="11541183" cy="5656073"/>
          </a:xfrm>
          <a:prstGeom prst="rect">
            <a:avLst/>
          </a:prstGeom>
        </p:spPr>
      </p:pic>
      <p:sp>
        <p:nvSpPr>
          <p:cNvPr id="13" name="Rectangle 12">
            <a:extLst>
              <a:ext uri="{FF2B5EF4-FFF2-40B4-BE49-F238E27FC236}">
                <a16:creationId xmlns:a16="http://schemas.microsoft.com/office/drawing/2014/main" id="{54727BFF-0BE4-FB48-A395-08A9D327F394}"/>
              </a:ext>
            </a:extLst>
          </p:cNvPr>
          <p:cNvSpPr/>
          <p:nvPr userDrawn="1"/>
        </p:nvSpPr>
        <p:spPr bwMode="auto">
          <a:xfrm flipV="1">
            <a:off x="323517" y="318192"/>
            <a:ext cx="11544969" cy="5665367"/>
          </a:xfrm>
          <a:prstGeom prst="rect">
            <a:avLst/>
          </a:prstGeom>
          <a:solidFill>
            <a:schemeClr val="accent2">
              <a:alpha val="87000"/>
            </a:schemeClr>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14" name="TextBox 13">
            <a:extLst>
              <a:ext uri="{FF2B5EF4-FFF2-40B4-BE49-F238E27FC236}">
                <a16:creationId xmlns:a16="http://schemas.microsoft.com/office/drawing/2014/main" id="{F037573F-53C3-BB43-AAB4-86C544D5E76E}"/>
              </a:ext>
            </a:extLst>
          </p:cNvPr>
          <p:cNvSpPr txBox="1"/>
          <p:nvPr userDrawn="1"/>
        </p:nvSpPr>
        <p:spPr>
          <a:xfrm>
            <a:off x="8589043" y="5614722"/>
            <a:ext cx="3143078" cy="208391"/>
          </a:xfrm>
          <a:prstGeom prst="rect">
            <a:avLst/>
          </a:prstGeom>
          <a:noFill/>
        </p:spPr>
        <p:txBody>
          <a:bodyPr wrap="square" rtlCol="0">
            <a:noAutofit/>
          </a:bodyPr>
          <a:lstStyle/>
          <a:p>
            <a:pPr algn="r"/>
            <a:r>
              <a:rPr lang="en-US" sz="833" b="1">
                <a:solidFill>
                  <a:schemeClr val="bg1"/>
                </a:solidFill>
                <a:latin typeface="Verdana" panose="020B0604030504040204" pitchFamily="34" charset="0"/>
                <a:ea typeface="Verdana" panose="020B0604030504040204" pitchFamily="34" charset="0"/>
                <a:cs typeface="Verdana" panose="020B0604030504040204" pitchFamily="34" charset="0"/>
              </a:rPr>
              <a:t>Viral exacerbation at 40x magnification</a:t>
            </a:r>
            <a:endParaRPr lang="en-US" sz="833" b="1" i="1">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57741053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ection title, artwork">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037573F-53C3-BB43-AAB4-86C544D5E76E}"/>
              </a:ext>
            </a:extLst>
          </p:cNvPr>
          <p:cNvSpPr txBox="1"/>
          <p:nvPr userDrawn="1"/>
        </p:nvSpPr>
        <p:spPr>
          <a:xfrm>
            <a:off x="8589043" y="5614722"/>
            <a:ext cx="3143078" cy="208391"/>
          </a:xfrm>
          <a:prstGeom prst="rect">
            <a:avLst/>
          </a:prstGeom>
          <a:noFill/>
        </p:spPr>
        <p:txBody>
          <a:bodyPr wrap="square" rtlCol="0">
            <a:noAutofit/>
          </a:bodyPr>
          <a:lstStyle/>
          <a:p>
            <a:pPr algn="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Jeffrey </a:t>
            </a:r>
            <a:r>
              <a:rPr lang="en-US" sz="833" b="1" err="1">
                <a:solidFill>
                  <a:schemeClr val="tx1"/>
                </a:solidFill>
                <a:latin typeface="Verdana" panose="020B0604030504040204" pitchFamily="34" charset="0"/>
                <a:ea typeface="Verdana" panose="020B0604030504040204" pitchFamily="34" charset="0"/>
                <a:cs typeface="Verdana" panose="020B0604030504040204" pitchFamily="34" charset="0"/>
              </a:rPr>
              <a:t>Sparr</a:t>
            </a:r>
            <a:r>
              <a:rPr lang="en-US" sz="833" b="1">
                <a:solidFill>
                  <a:schemeClr val="tx1"/>
                </a:solidFill>
                <a:latin typeface="Verdana" panose="020B0604030504040204" pitchFamily="34" charset="0"/>
                <a:ea typeface="Verdana" panose="020B0604030504040204" pitchFamily="34" charset="0"/>
                <a:cs typeface="Verdana" panose="020B0604030504040204" pitchFamily="34" charset="0"/>
              </a:rPr>
              <a:t>, Same Guy </a:t>
            </a: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753948" y="3012655"/>
            <a:ext cx="10618793"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97933458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6_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133588964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7_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605368" y="3927109"/>
            <a:ext cx="10981267" cy="1481138"/>
          </a:xfrm>
        </p:spPr>
        <p:txBody>
          <a:bodyPr/>
          <a:lstStyle>
            <a:lvl1pPr marL="0" indent="0">
              <a:spcBef>
                <a:spcPts val="0"/>
              </a:spcBef>
              <a:buNone/>
              <a:defRPr sz="2917">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43965584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8_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5368" y="1532968"/>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29" rtl="0" eaLnBrk="1" fontAlgn="auto" latinLnBrk="0" hangingPunct="1">
              <a:lnSpc>
                <a:spcPct val="100000"/>
              </a:lnSpc>
              <a:spcBef>
                <a:spcPts val="0"/>
              </a:spcBef>
              <a:spcAft>
                <a:spcPts val="0"/>
              </a:spcAft>
              <a:buClrTx/>
              <a:buSzTx/>
              <a:buFontTx/>
              <a:buNone/>
              <a:tabLst/>
              <a:defRPr kumimoji="0" lang="en-US" sz="5500"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640029" rtl="0" eaLnBrk="1" fontAlgn="auto" latinLnBrk="0" hangingPunct="1">
              <a:lnSpc>
                <a:spcPct val="100000"/>
              </a:lnSpc>
              <a:spcBef>
                <a:spcPts val="0"/>
              </a:spcBef>
              <a:spcAft>
                <a:spcPts val="0"/>
              </a:spcAft>
              <a:buClrTx/>
              <a:buSzTx/>
              <a:buFontTx/>
              <a:buNone/>
              <a:tabLst/>
              <a:defRPr/>
            </a:pPr>
            <a:r>
              <a:rPr lang="en-US"/>
              <a:t>Click to edit Master </a:t>
            </a:r>
            <a:br>
              <a:rPr lang="en-US"/>
            </a:br>
            <a:r>
              <a:rPr lang="en-US"/>
              <a:t>divider style</a:t>
            </a:r>
          </a:p>
        </p:txBody>
      </p:sp>
    </p:spTree>
    <p:extLst>
      <p:ext uri="{BB962C8B-B14F-4D97-AF65-F5344CB8AC3E}">
        <p14:creationId xmlns:p14="http://schemas.microsoft.com/office/powerpoint/2010/main" val="2314255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theme" Target="../theme/theme2.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image" Target="../media/image8.emf"/><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theme" Target="../theme/theme3.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41" Type="http://schemas.openxmlformats.org/officeDocument/2006/relationships/slideLayout" Target="../slideLayouts/slideLayout12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4" Type="http://schemas.openxmlformats.org/officeDocument/2006/relationships/image" Target="../media/image1.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image" Target="../media/image8.emf"/><Relationship Id="rId8" Type="http://schemas.openxmlformats.org/officeDocument/2006/relationships/slideLayout" Target="../slideLayouts/slideLayout89.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605367" y="1713178"/>
            <a:ext cx="10981267" cy="437964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9219" name="Rectangle 1"/>
          <p:cNvSpPr>
            <a:spLocks noGrp="1" noChangeArrowheads="1"/>
          </p:cNvSpPr>
          <p:nvPr>
            <p:ph type="title"/>
          </p:nvPr>
        </p:nvSpPr>
        <p:spPr bwMode="auto">
          <a:xfrm>
            <a:off x="605367" y="378458"/>
            <a:ext cx="1014576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p>
        </p:txBody>
      </p:sp>
      <p:sp>
        <p:nvSpPr>
          <p:cNvPr id="6" name="Slide Number Placeholder 5"/>
          <p:cNvSpPr>
            <a:spLocks noGrp="1"/>
          </p:cNvSpPr>
          <p:nvPr>
            <p:ph type="sldNum" sz="quarter" idx="4"/>
          </p:nvPr>
        </p:nvSpPr>
        <p:spPr>
          <a:xfrm>
            <a:off x="11586635" y="6276101"/>
            <a:ext cx="454400" cy="333375"/>
          </a:xfrm>
          <a:prstGeom prst="rect">
            <a:avLst/>
          </a:prstGeom>
        </p:spPr>
        <p:txBody>
          <a:bodyPr vert="horz" lIns="91440" tIns="45720" rIns="91440" bIns="45720" rtlCol="0" anchor="ctr"/>
          <a:lstStyle>
            <a:lvl1pPr algn="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6B036E89-2F6E-8BD8-15B9-22BA0495CCB1}"/>
              </a:ext>
            </a:extLst>
          </p:cNvPr>
          <p:cNvPicPr>
            <a:picLocks noChangeAspect="1"/>
          </p:cNvPicPr>
          <p:nvPr userDrawn="1"/>
        </p:nvPicPr>
        <p:blipFill>
          <a:blip r:embed="rId42"/>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1017861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ransition>
    <p:fade/>
  </p:transition>
  <p:hf hdr="0" ftr="0" dt="0"/>
  <p:txStyles>
    <p:titleStyle>
      <a:lvl1pPr algn="l" rtl="0" eaLnBrk="1" fontAlgn="base" hangingPunct="1">
        <a:lnSpc>
          <a:spcPct val="90000"/>
        </a:lnSpc>
        <a:spcBef>
          <a:spcPct val="0"/>
        </a:spcBef>
        <a:spcAft>
          <a:spcPct val="0"/>
        </a:spcAft>
        <a:defRPr sz="3333" b="1">
          <a:solidFill>
            <a:srgbClr val="212121"/>
          </a:solidFill>
          <a:latin typeface="Verdana" charset="0"/>
          <a:ea typeface="Verdana" charset="0"/>
          <a:cs typeface="Verdana" charset="0"/>
          <a:sym typeface="Arial" pitchFamily="-65" charset="0"/>
        </a:defRPr>
      </a:lvl1pPr>
      <a:lvl2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2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4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07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098"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34147" indent="-234147"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37" indent="-234147"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91" indent="-201160"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236" indent="-201160"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905" indent="-191127"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152"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77"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201"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225"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8024" rtl="0" eaLnBrk="1" latinLnBrk="0" hangingPunct="1">
        <a:defRPr sz="1100" kern="1200">
          <a:solidFill>
            <a:schemeClr val="tx1"/>
          </a:solidFill>
          <a:latin typeface="+mn-lt"/>
          <a:ea typeface="+mn-ea"/>
          <a:cs typeface="+mn-cs"/>
        </a:defRPr>
      </a:lvl1pPr>
      <a:lvl2pPr marL="288024" algn="l" defTabSz="288024" rtl="0" eaLnBrk="1" latinLnBrk="0" hangingPunct="1">
        <a:defRPr sz="1100" kern="1200">
          <a:solidFill>
            <a:schemeClr val="tx1"/>
          </a:solidFill>
          <a:latin typeface="+mn-lt"/>
          <a:ea typeface="+mn-ea"/>
          <a:cs typeface="+mn-cs"/>
        </a:defRPr>
      </a:lvl2pPr>
      <a:lvl3pPr marL="576049" algn="l" defTabSz="288024" rtl="0" eaLnBrk="1" latinLnBrk="0" hangingPunct="1">
        <a:defRPr sz="1100" kern="1200">
          <a:solidFill>
            <a:schemeClr val="tx1"/>
          </a:solidFill>
          <a:latin typeface="+mn-lt"/>
          <a:ea typeface="+mn-ea"/>
          <a:cs typeface="+mn-cs"/>
        </a:defRPr>
      </a:lvl3pPr>
      <a:lvl4pPr marL="864074" algn="l" defTabSz="288024" rtl="0" eaLnBrk="1" latinLnBrk="0" hangingPunct="1">
        <a:defRPr sz="1100" kern="1200">
          <a:solidFill>
            <a:schemeClr val="tx1"/>
          </a:solidFill>
          <a:latin typeface="+mn-lt"/>
          <a:ea typeface="+mn-ea"/>
          <a:cs typeface="+mn-cs"/>
        </a:defRPr>
      </a:lvl4pPr>
      <a:lvl5pPr marL="1152098" algn="l" defTabSz="288024" rtl="0" eaLnBrk="1" latinLnBrk="0" hangingPunct="1">
        <a:defRPr sz="1100" kern="1200">
          <a:solidFill>
            <a:schemeClr val="tx1"/>
          </a:solidFill>
          <a:latin typeface="+mn-lt"/>
          <a:ea typeface="+mn-ea"/>
          <a:cs typeface="+mn-cs"/>
        </a:defRPr>
      </a:lvl5pPr>
      <a:lvl6pPr marL="1440122" algn="l" defTabSz="288024" rtl="0" eaLnBrk="1" latinLnBrk="0" hangingPunct="1">
        <a:defRPr sz="1100" kern="1200">
          <a:solidFill>
            <a:schemeClr val="tx1"/>
          </a:solidFill>
          <a:latin typeface="+mn-lt"/>
          <a:ea typeface="+mn-ea"/>
          <a:cs typeface="+mn-cs"/>
        </a:defRPr>
      </a:lvl6pPr>
      <a:lvl7pPr marL="1728147" algn="l" defTabSz="288024" rtl="0" eaLnBrk="1" latinLnBrk="0" hangingPunct="1">
        <a:defRPr sz="1100" kern="1200">
          <a:solidFill>
            <a:schemeClr val="tx1"/>
          </a:solidFill>
          <a:latin typeface="+mn-lt"/>
          <a:ea typeface="+mn-ea"/>
          <a:cs typeface="+mn-cs"/>
        </a:defRPr>
      </a:lvl7pPr>
      <a:lvl8pPr marL="2016171" algn="l" defTabSz="288024" rtl="0" eaLnBrk="1" latinLnBrk="0" hangingPunct="1">
        <a:defRPr sz="1100" kern="1200">
          <a:solidFill>
            <a:schemeClr val="tx1"/>
          </a:solidFill>
          <a:latin typeface="+mn-lt"/>
          <a:ea typeface="+mn-ea"/>
          <a:cs typeface="+mn-cs"/>
        </a:defRPr>
      </a:lvl8pPr>
      <a:lvl9pPr marL="2304196" algn="l" defTabSz="288024"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605367" y="1713179"/>
            <a:ext cx="10981267" cy="437964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9219" name="Rectangle 1"/>
          <p:cNvSpPr>
            <a:spLocks noGrp="1" noChangeArrowheads="1"/>
          </p:cNvSpPr>
          <p:nvPr>
            <p:ph type="title"/>
          </p:nvPr>
        </p:nvSpPr>
        <p:spPr bwMode="auto">
          <a:xfrm>
            <a:off x="605367" y="378458"/>
            <a:ext cx="1014576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p>
        </p:txBody>
      </p:sp>
      <p:sp>
        <p:nvSpPr>
          <p:cNvPr id="6" name="Slide Number Placeholder 5"/>
          <p:cNvSpPr>
            <a:spLocks noGrp="1"/>
          </p:cNvSpPr>
          <p:nvPr>
            <p:ph type="sldNum" sz="quarter" idx="4"/>
          </p:nvPr>
        </p:nvSpPr>
        <p:spPr>
          <a:xfrm>
            <a:off x="11586635" y="6276102"/>
            <a:ext cx="454400" cy="333375"/>
          </a:xfrm>
          <a:prstGeom prst="rect">
            <a:avLst/>
          </a:prstGeom>
        </p:spPr>
        <p:txBody>
          <a:bodyPr vert="horz" lIns="91440" tIns="45720" rIns="91440" bIns="45720" rtlCol="0" anchor="ctr"/>
          <a:lstStyle>
            <a:lvl1pPr algn="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a:p>
        </p:txBody>
      </p:sp>
      <p:pic>
        <p:nvPicPr>
          <p:cNvPr id="8" name="Picture 7"/>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382575" y="6092826"/>
            <a:ext cx="891369" cy="806071"/>
          </a:xfrm>
          <a:prstGeom prst="rect">
            <a:avLst/>
          </a:prstGeom>
        </p:spPr>
      </p:pic>
      <p:sp>
        <p:nvSpPr>
          <p:cNvPr id="11" name="Rectangle 10">
            <a:extLst>
              <a:ext uri="{FF2B5EF4-FFF2-40B4-BE49-F238E27FC236}">
                <a16:creationId xmlns:a16="http://schemas.microsoft.com/office/drawing/2014/main" id="{02E02312-9CA8-894B-B5FD-D8CF165BBDF5}"/>
              </a:ext>
            </a:extLst>
          </p:cNvPr>
          <p:cNvSpPr/>
          <p:nvPr userDrawn="1"/>
        </p:nvSpPr>
        <p:spPr bwMode="auto">
          <a:xfrm>
            <a:off x="501953" y="6289523"/>
            <a:ext cx="810382" cy="568478"/>
          </a:xfrm>
          <a:prstGeom prst="rect">
            <a:avLst/>
          </a:prstGeom>
          <a:solidFill>
            <a:schemeClr val="bg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7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3" name="Picture 2" descr="Logo&#10;&#10;Description automatically generated">
            <a:extLst>
              <a:ext uri="{FF2B5EF4-FFF2-40B4-BE49-F238E27FC236}">
                <a16:creationId xmlns:a16="http://schemas.microsoft.com/office/drawing/2014/main" id="{2CCB878C-3907-872E-3E51-C9C438920B99}"/>
              </a:ext>
            </a:extLst>
          </p:cNvPr>
          <p:cNvPicPr>
            <a:picLocks noChangeAspect="1"/>
          </p:cNvPicPr>
          <p:nvPr userDrawn="1"/>
        </p:nvPicPr>
        <p:blipFill>
          <a:blip r:embed="rId44"/>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412036462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Lst>
  <p:transition>
    <p:fade/>
  </p:transition>
  <p:hf hdr="0" ftr="0" dt="0"/>
  <p:txStyles>
    <p:titleStyle>
      <a:lvl1pPr algn="l" rtl="0" eaLnBrk="1" fontAlgn="base" hangingPunct="1">
        <a:lnSpc>
          <a:spcPct val="90000"/>
        </a:lnSpc>
        <a:spcBef>
          <a:spcPct val="0"/>
        </a:spcBef>
        <a:spcAft>
          <a:spcPct val="0"/>
        </a:spcAft>
        <a:defRPr sz="3333" b="1">
          <a:solidFill>
            <a:srgbClr val="212121"/>
          </a:solidFill>
          <a:latin typeface="Verdana" charset="0"/>
          <a:ea typeface="Verdana" charset="0"/>
          <a:cs typeface="Verdana" charset="0"/>
          <a:sym typeface="Arial" pitchFamily="-65" charset="0"/>
        </a:defRPr>
      </a:lvl1pPr>
      <a:lvl2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2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4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07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098"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34148" indent="-234148"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37" indent="-234148"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91" indent="-201160"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236" indent="-201160"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905" indent="-191127"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153" indent="-192016"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76" indent="-192016"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201" indent="-192016"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225" indent="-192016"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8024" rtl="0" eaLnBrk="1" latinLnBrk="0" hangingPunct="1">
        <a:defRPr sz="1100" kern="1200">
          <a:solidFill>
            <a:schemeClr val="tx1"/>
          </a:solidFill>
          <a:latin typeface="+mn-lt"/>
          <a:ea typeface="+mn-ea"/>
          <a:cs typeface="+mn-cs"/>
        </a:defRPr>
      </a:lvl1pPr>
      <a:lvl2pPr marL="288024" algn="l" defTabSz="288024" rtl="0" eaLnBrk="1" latinLnBrk="0" hangingPunct="1">
        <a:defRPr sz="1100" kern="1200">
          <a:solidFill>
            <a:schemeClr val="tx1"/>
          </a:solidFill>
          <a:latin typeface="+mn-lt"/>
          <a:ea typeface="+mn-ea"/>
          <a:cs typeface="+mn-cs"/>
        </a:defRPr>
      </a:lvl2pPr>
      <a:lvl3pPr marL="576049" algn="l" defTabSz="288024" rtl="0" eaLnBrk="1" latinLnBrk="0" hangingPunct="1">
        <a:defRPr sz="1100" kern="1200">
          <a:solidFill>
            <a:schemeClr val="tx1"/>
          </a:solidFill>
          <a:latin typeface="+mn-lt"/>
          <a:ea typeface="+mn-ea"/>
          <a:cs typeface="+mn-cs"/>
        </a:defRPr>
      </a:lvl3pPr>
      <a:lvl4pPr marL="864074" algn="l" defTabSz="288024" rtl="0" eaLnBrk="1" latinLnBrk="0" hangingPunct="1">
        <a:defRPr sz="1100" kern="1200">
          <a:solidFill>
            <a:schemeClr val="tx1"/>
          </a:solidFill>
          <a:latin typeface="+mn-lt"/>
          <a:ea typeface="+mn-ea"/>
          <a:cs typeface="+mn-cs"/>
        </a:defRPr>
      </a:lvl4pPr>
      <a:lvl5pPr marL="1152098" algn="l" defTabSz="288024" rtl="0" eaLnBrk="1" latinLnBrk="0" hangingPunct="1">
        <a:defRPr sz="1100" kern="1200">
          <a:solidFill>
            <a:schemeClr val="tx1"/>
          </a:solidFill>
          <a:latin typeface="+mn-lt"/>
          <a:ea typeface="+mn-ea"/>
          <a:cs typeface="+mn-cs"/>
        </a:defRPr>
      </a:lvl5pPr>
      <a:lvl6pPr marL="1440122" algn="l" defTabSz="288024" rtl="0" eaLnBrk="1" latinLnBrk="0" hangingPunct="1">
        <a:defRPr sz="1100" kern="1200">
          <a:solidFill>
            <a:schemeClr val="tx1"/>
          </a:solidFill>
          <a:latin typeface="+mn-lt"/>
          <a:ea typeface="+mn-ea"/>
          <a:cs typeface="+mn-cs"/>
        </a:defRPr>
      </a:lvl6pPr>
      <a:lvl7pPr marL="1728147" algn="l" defTabSz="288024" rtl="0" eaLnBrk="1" latinLnBrk="0" hangingPunct="1">
        <a:defRPr sz="1100" kern="1200">
          <a:solidFill>
            <a:schemeClr val="tx1"/>
          </a:solidFill>
          <a:latin typeface="+mn-lt"/>
          <a:ea typeface="+mn-ea"/>
          <a:cs typeface="+mn-cs"/>
        </a:defRPr>
      </a:lvl7pPr>
      <a:lvl8pPr marL="2016171" algn="l" defTabSz="288024" rtl="0" eaLnBrk="1" latinLnBrk="0" hangingPunct="1">
        <a:defRPr sz="1100" kern="1200">
          <a:solidFill>
            <a:schemeClr val="tx1"/>
          </a:solidFill>
          <a:latin typeface="+mn-lt"/>
          <a:ea typeface="+mn-ea"/>
          <a:cs typeface="+mn-cs"/>
        </a:defRPr>
      </a:lvl8pPr>
      <a:lvl9pPr marL="2304196" algn="l" defTabSz="288024"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605368" y="1713179"/>
            <a:ext cx="10981267" cy="437964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p>
        </p:txBody>
      </p:sp>
      <p:sp>
        <p:nvSpPr>
          <p:cNvPr id="9219" name="Rectangle 1"/>
          <p:cNvSpPr>
            <a:spLocks noGrp="1" noChangeArrowheads="1"/>
          </p:cNvSpPr>
          <p:nvPr>
            <p:ph type="title"/>
          </p:nvPr>
        </p:nvSpPr>
        <p:spPr bwMode="auto">
          <a:xfrm>
            <a:off x="605367" y="378459"/>
            <a:ext cx="1014576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p>
        </p:txBody>
      </p:sp>
      <p:sp>
        <p:nvSpPr>
          <p:cNvPr id="6" name="Slide Number Placeholder 5"/>
          <p:cNvSpPr>
            <a:spLocks noGrp="1"/>
          </p:cNvSpPr>
          <p:nvPr>
            <p:ph type="sldNum" sz="quarter" idx="4"/>
          </p:nvPr>
        </p:nvSpPr>
        <p:spPr>
          <a:xfrm>
            <a:off x="11586635" y="6276102"/>
            <a:ext cx="454400" cy="333375"/>
          </a:xfrm>
          <a:prstGeom prst="rect">
            <a:avLst/>
          </a:prstGeom>
        </p:spPr>
        <p:txBody>
          <a:bodyPr vert="horz" lIns="91440" tIns="45720" rIns="91440" bIns="45720" rtlCol="0" anchor="ctr"/>
          <a:lstStyle>
            <a:lvl1pPr algn="r">
              <a:defRPr sz="8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a:p>
        </p:txBody>
      </p:sp>
      <p:pic>
        <p:nvPicPr>
          <p:cNvPr id="8" name="Picture 7"/>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382575" y="6092826"/>
            <a:ext cx="891369" cy="806071"/>
          </a:xfrm>
          <a:prstGeom prst="rect">
            <a:avLst/>
          </a:prstGeom>
        </p:spPr>
      </p:pic>
      <p:sp>
        <p:nvSpPr>
          <p:cNvPr id="11" name="Rectangle 10">
            <a:extLst>
              <a:ext uri="{FF2B5EF4-FFF2-40B4-BE49-F238E27FC236}">
                <a16:creationId xmlns:a16="http://schemas.microsoft.com/office/drawing/2014/main" id="{02E02312-9CA8-894B-B5FD-D8CF165BBDF5}"/>
              </a:ext>
            </a:extLst>
          </p:cNvPr>
          <p:cNvSpPr/>
          <p:nvPr userDrawn="1"/>
        </p:nvSpPr>
        <p:spPr bwMode="auto">
          <a:xfrm>
            <a:off x="501953" y="6289524"/>
            <a:ext cx="810382" cy="568478"/>
          </a:xfrm>
          <a:prstGeom prst="rect">
            <a:avLst/>
          </a:prstGeom>
          <a:solidFill>
            <a:schemeClr val="bg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marL="0" marR="0" indent="0" algn="ctr" defTabSz="761940" rtl="0" eaLnBrk="1" fontAlgn="base" latinLnBrk="0" hangingPunct="1">
              <a:lnSpc>
                <a:spcPct val="100000"/>
              </a:lnSpc>
              <a:spcBef>
                <a:spcPct val="0"/>
              </a:spcBef>
              <a:spcAft>
                <a:spcPct val="0"/>
              </a:spcAft>
              <a:buClrTx/>
              <a:buSzTx/>
              <a:buFontTx/>
              <a:buNone/>
              <a:tabLst/>
            </a:pPr>
            <a:endParaRPr kumimoji="0" lang="en-US" sz="2667" b="0" i="0" u="none" strike="noStrike" cap="none" normalizeH="0" baseline="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3" name="Picture 2" descr="Logo&#10;&#10;Description automatically generated">
            <a:extLst>
              <a:ext uri="{FF2B5EF4-FFF2-40B4-BE49-F238E27FC236}">
                <a16:creationId xmlns:a16="http://schemas.microsoft.com/office/drawing/2014/main" id="{CE70CEFD-4FEA-3318-6F98-089846531C6F}"/>
              </a:ext>
            </a:extLst>
          </p:cNvPr>
          <p:cNvPicPr>
            <a:picLocks noChangeAspect="1"/>
          </p:cNvPicPr>
          <p:nvPr userDrawn="1"/>
        </p:nvPicPr>
        <p:blipFill>
          <a:blip r:embed="rId44"/>
          <a:stretch>
            <a:fillRect/>
          </a:stretch>
        </p:blipFill>
        <p:spPr>
          <a:xfrm>
            <a:off x="10631592" y="6229352"/>
            <a:ext cx="955042" cy="500381"/>
          </a:xfrm>
          <a:prstGeom prst="rect">
            <a:avLst/>
          </a:prstGeom>
        </p:spPr>
      </p:pic>
    </p:spTree>
    <p:extLst>
      <p:ext uri="{BB962C8B-B14F-4D97-AF65-F5344CB8AC3E}">
        <p14:creationId xmlns:p14="http://schemas.microsoft.com/office/powerpoint/2010/main" val="29395090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Lst>
  <p:transition>
    <p:fade/>
  </p:transition>
  <p:hf hdr="0" ftr="0" dt="0"/>
  <p:txStyles>
    <p:titleStyle>
      <a:lvl1pPr algn="l" rtl="0" eaLnBrk="1" fontAlgn="base" hangingPunct="1">
        <a:lnSpc>
          <a:spcPct val="90000"/>
        </a:lnSpc>
        <a:spcBef>
          <a:spcPct val="0"/>
        </a:spcBef>
        <a:spcAft>
          <a:spcPct val="0"/>
        </a:spcAft>
        <a:defRPr sz="3333" b="1">
          <a:solidFill>
            <a:srgbClr val="212121"/>
          </a:solidFill>
          <a:latin typeface="Verdana" charset="0"/>
          <a:ea typeface="Verdana" charset="0"/>
          <a:cs typeface="Verdana" charset="0"/>
          <a:sym typeface="Arial" pitchFamily="-65" charset="0"/>
        </a:defRPr>
      </a:lvl1pPr>
      <a:lvl2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3360"/>
        </a:lnSpc>
        <a:spcBef>
          <a:spcPct val="0"/>
        </a:spcBef>
        <a:spcAft>
          <a:spcPct val="0"/>
        </a:spcAft>
        <a:defRPr sz="3200">
          <a:solidFill>
            <a:schemeClr val="tx2"/>
          </a:solidFill>
          <a:latin typeface="Georgia" pitchFamily="-111" charset="0"/>
          <a:ea typeface="Arial Unicode MS" pitchFamily="-65" charset="0"/>
          <a:cs typeface="Arial Unicode MS" pitchFamily="-65" charset="0"/>
          <a:sym typeface="Arial" pitchFamily="-65" charset="0"/>
        </a:defRPr>
      </a:lvl5pPr>
      <a:lvl6pPr marL="288013"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602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4040"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2052"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34137" indent="-234137"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16" indent="-234137"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62" indent="-20115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192" indent="-201152"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845" indent="-191119"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081"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095"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108"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119" indent="-192008" algn="l" rtl="0" eaLnBrk="1" fontAlgn="base" hangingPunct="1">
        <a:spcBef>
          <a:spcPts val="378"/>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8013" rtl="0" eaLnBrk="1" latinLnBrk="0" hangingPunct="1">
        <a:defRPr sz="1100" kern="1200">
          <a:solidFill>
            <a:schemeClr val="tx1"/>
          </a:solidFill>
          <a:latin typeface="+mn-lt"/>
          <a:ea typeface="+mn-ea"/>
          <a:cs typeface="+mn-cs"/>
        </a:defRPr>
      </a:lvl1pPr>
      <a:lvl2pPr marL="288013" algn="l" defTabSz="288013" rtl="0" eaLnBrk="1" latinLnBrk="0" hangingPunct="1">
        <a:defRPr sz="1100" kern="1200">
          <a:solidFill>
            <a:schemeClr val="tx1"/>
          </a:solidFill>
          <a:latin typeface="+mn-lt"/>
          <a:ea typeface="+mn-ea"/>
          <a:cs typeface="+mn-cs"/>
        </a:defRPr>
      </a:lvl2pPr>
      <a:lvl3pPr marL="576026" algn="l" defTabSz="288013" rtl="0" eaLnBrk="1" latinLnBrk="0" hangingPunct="1">
        <a:defRPr sz="1100" kern="1200">
          <a:solidFill>
            <a:schemeClr val="tx1"/>
          </a:solidFill>
          <a:latin typeface="+mn-lt"/>
          <a:ea typeface="+mn-ea"/>
          <a:cs typeface="+mn-cs"/>
        </a:defRPr>
      </a:lvl3pPr>
      <a:lvl4pPr marL="864040" algn="l" defTabSz="288013" rtl="0" eaLnBrk="1" latinLnBrk="0" hangingPunct="1">
        <a:defRPr sz="1100" kern="1200">
          <a:solidFill>
            <a:schemeClr val="tx1"/>
          </a:solidFill>
          <a:latin typeface="+mn-lt"/>
          <a:ea typeface="+mn-ea"/>
          <a:cs typeface="+mn-cs"/>
        </a:defRPr>
      </a:lvl4pPr>
      <a:lvl5pPr marL="1152052" algn="l" defTabSz="288013" rtl="0" eaLnBrk="1" latinLnBrk="0" hangingPunct="1">
        <a:defRPr sz="1100" kern="1200">
          <a:solidFill>
            <a:schemeClr val="tx1"/>
          </a:solidFill>
          <a:latin typeface="+mn-lt"/>
          <a:ea typeface="+mn-ea"/>
          <a:cs typeface="+mn-cs"/>
        </a:defRPr>
      </a:lvl5pPr>
      <a:lvl6pPr marL="1440065" algn="l" defTabSz="288013" rtl="0" eaLnBrk="1" latinLnBrk="0" hangingPunct="1">
        <a:defRPr sz="1100" kern="1200">
          <a:solidFill>
            <a:schemeClr val="tx1"/>
          </a:solidFill>
          <a:latin typeface="+mn-lt"/>
          <a:ea typeface="+mn-ea"/>
          <a:cs typeface="+mn-cs"/>
        </a:defRPr>
      </a:lvl6pPr>
      <a:lvl7pPr marL="1728078" algn="l" defTabSz="288013" rtl="0" eaLnBrk="1" latinLnBrk="0" hangingPunct="1">
        <a:defRPr sz="1100" kern="1200">
          <a:solidFill>
            <a:schemeClr val="tx1"/>
          </a:solidFill>
          <a:latin typeface="+mn-lt"/>
          <a:ea typeface="+mn-ea"/>
          <a:cs typeface="+mn-cs"/>
        </a:defRPr>
      </a:lvl7pPr>
      <a:lvl8pPr marL="2016090" algn="l" defTabSz="288013" rtl="0" eaLnBrk="1" latinLnBrk="0" hangingPunct="1">
        <a:defRPr sz="1100" kern="1200">
          <a:solidFill>
            <a:schemeClr val="tx1"/>
          </a:solidFill>
          <a:latin typeface="+mn-lt"/>
          <a:ea typeface="+mn-ea"/>
          <a:cs typeface="+mn-cs"/>
        </a:defRPr>
      </a:lvl8pPr>
      <a:lvl9pPr marL="2304104" algn="l" defTabSz="288013"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50.svg"/><Relationship Id="rId5" Type="http://schemas.openxmlformats.org/officeDocument/2006/relationships/image" Target="../media/image47.png"/><Relationship Id="rId4" Type="http://schemas.openxmlformats.org/officeDocument/2006/relationships/image" Target="../media/image49.sv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50.svg"/><Relationship Id="rId5" Type="http://schemas.openxmlformats.org/officeDocument/2006/relationships/image" Target="../media/image47.png"/><Relationship Id="rId4"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23.xml"/><Relationship Id="rId6" Type="http://schemas.openxmlformats.org/officeDocument/2006/relationships/image" Target="../media/image53.png"/><Relationship Id="rId5" Type="http://schemas.openxmlformats.org/officeDocument/2006/relationships/image" Target="../media/image50.sv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3.pn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2.png"/><Relationship Id="rId4" Type="http://schemas.openxmlformats.org/officeDocument/2006/relationships/image" Target="../media/image65.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68.png"/><Relationship Id="rId5" Type="http://schemas.openxmlformats.org/officeDocument/2006/relationships/image" Target="../media/image64.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69.sv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69.sv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O6LSzFK65Wc" TargetMode="External"/><Relationship Id="rId2" Type="http://schemas.openxmlformats.org/officeDocument/2006/relationships/hyperlink" Target="https://www.youtube.com/watch?v=O6LSzFK65Wc&amp;ab_channel=MentoringInIBD"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0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50.svg"/><Relationship Id="rId5" Type="http://schemas.openxmlformats.org/officeDocument/2006/relationships/image" Target="../media/image47.png"/><Relationship Id="rId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C410F-B782-8D48-A122-AEEF2AB9F32C}"/>
              </a:ext>
            </a:extLst>
          </p:cNvPr>
          <p:cNvSpPr>
            <a:spLocks noGrp="1"/>
          </p:cNvSpPr>
          <p:nvPr>
            <p:ph type="title"/>
          </p:nvPr>
        </p:nvSpPr>
        <p:spPr>
          <a:xfrm>
            <a:off x="753946" y="3069519"/>
            <a:ext cx="10618793" cy="2063311"/>
          </a:xfrm>
        </p:spPr>
        <p:txBody>
          <a:bodyPr/>
          <a:lstStyle/>
          <a:p>
            <a:pPr algn="ctr"/>
            <a:br>
              <a:rPr lang="vi-VN" sz="4500"/>
            </a:br>
            <a:r>
              <a:rPr lang="en-US" sz="4500">
                <a:solidFill>
                  <a:schemeClr val="tx1"/>
                </a:solidFill>
              </a:rPr>
              <a:t>Chapter 1: Introduction to IUS for excellence in IBD diagnosis and management</a:t>
            </a:r>
          </a:p>
        </p:txBody>
      </p:sp>
      <p:sp>
        <p:nvSpPr>
          <p:cNvPr id="2" name="Rectangle 1">
            <a:extLst>
              <a:ext uri="{FF2B5EF4-FFF2-40B4-BE49-F238E27FC236}">
                <a16:creationId xmlns:a16="http://schemas.microsoft.com/office/drawing/2014/main" id="{865421D6-2906-4C99-A4CE-F225C2B48E38}"/>
              </a:ext>
            </a:extLst>
          </p:cNvPr>
          <p:cNvSpPr/>
          <p:nvPr/>
        </p:nvSpPr>
        <p:spPr>
          <a:xfrm>
            <a:off x="2925086" y="5371736"/>
            <a:ext cx="6341828" cy="1349537"/>
          </a:xfrm>
          <a:prstGeom prst="rect">
            <a:avLst/>
          </a:prstGeom>
        </p:spPr>
        <p:txBody>
          <a:bodyPr wrap="square" lIns="76200" tIns="38100" rIns="76200" bIns="38100" anchor="t">
            <a:spAutoFit/>
          </a:bodyPr>
          <a:lstStyle/>
          <a:p>
            <a:pPr algn="ctr" defTabSz="914363" fontAlgn="base">
              <a:defRPr/>
            </a:pPr>
            <a:endParaRPr lang="en-US" sz="917">
              <a:solidFill>
                <a:srgbClr val="303030"/>
              </a:solidFill>
              <a:latin typeface="Verdana"/>
              <a:ea typeface="Verdana"/>
              <a:cs typeface="Arial"/>
            </a:endParaRPr>
          </a:p>
          <a:p>
            <a:pPr algn="ctr" defTabSz="914363" fontAlgn="base">
              <a:defRPr/>
            </a:pPr>
            <a:r>
              <a:rPr lang="en-US" sz="917" kern="0">
                <a:solidFill>
                  <a:srgbClr val="212121"/>
                </a:solidFill>
                <a:latin typeface="Verdana" charset="0"/>
                <a:sym typeface="Arial" pitchFamily="-65" charset="0"/>
              </a:rPr>
              <a:t>v1.0, 10 December 2022 </a:t>
            </a:r>
            <a:r>
              <a:rPr lang="en-US" sz="917" kern="0">
                <a:solidFill>
                  <a:srgbClr val="303030"/>
                </a:solidFill>
                <a:latin typeface="Verdana"/>
                <a:ea typeface="Verdana"/>
                <a:cs typeface="Arial"/>
                <a:sym typeface="Arial" pitchFamily="-65" charset="0"/>
              </a:rPr>
              <a:t>| </a:t>
            </a:r>
            <a:r>
              <a:rPr lang="en-US" sz="917">
                <a:solidFill>
                  <a:srgbClr val="303030"/>
                </a:solidFill>
                <a:latin typeface="Verdana"/>
                <a:ea typeface="Verdana"/>
                <a:cs typeface="Arial"/>
              </a:rPr>
              <a:t>EM-121011</a:t>
            </a:r>
          </a:p>
          <a:p>
            <a:pPr algn="ctr" defTabSz="914363" fontAlgn="base">
              <a:defRPr/>
            </a:pPr>
            <a:endParaRPr lang="en-US" sz="917">
              <a:solidFill>
                <a:srgbClr val="303030"/>
              </a:solidFill>
              <a:latin typeface="Verdana"/>
              <a:ea typeface="Verdana"/>
              <a:cs typeface="Arial"/>
            </a:endParaRPr>
          </a:p>
          <a:p>
            <a:pPr algn="ctr" defTabSz="914363" fontAlgn="base">
              <a:defRPr/>
            </a:pPr>
            <a:r>
              <a:rPr lang="en-US" sz="917" kern="0">
                <a:solidFill>
                  <a:srgbClr val="212121"/>
                </a:solidFill>
                <a:latin typeface="Verdana" charset="0"/>
                <a:sym typeface="Arial" pitchFamily="-65" charset="0"/>
              </a:rPr>
              <a:t>For Healthcare Professionals only </a:t>
            </a:r>
            <a:endParaRPr lang="en-US" sz="917">
              <a:solidFill>
                <a:srgbClr val="000000"/>
              </a:solidFill>
              <a:latin typeface="Verdana"/>
              <a:ea typeface="Verdana"/>
              <a:cs typeface="Arial"/>
            </a:endParaRPr>
          </a:p>
          <a:p>
            <a:pPr algn="ctr" defTabSz="914363" fontAlgn="base">
              <a:defRPr/>
            </a:pPr>
            <a:r>
              <a:rPr lang="en-US" sz="917">
                <a:solidFill>
                  <a:srgbClr val="000000"/>
                </a:solidFill>
                <a:latin typeface="Verdana"/>
                <a:ea typeface="Verdana"/>
                <a:cs typeface="Arial"/>
              </a:rPr>
              <a:t>Developed under the mentorship of the Asian Organization for Crohn's &amp; Colitis</a:t>
            </a:r>
            <a:endParaRPr lang="en-US" sz="2500">
              <a:solidFill>
                <a:srgbClr val="212121"/>
              </a:solidFill>
              <a:latin typeface="Arial" pitchFamily="-65" charset="0"/>
            </a:endParaRPr>
          </a:p>
          <a:p>
            <a:pPr algn="ctr" defTabSz="914363">
              <a:defRPr/>
            </a:pPr>
            <a:r>
              <a:rPr lang="en-US" sz="917">
                <a:solidFill>
                  <a:srgbClr val="000000"/>
                </a:solidFill>
                <a:latin typeface="Verdana"/>
                <a:ea typeface="Verdana"/>
                <a:cs typeface="Arial"/>
              </a:rPr>
              <a:t>Supported by Janssen Asia Pacific, a division of Johnson and Johnson International (Singapore) Pte. Ltd. Editorial development by Transform Medical Communications, New Zealand</a:t>
            </a:r>
            <a:endParaRPr lang="en-SG" sz="917">
              <a:solidFill>
                <a:srgbClr val="000000"/>
              </a:solidFill>
              <a:latin typeface="Verdana"/>
              <a:ea typeface="Verdana"/>
              <a:cs typeface="Arial"/>
            </a:endParaRPr>
          </a:p>
          <a:p>
            <a:pPr algn="ctr" defTabSz="914363">
              <a:defRPr/>
            </a:pPr>
            <a:endParaRPr lang="en-US" sz="933">
              <a:solidFill>
                <a:srgbClr val="000000"/>
              </a:solidFill>
              <a:latin typeface="Verdana" panose="020B0604030504040204" pitchFamily="34" charset="0"/>
              <a:ea typeface="Verdana" panose="020B0604030504040204" pitchFamily="34" charset="0"/>
              <a:cs typeface="Arial" panose="020B0604020202020204" pitchFamily="34" charset="0"/>
            </a:endParaRPr>
          </a:p>
          <a:p>
            <a:pPr algn="ctr" defTabSz="914363">
              <a:defRPr/>
            </a:pPr>
            <a:r>
              <a:rPr lang="en-US" sz="917">
                <a:solidFill>
                  <a:srgbClr val="000000"/>
                </a:solidFill>
                <a:latin typeface="Verdana"/>
                <a:ea typeface="Verdana"/>
                <a:cs typeface="Arial"/>
              </a:rPr>
              <a:t>© Janssen Asia Pacific, a division of Johnson &amp; Johnson International (Singapore) Pte. Ltd. </a:t>
            </a:r>
            <a:endParaRPr lang="en-SG" sz="917">
              <a:solidFill>
                <a:srgbClr val="000000"/>
              </a:solidFill>
              <a:latin typeface="Verdana"/>
              <a:ea typeface="Verdana"/>
              <a:cs typeface="Arial"/>
            </a:endParaRPr>
          </a:p>
        </p:txBody>
      </p:sp>
      <p:pic>
        <p:nvPicPr>
          <p:cNvPr id="3" name="Picture 2">
            <a:extLst>
              <a:ext uri="{FF2B5EF4-FFF2-40B4-BE49-F238E27FC236}">
                <a16:creationId xmlns:a16="http://schemas.microsoft.com/office/drawing/2014/main" id="{C47BB2D8-204B-5492-08F9-260E712667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4790" y="6046280"/>
            <a:ext cx="1563522" cy="631094"/>
          </a:xfrm>
          <a:prstGeom prst="rect">
            <a:avLst/>
          </a:prstGeom>
        </p:spPr>
      </p:pic>
      <p:pic>
        <p:nvPicPr>
          <p:cNvPr id="5" name="Picture 4">
            <a:extLst>
              <a:ext uri="{FF2B5EF4-FFF2-40B4-BE49-F238E27FC236}">
                <a16:creationId xmlns:a16="http://schemas.microsoft.com/office/drawing/2014/main" id="{BE4A98A6-70D5-DCBC-EEC6-1D41B6ED3AE8}"/>
              </a:ext>
            </a:extLst>
          </p:cNvPr>
          <p:cNvPicPr>
            <a:picLocks noChangeAspect="1"/>
          </p:cNvPicPr>
          <p:nvPr/>
        </p:nvPicPr>
        <p:blipFill>
          <a:blip r:embed="rId4"/>
          <a:stretch>
            <a:fillRect/>
          </a:stretch>
        </p:blipFill>
        <p:spPr>
          <a:xfrm>
            <a:off x="102652" y="5773380"/>
            <a:ext cx="1085364" cy="947444"/>
          </a:xfrm>
          <a:prstGeom prst="rect">
            <a:avLst/>
          </a:prstGeom>
        </p:spPr>
      </p:pic>
    </p:spTree>
    <p:extLst>
      <p:ext uri="{BB962C8B-B14F-4D97-AF65-F5344CB8AC3E}">
        <p14:creationId xmlns:p14="http://schemas.microsoft.com/office/powerpoint/2010/main" val="13916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A3F6-A125-4114-9A57-F750ED878184}"/>
              </a:ext>
            </a:extLst>
          </p:cNvPr>
          <p:cNvSpPr>
            <a:spLocks noGrp="1"/>
          </p:cNvSpPr>
          <p:nvPr>
            <p:ph type="title"/>
          </p:nvPr>
        </p:nvSpPr>
        <p:spPr>
          <a:xfrm>
            <a:off x="605367" y="378458"/>
            <a:ext cx="10145760" cy="923330"/>
          </a:xfrm>
        </p:spPr>
        <p:txBody>
          <a:bodyPr/>
          <a:lstStyle/>
          <a:p>
            <a:r>
              <a:rPr lang="en-US"/>
              <a:t>Evaluation of the available monitoring tools – </a:t>
            </a:r>
            <a:r>
              <a:rPr lang="en-US">
                <a:solidFill>
                  <a:srgbClr val="003479"/>
                </a:solidFill>
              </a:rPr>
              <a:t>MRI</a:t>
            </a:r>
          </a:p>
        </p:txBody>
      </p:sp>
      <p:sp>
        <p:nvSpPr>
          <p:cNvPr id="4" name="Slide Number Placeholder 3">
            <a:extLst>
              <a:ext uri="{FF2B5EF4-FFF2-40B4-BE49-F238E27FC236}">
                <a16:creationId xmlns:a16="http://schemas.microsoft.com/office/drawing/2014/main" id="{8A04B011-5AE7-419B-A8FD-6727EFC676E6}"/>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10</a:t>
            </a:fld>
            <a:endParaRPr lang="en-US">
              <a:solidFill>
                <a:srgbClr val="646464"/>
              </a:solidFill>
            </a:endParaRPr>
          </a:p>
        </p:txBody>
      </p:sp>
      <p:sp>
        <p:nvSpPr>
          <p:cNvPr id="5" name="Text Placeholder 4">
            <a:extLst>
              <a:ext uri="{FF2B5EF4-FFF2-40B4-BE49-F238E27FC236}">
                <a16:creationId xmlns:a16="http://schemas.microsoft.com/office/drawing/2014/main" id="{0E1BA34D-1870-4E79-BD82-F7268F4ABEAD}"/>
              </a:ext>
            </a:extLst>
          </p:cNvPr>
          <p:cNvSpPr>
            <a:spLocks noGrp="1"/>
          </p:cNvSpPr>
          <p:nvPr>
            <p:ph type="body" sz="quarter" idx="17"/>
          </p:nvPr>
        </p:nvSpPr>
        <p:spPr>
          <a:xfrm>
            <a:off x="601928" y="6448697"/>
            <a:ext cx="8382000" cy="275167"/>
          </a:xfrm>
        </p:spPr>
        <p:txBody>
          <a:bodyPr/>
          <a:lstStyle/>
          <a:p>
            <a:r>
              <a:rPr lang="en-US" err="1"/>
              <a:t>MaRIA</a:t>
            </a:r>
            <a:r>
              <a:rPr lang="en-US"/>
              <a:t>: Magnetic Resonance Index of Activity; MRI: Magnetic Resonance Imaging</a:t>
            </a:r>
          </a:p>
          <a:p>
            <a:r>
              <a:rPr lang="de-DE"/>
              <a:t>Benitez, J. M. (2013). </a:t>
            </a:r>
            <a:r>
              <a:rPr lang="de-DE" i="1"/>
              <a:t>Gut</a:t>
            </a:r>
            <a:r>
              <a:rPr lang="de-DE"/>
              <a:t>, 62(12), 1806–1816.</a:t>
            </a:r>
          </a:p>
          <a:p>
            <a:r>
              <a:rPr lang="en-US"/>
              <a:t> </a:t>
            </a:r>
          </a:p>
        </p:txBody>
      </p:sp>
      <p:cxnSp>
        <p:nvCxnSpPr>
          <p:cNvPr id="6" name="Google Shape;5428;p171">
            <a:extLst>
              <a:ext uri="{FF2B5EF4-FFF2-40B4-BE49-F238E27FC236}">
                <a16:creationId xmlns:a16="http://schemas.microsoft.com/office/drawing/2014/main" id="{848C2666-1D22-49CE-8961-FB5DC24BC1B5}"/>
              </a:ext>
            </a:extLst>
          </p:cNvPr>
          <p:cNvCxnSpPr>
            <a:cxnSpLocks/>
          </p:cNvCxnSpPr>
          <p:nvPr/>
        </p:nvCxnSpPr>
        <p:spPr>
          <a:xfrm rot="10800000">
            <a:off x="2914068" y="2459348"/>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7" name="Google Shape;5434;p171">
            <a:extLst>
              <a:ext uri="{FF2B5EF4-FFF2-40B4-BE49-F238E27FC236}">
                <a16:creationId xmlns:a16="http://schemas.microsoft.com/office/drawing/2014/main" id="{84C80A3B-FE2B-4F29-8565-9FEA513ABECB}"/>
              </a:ext>
            </a:extLst>
          </p:cNvPr>
          <p:cNvGrpSpPr/>
          <p:nvPr/>
        </p:nvGrpSpPr>
        <p:grpSpPr>
          <a:xfrm>
            <a:off x="1809224" y="1839283"/>
            <a:ext cx="4538811" cy="1263000"/>
            <a:chOff x="110264" y="1552692"/>
            <a:chExt cx="5446573" cy="1515600"/>
          </a:xfrm>
        </p:grpSpPr>
        <p:sp>
          <p:nvSpPr>
            <p:cNvPr id="8" name="Google Shape;5435;p171">
              <a:extLst>
                <a:ext uri="{FF2B5EF4-FFF2-40B4-BE49-F238E27FC236}">
                  <a16:creationId xmlns:a16="http://schemas.microsoft.com/office/drawing/2014/main" id="{3DE09D92-0FE8-4CD0-9164-53E8C387D41B}"/>
                </a:ext>
              </a:extLst>
            </p:cNvPr>
            <p:cNvSpPr/>
            <p:nvPr/>
          </p:nvSpPr>
          <p:spPr>
            <a:xfrm>
              <a:off x="209824" y="1763127"/>
              <a:ext cx="1094733" cy="1094733"/>
            </a:xfrm>
            <a:prstGeom prst="ellipse">
              <a:avLst/>
            </a:prstGeom>
            <a:solidFill>
              <a:schemeClr val="accent4"/>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9" name="Google Shape;5429;p171">
              <a:extLst>
                <a:ext uri="{FF2B5EF4-FFF2-40B4-BE49-F238E27FC236}">
                  <a16:creationId xmlns:a16="http://schemas.microsoft.com/office/drawing/2014/main" id="{707608CA-F941-4588-95A6-C07788938390}"/>
                </a:ext>
              </a:extLst>
            </p:cNvPr>
            <p:cNvSpPr/>
            <p:nvPr/>
          </p:nvSpPr>
          <p:spPr>
            <a:xfrm>
              <a:off x="110264"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0" name="Google Shape;5435;p171">
              <a:extLst>
                <a:ext uri="{FF2B5EF4-FFF2-40B4-BE49-F238E27FC236}">
                  <a16:creationId xmlns:a16="http://schemas.microsoft.com/office/drawing/2014/main" id="{EC6C1A01-47B0-4868-B05B-D58C4BD3EBFE}"/>
                </a:ext>
              </a:extLst>
            </p:cNvPr>
            <p:cNvSpPr/>
            <p:nvPr/>
          </p:nvSpPr>
          <p:spPr>
            <a:xfrm>
              <a:off x="3983637" y="1552692"/>
              <a:ext cx="1573200" cy="1515600"/>
            </a:xfrm>
            <a:prstGeom prst="ellipse">
              <a:avLst/>
            </a:prstGeom>
            <a:solidFill>
              <a:schemeClr val="accent6"/>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sp>
        <p:nvSpPr>
          <p:cNvPr id="11" name="Google Shape;5439;p171">
            <a:extLst>
              <a:ext uri="{FF2B5EF4-FFF2-40B4-BE49-F238E27FC236}">
                <a16:creationId xmlns:a16="http://schemas.microsoft.com/office/drawing/2014/main" id="{72B6CE0A-E480-4634-98CB-6B8A1457B39E}"/>
              </a:ext>
            </a:extLst>
          </p:cNvPr>
          <p:cNvSpPr/>
          <p:nvPr/>
        </p:nvSpPr>
        <p:spPr>
          <a:xfrm>
            <a:off x="4957797" y="1736046"/>
            <a:ext cx="1469475" cy="1469475"/>
          </a:xfrm>
          <a:prstGeom prst="arc">
            <a:avLst>
              <a:gd name="adj1" fmla="val 21578092"/>
              <a:gd name="adj2" fmla="val 21479725"/>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212121"/>
              </a:solidFill>
              <a:latin typeface="Roboto Condensed"/>
              <a:ea typeface="Roboto Condensed"/>
              <a:cs typeface="Roboto Condensed"/>
              <a:sym typeface="Roboto Condensed"/>
            </a:endParaRPr>
          </a:p>
        </p:txBody>
      </p:sp>
      <p:cxnSp>
        <p:nvCxnSpPr>
          <p:cNvPr id="12" name="Google Shape;5441;p171">
            <a:extLst>
              <a:ext uri="{FF2B5EF4-FFF2-40B4-BE49-F238E27FC236}">
                <a16:creationId xmlns:a16="http://schemas.microsoft.com/office/drawing/2014/main" id="{1EFD3CFD-5EA0-4F3C-9340-A9F3DA66265C}"/>
              </a:ext>
            </a:extLst>
          </p:cNvPr>
          <p:cNvCxnSpPr/>
          <p:nvPr/>
        </p:nvCxnSpPr>
        <p:spPr>
          <a:xfrm rot="10800000">
            <a:off x="6426508" y="2470783"/>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13" name="Google Shape;5442;p171">
            <a:extLst>
              <a:ext uri="{FF2B5EF4-FFF2-40B4-BE49-F238E27FC236}">
                <a16:creationId xmlns:a16="http://schemas.microsoft.com/office/drawing/2014/main" id="{C24D82C0-ED07-4CF7-AB41-EC86653C9D59}"/>
              </a:ext>
            </a:extLst>
          </p:cNvPr>
          <p:cNvGrpSpPr/>
          <p:nvPr/>
        </p:nvGrpSpPr>
        <p:grpSpPr>
          <a:xfrm>
            <a:off x="8462197" y="1931678"/>
            <a:ext cx="1078210" cy="1078210"/>
            <a:chOff x="2183615" y="1663567"/>
            <a:chExt cx="1293852" cy="1293852"/>
          </a:xfrm>
        </p:grpSpPr>
        <p:sp>
          <p:nvSpPr>
            <p:cNvPr id="14" name="Google Shape;5443;p171">
              <a:extLst>
                <a:ext uri="{FF2B5EF4-FFF2-40B4-BE49-F238E27FC236}">
                  <a16:creationId xmlns:a16="http://schemas.microsoft.com/office/drawing/2014/main" id="{04EFE6EA-DCE9-4897-BF13-BA39931AC210}"/>
                </a:ext>
              </a:extLst>
            </p:cNvPr>
            <p:cNvSpPr/>
            <p:nvPr/>
          </p:nvSpPr>
          <p:spPr>
            <a:xfrm>
              <a:off x="2283175" y="1763127"/>
              <a:ext cx="1094733" cy="1094733"/>
            </a:xfrm>
            <a:prstGeom prst="ellipse">
              <a:avLst/>
            </a:prstGeom>
            <a:solidFill>
              <a:schemeClr val="bg1">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5" name="Google Shape;5444;p171">
              <a:extLst>
                <a:ext uri="{FF2B5EF4-FFF2-40B4-BE49-F238E27FC236}">
                  <a16:creationId xmlns:a16="http://schemas.microsoft.com/office/drawing/2014/main" id="{64746B1B-86D0-47CD-8D2C-48D526715B52}"/>
                </a:ext>
              </a:extLst>
            </p:cNvPr>
            <p:cNvSpPr/>
            <p:nvPr/>
          </p:nvSpPr>
          <p:spPr>
            <a:xfrm>
              <a:off x="2183615"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pic>
        <p:nvPicPr>
          <p:cNvPr id="16" name="Graphic 15" descr="Checkmark">
            <a:extLst>
              <a:ext uri="{FF2B5EF4-FFF2-40B4-BE49-F238E27FC236}">
                <a16:creationId xmlns:a16="http://schemas.microsoft.com/office/drawing/2014/main" id="{263CDDA2-AB54-4B4B-8AE4-B621C9DF9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6223" y="2148097"/>
            <a:ext cx="645371" cy="645371"/>
          </a:xfrm>
          <a:prstGeom prst="rect">
            <a:avLst/>
          </a:prstGeom>
        </p:spPr>
      </p:pic>
      <p:pic>
        <p:nvPicPr>
          <p:cNvPr id="17" name="Graphic 16" descr="Close">
            <a:extLst>
              <a:ext uri="{FF2B5EF4-FFF2-40B4-BE49-F238E27FC236}">
                <a16:creationId xmlns:a16="http://schemas.microsoft.com/office/drawing/2014/main" id="{25356E1D-51D3-4600-AA2C-5193CFF5BC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178" y="2215433"/>
            <a:ext cx="487831" cy="487831"/>
          </a:xfrm>
          <a:prstGeom prst="rect">
            <a:avLst/>
          </a:prstGeom>
        </p:spPr>
      </p:pic>
      <p:grpSp>
        <p:nvGrpSpPr>
          <p:cNvPr id="18" name="Google Shape;3595;p131">
            <a:extLst>
              <a:ext uri="{FF2B5EF4-FFF2-40B4-BE49-F238E27FC236}">
                <a16:creationId xmlns:a16="http://schemas.microsoft.com/office/drawing/2014/main" id="{E302270D-BF7A-4A1C-83D4-9D4018DE40F6}"/>
              </a:ext>
            </a:extLst>
          </p:cNvPr>
          <p:cNvGrpSpPr/>
          <p:nvPr/>
        </p:nvGrpSpPr>
        <p:grpSpPr>
          <a:xfrm>
            <a:off x="4686518" y="2661098"/>
            <a:ext cx="2092620" cy="620067"/>
            <a:chOff x="3158270" y="823748"/>
            <a:chExt cx="2814123" cy="858105"/>
          </a:xfrm>
        </p:grpSpPr>
        <p:sp>
          <p:nvSpPr>
            <p:cNvPr id="19" name="Google Shape;3596;p131">
              <a:extLst>
                <a:ext uri="{FF2B5EF4-FFF2-40B4-BE49-F238E27FC236}">
                  <a16:creationId xmlns:a16="http://schemas.microsoft.com/office/drawing/2014/main" id="{A0E3349B-6C01-4A59-823E-58CB93647A47}"/>
                </a:ext>
              </a:extLst>
            </p:cNvPr>
            <p:cNvSpPr/>
            <p:nvPr/>
          </p:nvSpPr>
          <p:spPr>
            <a:xfrm>
              <a:off x="3158270" y="863715"/>
              <a:ext cx="2814123" cy="818138"/>
            </a:xfrm>
            <a:prstGeom prst="roundRect">
              <a:avLst>
                <a:gd name="adj" fmla="val 4147"/>
              </a:avLst>
            </a:prstGeom>
            <a:solidFill>
              <a:schemeClr val="accent6">
                <a:lumMod val="50000"/>
              </a:schemeClr>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0" name="Google Shape;3597;p131">
              <a:extLst>
                <a:ext uri="{FF2B5EF4-FFF2-40B4-BE49-F238E27FC236}">
                  <a16:creationId xmlns:a16="http://schemas.microsoft.com/office/drawing/2014/main" id="{03FFF91F-88D9-41ED-BEEA-C214D60C4518}"/>
                </a:ext>
              </a:extLst>
            </p:cNvPr>
            <p:cNvSpPr/>
            <p:nvPr/>
          </p:nvSpPr>
          <p:spPr>
            <a:xfrm>
              <a:off x="3158270" y="823748"/>
              <a:ext cx="2814123" cy="755856"/>
            </a:xfrm>
            <a:prstGeom prst="roundRect">
              <a:avLst>
                <a:gd name="adj" fmla="val 4147"/>
              </a:avLst>
            </a:prstGeom>
            <a:solidFill>
              <a:schemeClr val="accent6"/>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grpSp>
      <p:grpSp>
        <p:nvGrpSpPr>
          <p:cNvPr id="21" name="Google Shape;3598;p131">
            <a:extLst>
              <a:ext uri="{FF2B5EF4-FFF2-40B4-BE49-F238E27FC236}">
                <a16:creationId xmlns:a16="http://schemas.microsoft.com/office/drawing/2014/main" id="{BA2AFA2E-AA7D-4B39-A3D6-56DF816B5A1D}"/>
              </a:ext>
            </a:extLst>
          </p:cNvPr>
          <p:cNvGrpSpPr/>
          <p:nvPr/>
        </p:nvGrpSpPr>
        <p:grpSpPr>
          <a:xfrm>
            <a:off x="4810872" y="2778557"/>
            <a:ext cx="1836922" cy="439793"/>
            <a:chOff x="853055" y="2432848"/>
            <a:chExt cx="2353143" cy="474433"/>
          </a:xfrm>
        </p:grpSpPr>
        <p:sp>
          <p:nvSpPr>
            <p:cNvPr id="22" name="Google Shape;3599;p131">
              <a:extLst>
                <a:ext uri="{FF2B5EF4-FFF2-40B4-BE49-F238E27FC236}">
                  <a16:creationId xmlns:a16="http://schemas.microsoft.com/office/drawing/2014/main" id="{BD45BE9A-A08E-4CD5-B839-747ECE1C318C}"/>
                </a:ext>
              </a:extLst>
            </p:cNvPr>
            <p:cNvSpPr/>
            <p:nvPr/>
          </p:nvSpPr>
          <p:spPr>
            <a:xfrm>
              <a:off x="853055" y="2432848"/>
              <a:ext cx="2353143" cy="474433"/>
            </a:xfrm>
            <a:prstGeom prst="downArrowCallout">
              <a:avLst>
                <a:gd name="adj1" fmla="val 25000"/>
                <a:gd name="adj2" fmla="val 25000"/>
                <a:gd name="adj3" fmla="val 25000"/>
                <a:gd name="adj4" fmla="val 75000"/>
              </a:avLst>
            </a:prstGeom>
            <a:solidFill>
              <a:schemeClr val="lt1"/>
            </a:solidFill>
            <a:ln>
              <a:noFill/>
            </a:ln>
          </p:spPr>
          <p:txBody>
            <a:bodyPr spcFirstLastPara="1" wrap="square" lIns="0" tIns="38083" rIns="0" bIns="38083" anchor="ctr" anchorCtr="0">
              <a:noAutofit/>
            </a:bodyPr>
            <a:lstStyle/>
            <a:p>
              <a:pPr algn="ctr" defTabSz="608486" fontAlgn="base">
                <a:defRPr/>
              </a:pPr>
              <a:endParaRPr sz="3333">
                <a:solidFill>
                  <a:srgbClr val="00A0DF"/>
                </a:solidFill>
                <a:latin typeface="Arial"/>
                <a:ea typeface="Arial"/>
                <a:cs typeface="Arial"/>
                <a:sym typeface="Arial"/>
              </a:endParaRPr>
            </a:p>
          </p:txBody>
        </p:sp>
        <p:sp>
          <p:nvSpPr>
            <p:cNvPr id="23" name="Google Shape;3600;p131">
              <a:extLst>
                <a:ext uri="{FF2B5EF4-FFF2-40B4-BE49-F238E27FC236}">
                  <a16:creationId xmlns:a16="http://schemas.microsoft.com/office/drawing/2014/main" id="{6DB607D2-A249-4A29-898B-D0C2B800C426}"/>
                </a:ext>
              </a:extLst>
            </p:cNvPr>
            <p:cNvSpPr txBox="1"/>
            <p:nvPr/>
          </p:nvSpPr>
          <p:spPr>
            <a:xfrm>
              <a:off x="1228452" y="2517819"/>
              <a:ext cx="1585525" cy="164582"/>
            </a:xfrm>
            <a:prstGeom prst="rect">
              <a:avLst/>
            </a:prstGeom>
            <a:noFill/>
            <a:ln>
              <a:noFill/>
            </a:ln>
          </p:spPr>
          <p:txBody>
            <a:bodyPr spcFirstLastPara="1" wrap="square" lIns="0" tIns="0" rIns="0" bIns="0" anchor="ctr" anchorCtr="0">
              <a:noAutofit/>
            </a:bodyPr>
            <a:lstStyle/>
            <a:p>
              <a:pPr algn="ctr" defTabSz="608486" fontAlgn="base">
                <a:buClr>
                  <a:srgbClr val="003479"/>
                </a:buClr>
                <a:buSzPts val="1200"/>
                <a:defRPr/>
              </a:pPr>
              <a:r>
                <a:rPr lang="vi-VN" sz="2000" b="1">
                  <a:solidFill>
                    <a:srgbClr val="7E2E78"/>
                  </a:solidFill>
                  <a:latin typeface="Verdana" panose="020B0604030504040204" pitchFamily="34" charset="0"/>
                  <a:ea typeface="Verdana" panose="020B0604030504040204" pitchFamily="34" charset="0"/>
                  <a:cs typeface="Roboto Condensed"/>
                  <a:sym typeface="Roboto Condensed"/>
                </a:rPr>
                <a:t>MRI</a:t>
              </a:r>
              <a:endParaRPr sz="4000">
                <a:solidFill>
                  <a:srgbClr val="7E2E78"/>
                </a:solidFill>
                <a:latin typeface="Verdana" panose="020B0604030504040204" pitchFamily="34" charset="0"/>
                <a:ea typeface="Verdana" panose="020B0604030504040204" pitchFamily="34" charset="0"/>
              </a:endParaRPr>
            </a:p>
          </p:txBody>
        </p:sp>
      </p:grpSp>
      <p:sp>
        <p:nvSpPr>
          <p:cNvPr id="24" name="Google Shape;11764;p291">
            <a:extLst>
              <a:ext uri="{FF2B5EF4-FFF2-40B4-BE49-F238E27FC236}">
                <a16:creationId xmlns:a16="http://schemas.microsoft.com/office/drawing/2014/main" id="{54F13682-6CE7-494F-9B7A-F13786732A1A}"/>
              </a:ext>
            </a:extLst>
          </p:cNvPr>
          <p:cNvSpPr/>
          <p:nvPr/>
        </p:nvSpPr>
        <p:spPr>
          <a:xfrm>
            <a:off x="778853" y="3241912"/>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5" name="Google Shape;11764;p291">
            <a:extLst>
              <a:ext uri="{FF2B5EF4-FFF2-40B4-BE49-F238E27FC236}">
                <a16:creationId xmlns:a16="http://schemas.microsoft.com/office/drawing/2014/main" id="{53E6A9D0-ABAD-4A4C-8126-4BA38213EE81}"/>
              </a:ext>
            </a:extLst>
          </p:cNvPr>
          <p:cNvSpPr/>
          <p:nvPr/>
        </p:nvSpPr>
        <p:spPr>
          <a:xfrm>
            <a:off x="778853" y="3566098"/>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6" name="Google Shape;11764;p291">
            <a:extLst>
              <a:ext uri="{FF2B5EF4-FFF2-40B4-BE49-F238E27FC236}">
                <a16:creationId xmlns:a16="http://schemas.microsoft.com/office/drawing/2014/main" id="{46995E39-E4E0-4767-A24A-7CFCBAB2B46E}"/>
              </a:ext>
            </a:extLst>
          </p:cNvPr>
          <p:cNvSpPr/>
          <p:nvPr/>
        </p:nvSpPr>
        <p:spPr>
          <a:xfrm>
            <a:off x="778853" y="3865643"/>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7" name="Google Shape;11764;p291">
            <a:extLst>
              <a:ext uri="{FF2B5EF4-FFF2-40B4-BE49-F238E27FC236}">
                <a16:creationId xmlns:a16="http://schemas.microsoft.com/office/drawing/2014/main" id="{6F8EEF82-B487-4D4A-9C89-40C557068F22}"/>
              </a:ext>
            </a:extLst>
          </p:cNvPr>
          <p:cNvSpPr/>
          <p:nvPr/>
        </p:nvSpPr>
        <p:spPr>
          <a:xfrm>
            <a:off x="778853" y="4158538"/>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8" name="Google Shape;11764;p291">
            <a:extLst>
              <a:ext uri="{FF2B5EF4-FFF2-40B4-BE49-F238E27FC236}">
                <a16:creationId xmlns:a16="http://schemas.microsoft.com/office/drawing/2014/main" id="{F2494FD9-06D4-4A58-B3D4-7643F04C8513}"/>
              </a:ext>
            </a:extLst>
          </p:cNvPr>
          <p:cNvSpPr/>
          <p:nvPr/>
        </p:nvSpPr>
        <p:spPr>
          <a:xfrm>
            <a:off x="778853" y="4615087"/>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nvGrpSpPr>
          <p:cNvPr id="29" name="Group 28">
            <a:extLst>
              <a:ext uri="{FF2B5EF4-FFF2-40B4-BE49-F238E27FC236}">
                <a16:creationId xmlns:a16="http://schemas.microsoft.com/office/drawing/2014/main" id="{9CCA22E3-2E81-4A1B-AFEA-7BC71E677F7F}"/>
              </a:ext>
            </a:extLst>
          </p:cNvPr>
          <p:cNvGrpSpPr/>
          <p:nvPr/>
        </p:nvGrpSpPr>
        <p:grpSpPr>
          <a:xfrm>
            <a:off x="7315998" y="3205520"/>
            <a:ext cx="258000" cy="258000"/>
            <a:chOff x="6348979" y="4538284"/>
            <a:chExt cx="309600" cy="309600"/>
          </a:xfrm>
        </p:grpSpPr>
        <p:sp>
          <p:nvSpPr>
            <p:cNvPr id="30" name="Oval 29">
              <a:extLst>
                <a:ext uri="{FF2B5EF4-FFF2-40B4-BE49-F238E27FC236}">
                  <a16:creationId xmlns:a16="http://schemas.microsoft.com/office/drawing/2014/main" id="{5FB4207F-CD85-40F8-82B6-56A748592745}"/>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1" name="Google Shape;11764;p291">
              <a:extLst>
                <a:ext uri="{FF2B5EF4-FFF2-40B4-BE49-F238E27FC236}">
                  <a16:creationId xmlns:a16="http://schemas.microsoft.com/office/drawing/2014/main" id="{91891030-FE61-40BB-991B-047EBB009221}"/>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2" name="Group 31">
            <a:extLst>
              <a:ext uri="{FF2B5EF4-FFF2-40B4-BE49-F238E27FC236}">
                <a16:creationId xmlns:a16="http://schemas.microsoft.com/office/drawing/2014/main" id="{FD44DBE2-3340-42B4-B04E-11451DEA80C9}"/>
              </a:ext>
            </a:extLst>
          </p:cNvPr>
          <p:cNvGrpSpPr/>
          <p:nvPr/>
        </p:nvGrpSpPr>
        <p:grpSpPr>
          <a:xfrm>
            <a:off x="7315998" y="3673100"/>
            <a:ext cx="258000" cy="258000"/>
            <a:chOff x="6348979" y="4538284"/>
            <a:chExt cx="309600" cy="309600"/>
          </a:xfrm>
        </p:grpSpPr>
        <p:sp>
          <p:nvSpPr>
            <p:cNvPr id="33" name="Oval 32">
              <a:extLst>
                <a:ext uri="{FF2B5EF4-FFF2-40B4-BE49-F238E27FC236}">
                  <a16:creationId xmlns:a16="http://schemas.microsoft.com/office/drawing/2014/main" id="{4D7FBBCE-65FB-423D-83CF-E5396B829247}"/>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4" name="Google Shape;11764;p291">
              <a:extLst>
                <a:ext uri="{FF2B5EF4-FFF2-40B4-BE49-F238E27FC236}">
                  <a16:creationId xmlns:a16="http://schemas.microsoft.com/office/drawing/2014/main" id="{F5D02A42-1354-4382-A1D2-A9C98073C2A7}"/>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5" name="Group 34">
            <a:extLst>
              <a:ext uri="{FF2B5EF4-FFF2-40B4-BE49-F238E27FC236}">
                <a16:creationId xmlns:a16="http://schemas.microsoft.com/office/drawing/2014/main" id="{9BD44E55-703A-420F-AB4C-942467F4BED4}"/>
              </a:ext>
            </a:extLst>
          </p:cNvPr>
          <p:cNvGrpSpPr/>
          <p:nvPr/>
        </p:nvGrpSpPr>
        <p:grpSpPr>
          <a:xfrm>
            <a:off x="7315998" y="3988073"/>
            <a:ext cx="258000" cy="258000"/>
            <a:chOff x="6348979" y="4538284"/>
            <a:chExt cx="309600" cy="309600"/>
          </a:xfrm>
        </p:grpSpPr>
        <p:sp>
          <p:nvSpPr>
            <p:cNvPr id="36" name="Oval 35">
              <a:extLst>
                <a:ext uri="{FF2B5EF4-FFF2-40B4-BE49-F238E27FC236}">
                  <a16:creationId xmlns:a16="http://schemas.microsoft.com/office/drawing/2014/main" id="{1C95D6AD-9EDA-4888-A427-FC96E72DBABC}"/>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7" name="Google Shape;11764;p291">
              <a:extLst>
                <a:ext uri="{FF2B5EF4-FFF2-40B4-BE49-F238E27FC236}">
                  <a16:creationId xmlns:a16="http://schemas.microsoft.com/office/drawing/2014/main" id="{2747A882-882B-4913-9EA2-C9721E874889}"/>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sp>
        <p:nvSpPr>
          <p:cNvPr id="42" name="Rectangle 41">
            <a:extLst>
              <a:ext uri="{FF2B5EF4-FFF2-40B4-BE49-F238E27FC236}">
                <a16:creationId xmlns:a16="http://schemas.microsoft.com/office/drawing/2014/main" id="{EC89AA31-0FB0-4692-8CFE-6067FD77B85B}"/>
              </a:ext>
            </a:extLst>
          </p:cNvPr>
          <p:cNvSpPr/>
          <p:nvPr/>
        </p:nvSpPr>
        <p:spPr>
          <a:xfrm>
            <a:off x="7602232" y="3185751"/>
            <a:ext cx="3979078" cy="1734257"/>
          </a:xfrm>
          <a:prstGeom prst="rect">
            <a:avLst/>
          </a:prstGeom>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Moderate acceptance of </a:t>
            </a:r>
            <a:r>
              <a:rPr lang="en-US" sz="1167" err="1">
                <a:solidFill>
                  <a:srgbClr val="212121"/>
                </a:solidFill>
                <a:latin typeface="Verdana" panose="020B0604030504040204" pitchFamily="34" charset="0"/>
                <a:ea typeface="Verdana" panose="020B0604030504040204" pitchFamily="34" charset="0"/>
              </a:rPr>
              <a:t>enterography</a:t>
            </a:r>
            <a:r>
              <a:rPr lang="en-US" sz="1167">
                <a:solidFill>
                  <a:srgbClr val="212121"/>
                </a:solidFill>
                <a:latin typeface="Verdana" panose="020B0604030504040204" pitchFamily="34" charset="0"/>
                <a:ea typeface="Verdana" panose="020B0604030504040204" pitchFamily="34" charset="0"/>
              </a:rPr>
              <a:t> and colonography using enema</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cost</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Timing of the monitoring with cross-sectional imaging not</a:t>
            </a:r>
            <a:r>
              <a:rPr lang="vi-VN" sz="1167">
                <a:solidFill>
                  <a:srgbClr val="212121"/>
                </a:solidFill>
                <a:latin typeface="Verdana" panose="020B0604030504040204" pitchFamily="34" charset="0"/>
                <a:ea typeface="Verdana" panose="020B0604030504040204" pitchFamily="34" charset="0"/>
              </a:rPr>
              <a:t> </a:t>
            </a:r>
            <a:r>
              <a:rPr lang="en-US" sz="1167">
                <a:solidFill>
                  <a:srgbClr val="212121"/>
                </a:solidFill>
                <a:latin typeface="Verdana" panose="020B0604030504040204" pitchFamily="34" charset="0"/>
                <a:ea typeface="Verdana" panose="020B0604030504040204" pitchFamily="34" charset="0"/>
              </a:rPr>
              <a:t>established</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Degree of healing required to affect disease outcomes not established </a:t>
            </a:r>
          </a:p>
        </p:txBody>
      </p:sp>
      <p:grpSp>
        <p:nvGrpSpPr>
          <p:cNvPr id="43" name="Group 42">
            <a:extLst>
              <a:ext uri="{FF2B5EF4-FFF2-40B4-BE49-F238E27FC236}">
                <a16:creationId xmlns:a16="http://schemas.microsoft.com/office/drawing/2014/main" id="{7C271756-1479-4469-B735-613E0F849DC5}"/>
              </a:ext>
            </a:extLst>
          </p:cNvPr>
          <p:cNvGrpSpPr/>
          <p:nvPr/>
        </p:nvGrpSpPr>
        <p:grpSpPr>
          <a:xfrm>
            <a:off x="7315998" y="4469983"/>
            <a:ext cx="258000" cy="258000"/>
            <a:chOff x="6348979" y="4538284"/>
            <a:chExt cx="309600" cy="309600"/>
          </a:xfrm>
        </p:grpSpPr>
        <p:sp>
          <p:nvSpPr>
            <p:cNvPr id="44" name="Oval 43">
              <a:extLst>
                <a:ext uri="{FF2B5EF4-FFF2-40B4-BE49-F238E27FC236}">
                  <a16:creationId xmlns:a16="http://schemas.microsoft.com/office/drawing/2014/main" id="{02E76374-CDEB-4738-BB99-56CC2AA2623B}"/>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5" name="Google Shape;11764;p291">
              <a:extLst>
                <a:ext uri="{FF2B5EF4-FFF2-40B4-BE49-F238E27FC236}">
                  <a16:creationId xmlns:a16="http://schemas.microsoft.com/office/drawing/2014/main" id="{64C6A659-ADFA-48C1-A9AC-A679F5E4D654}"/>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pic>
        <p:nvPicPr>
          <p:cNvPr id="46" name="Picture 45">
            <a:extLst>
              <a:ext uri="{FF2B5EF4-FFF2-40B4-BE49-F238E27FC236}">
                <a16:creationId xmlns:a16="http://schemas.microsoft.com/office/drawing/2014/main" id="{B45ACA02-F482-4881-9F28-A61DBC1C1C34}"/>
              </a:ext>
            </a:extLst>
          </p:cNvPr>
          <p:cNvPicPr>
            <a:picLocks noChangeAspect="1"/>
          </p:cNvPicPr>
          <p:nvPr/>
        </p:nvPicPr>
        <p:blipFill>
          <a:blip r:embed="rId7"/>
          <a:stretch>
            <a:fillRect/>
          </a:stretch>
        </p:blipFill>
        <p:spPr>
          <a:xfrm>
            <a:off x="5332382" y="2013567"/>
            <a:ext cx="647532" cy="647532"/>
          </a:xfrm>
          <a:prstGeom prst="rect">
            <a:avLst/>
          </a:prstGeom>
        </p:spPr>
      </p:pic>
      <p:sp>
        <p:nvSpPr>
          <p:cNvPr id="47" name="Rectangle 46">
            <a:extLst>
              <a:ext uri="{FF2B5EF4-FFF2-40B4-BE49-F238E27FC236}">
                <a16:creationId xmlns:a16="http://schemas.microsoft.com/office/drawing/2014/main" id="{0D70CDC8-9E11-405E-9A64-EEFAC54988B5}"/>
              </a:ext>
            </a:extLst>
          </p:cNvPr>
          <p:cNvSpPr/>
          <p:nvPr/>
        </p:nvSpPr>
        <p:spPr>
          <a:xfrm>
            <a:off x="1066227" y="3232360"/>
            <a:ext cx="3592058" cy="2837380"/>
          </a:xfrm>
          <a:prstGeom prst="rect">
            <a:avLst/>
          </a:prstGeom>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Safe (no radiation)/noninvasive</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soft-tissue contrast/multiplanar imaging</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diagnostic accuracy</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Assessment of the transmural and extramural inflammatory process</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Possibility of visualization of the small bowel and the colon in one procedure</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Validated score of activity for terminal ileum and the colon (</a:t>
            </a:r>
            <a:r>
              <a:rPr lang="en-US" sz="1167" err="1">
                <a:solidFill>
                  <a:srgbClr val="212121"/>
                </a:solidFill>
                <a:latin typeface="Verdana" panose="020B0604030504040204" pitchFamily="34" charset="0"/>
                <a:ea typeface="Verdana" panose="020B0604030504040204" pitchFamily="34" charset="0"/>
              </a:rPr>
              <a:t>MaRIA</a:t>
            </a:r>
            <a:r>
              <a:rPr lang="en-US" sz="1167">
                <a:solidFill>
                  <a:srgbClr val="212121"/>
                </a:solidFill>
                <a:latin typeface="Verdana" panose="020B0604030504040204" pitchFamily="34" charset="0"/>
                <a:ea typeface="Verdana" panose="020B0604030504040204" pitchFamily="34" charset="0"/>
              </a:rPr>
              <a:t>)</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Efficient for detecting complications (fistulas and abscesses)</a:t>
            </a:r>
          </a:p>
        </p:txBody>
      </p:sp>
      <p:sp>
        <p:nvSpPr>
          <p:cNvPr id="48" name="Google Shape;11764;p291">
            <a:extLst>
              <a:ext uri="{FF2B5EF4-FFF2-40B4-BE49-F238E27FC236}">
                <a16:creationId xmlns:a16="http://schemas.microsoft.com/office/drawing/2014/main" id="{595A23B1-8602-4B9F-A017-60AA5E7FB2AD}"/>
              </a:ext>
            </a:extLst>
          </p:cNvPr>
          <p:cNvSpPr/>
          <p:nvPr/>
        </p:nvSpPr>
        <p:spPr>
          <a:xfrm>
            <a:off x="778853" y="5121802"/>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49" name="Google Shape;11764;p291">
            <a:extLst>
              <a:ext uri="{FF2B5EF4-FFF2-40B4-BE49-F238E27FC236}">
                <a16:creationId xmlns:a16="http://schemas.microsoft.com/office/drawing/2014/main" id="{1264930F-FF1A-488A-B467-6DB2C2892CAF}"/>
              </a:ext>
            </a:extLst>
          </p:cNvPr>
          <p:cNvSpPr/>
          <p:nvPr/>
        </p:nvSpPr>
        <p:spPr>
          <a:xfrm>
            <a:off x="778853" y="5616085"/>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41426207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00B6-BFF6-4D94-82B2-3636C4BC3687}"/>
              </a:ext>
            </a:extLst>
          </p:cNvPr>
          <p:cNvSpPr>
            <a:spLocks noGrp="1"/>
          </p:cNvSpPr>
          <p:nvPr>
            <p:ph type="title"/>
          </p:nvPr>
        </p:nvSpPr>
        <p:spPr>
          <a:xfrm>
            <a:off x="605367" y="378458"/>
            <a:ext cx="10145760" cy="923330"/>
          </a:xfrm>
        </p:spPr>
        <p:txBody>
          <a:bodyPr/>
          <a:lstStyle/>
          <a:p>
            <a:r>
              <a:rPr lang="en-US"/>
              <a:t>Evaluation of the available monitoring tools – </a:t>
            </a:r>
            <a:r>
              <a:rPr lang="en-US">
                <a:solidFill>
                  <a:srgbClr val="003479"/>
                </a:solidFill>
              </a:rPr>
              <a:t>CT Scan</a:t>
            </a:r>
          </a:p>
        </p:txBody>
      </p:sp>
      <p:sp>
        <p:nvSpPr>
          <p:cNvPr id="4" name="Slide Number Placeholder 3">
            <a:extLst>
              <a:ext uri="{FF2B5EF4-FFF2-40B4-BE49-F238E27FC236}">
                <a16:creationId xmlns:a16="http://schemas.microsoft.com/office/drawing/2014/main" id="{90D0CED3-BB4D-4641-B732-45FEBBEC9C10}"/>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11</a:t>
            </a:fld>
            <a:endParaRPr lang="en-US">
              <a:solidFill>
                <a:srgbClr val="646464"/>
              </a:solidFill>
            </a:endParaRPr>
          </a:p>
        </p:txBody>
      </p:sp>
      <p:sp>
        <p:nvSpPr>
          <p:cNvPr id="5" name="Text Placeholder 4">
            <a:extLst>
              <a:ext uri="{FF2B5EF4-FFF2-40B4-BE49-F238E27FC236}">
                <a16:creationId xmlns:a16="http://schemas.microsoft.com/office/drawing/2014/main" id="{20DE0329-1341-4856-8C28-FC9B7832FCF9}"/>
              </a:ext>
            </a:extLst>
          </p:cNvPr>
          <p:cNvSpPr>
            <a:spLocks noGrp="1"/>
          </p:cNvSpPr>
          <p:nvPr>
            <p:ph type="body" sz="quarter" idx="17"/>
          </p:nvPr>
        </p:nvSpPr>
        <p:spPr/>
        <p:txBody>
          <a:bodyPr/>
          <a:lstStyle/>
          <a:p>
            <a:r>
              <a:rPr lang="en-US"/>
              <a:t>CT: computed tomography</a:t>
            </a:r>
          </a:p>
          <a:p>
            <a:r>
              <a:rPr lang="de-DE"/>
              <a:t>Benitez, J. M. (2013). </a:t>
            </a:r>
            <a:r>
              <a:rPr lang="de-DE" i="1"/>
              <a:t>Gut</a:t>
            </a:r>
            <a:r>
              <a:rPr lang="de-DE"/>
              <a:t>, 62(12), 1806–1816.</a:t>
            </a:r>
          </a:p>
        </p:txBody>
      </p:sp>
      <p:cxnSp>
        <p:nvCxnSpPr>
          <p:cNvPr id="6" name="Google Shape;5428;p171">
            <a:extLst>
              <a:ext uri="{FF2B5EF4-FFF2-40B4-BE49-F238E27FC236}">
                <a16:creationId xmlns:a16="http://schemas.microsoft.com/office/drawing/2014/main" id="{B2FCC22C-866B-4962-8396-3582BDDACC0D}"/>
              </a:ext>
            </a:extLst>
          </p:cNvPr>
          <p:cNvCxnSpPr>
            <a:cxnSpLocks/>
          </p:cNvCxnSpPr>
          <p:nvPr/>
        </p:nvCxnSpPr>
        <p:spPr>
          <a:xfrm rot="10800000">
            <a:off x="2914068" y="2459348"/>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7" name="Google Shape;5434;p171">
            <a:extLst>
              <a:ext uri="{FF2B5EF4-FFF2-40B4-BE49-F238E27FC236}">
                <a16:creationId xmlns:a16="http://schemas.microsoft.com/office/drawing/2014/main" id="{3D359CC9-25D8-4BD2-BC07-3865D0E2397D}"/>
              </a:ext>
            </a:extLst>
          </p:cNvPr>
          <p:cNvGrpSpPr/>
          <p:nvPr/>
        </p:nvGrpSpPr>
        <p:grpSpPr>
          <a:xfrm>
            <a:off x="1809224" y="1839283"/>
            <a:ext cx="4538811" cy="1263000"/>
            <a:chOff x="110264" y="1552692"/>
            <a:chExt cx="5446573" cy="1515600"/>
          </a:xfrm>
        </p:grpSpPr>
        <p:sp>
          <p:nvSpPr>
            <p:cNvPr id="8" name="Google Shape;5435;p171">
              <a:extLst>
                <a:ext uri="{FF2B5EF4-FFF2-40B4-BE49-F238E27FC236}">
                  <a16:creationId xmlns:a16="http://schemas.microsoft.com/office/drawing/2014/main" id="{E25A0109-9D56-48D1-B7B0-98644F39F885}"/>
                </a:ext>
              </a:extLst>
            </p:cNvPr>
            <p:cNvSpPr/>
            <p:nvPr/>
          </p:nvSpPr>
          <p:spPr>
            <a:xfrm>
              <a:off x="209824" y="1763127"/>
              <a:ext cx="1094733" cy="1094733"/>
            </a:xfrm>
            <a:prstGeom prst="ellipse">
              <a:avLst/>
            </a:prstGeom>
            <a:solidFill>
              <a:schemeClr val="accent4"/>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9" name="Google Shape;5429;p171">
              <a:extLst>
                <a:ext uri="{FF2B5EF4-FFF2-40B4-BE49-F238E27FC236}">
                  <a16:creationId xmlns:a16="http://schemas.microsoft.com/office/drawing/2014/main" id="{FBE4801E-13BC-471D-9499-F010B57212A1}"/>
                </a:ext>
              </a:extLst>
            </p:cNvPr>
            <p:cNvSpPr/>
            <p:nvPr/>
          </p:nvSpPr>
          <p:spPr>
            <a:xfrm>
              <a:off x="110264"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0" name="Google Shape;5435;p171">
              <a:extLst>
                <a:ext uri="{FF2B5EF4-FFF2-40B4-BE49-F238E27FC236}">
                  <a16:creationId xmlns:a16="http://schemas.microsoft.com/office/drawing/2014/main" id="{B745AD02-56B7-4668-BC6F-3628C2077F21}"/>
                </a:ext>
              </a:extLst>
            </p:cNvPr>
            <p:cNvSpPr/>
            <p:nvPr/>
          </p:nvSpPr>
          <p:spPr>
            <a:xfrm>
              <a:off x="3983637" y="1552692"/>
              <a:ext cx="1573200" cy="1515600"/>
            </a:xfrm>
            <a:prstGeom prst="ellipse">
              <a:avLst/>
            </a:prstGeom>
            <a:solidFill>
              <a:schemeClr val="accent6"/>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sp>
        <p:nvSpPr>
          <p:cNvPr id="11" name="Google Shape;5439;p171">
            <a:extLst>
              <a:ext uri="{FF2B5EF4-FFF2-40B4-BE49-F238E27FC236}">
                <a16:creationId xmlns:a16="http://schemas.microsoft.com/office/drawing/2014/main" id="{E850949A-5F10-4688-A261-F0A217761F89}"/>
              </a:ext>
            </a:extLst>
          </p:cNvPr>
          <p:cNvSpPr/>
          <p:nvPr/>
        </p:nvSpPr>
        <p:spPr>
          <a:xfrm>
            <a:off x="4957797" y="1736046"/>
            <a:ext cx="1469475" cy="1469475"/>
          </a:xfrm>
          <a:prstGeom prst="arc">
            <a:avLst>
              <a:gd name="adj1" fmla="val 21578092"/>
              <a:gd name="adj2" fmla="val 21479725"/>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212121"/>
              </a:solidFill>
              <a:latin typeface="Roboto Condensed"/>
              <a:ea typeface="Roboto Condensed"/>
              <a:cs typeface="Roboto Condensed"/>
              <a:sym typeface="Roboto Condensed"/>
            </a:endParaRPr>
          </a:p>
        </p:txBody>
      </p:sp>
      <p:cxnSp>
        <p:nvCxnSpPr>
          <p:cNvPr id="12" name="Google Shape;5441;p171">
            <a:extLst>
              <a:ext uri="{FF2B5EF4-FFF2-40B4-BE49-F238E27FC236}">
                <a16:creationId xmlns:a16="http://schemas.microsoft.com/office/drawing/2014/main" id="{FC5FCF16-6BB0-43C7-998E-FF9E41EAD0A5}"/>
              </a:ext>
            </a:extLst>
          </p:cNvPr>
          <p:cNvCxnSpPr/>
          <p:nvPr/>
        </p:nvCxnSpPr>
        <p:spPr>
          <a:xfrm rot="10800000">
            <a:off x="6426508" y="2470783"/>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13" name="Google Shape;5442;p171">
            <a:extLst>
              <a:ext uri="{FF2B5EF4-FFF2-40B4-BE49-F238E27FC236}">
                <a16:creationId xmlns:a16="http://schemas.microsoft.com/office/drawing/2014/main" id="{0F067877-0386-42B2-A249-97342EFFFAA4}"/>
              </a:ext>
            </a:extLst>
          </p:cNvPr>
          <p:cNvGrpSpPr/>
          <p:nvPr/>
        </p:nvGrpSpPr>
        <p:grpSpPr>
          <a:xfrm>
            <a:off x="8462197" y="1931678"/>
            <a:ext cx="1078210" cy="1078210"/>
            <a:chOff x="2183615" y="1663567"/>
            <a:chExt cx="1293852" cy="1293852"/>
          </a:xfrm>
        </p:grpSpPr>
        <p:sp>
          <p:nvSpPr>
            <p:cNvPr id="14" name="Google Shape;5443;p171">
              <a:extLst>
                <a:ext uri="{FF2B5EF4-FFF2-40B4-BE49-F238E27FC236}">
                  <a16:creationId xmlns:a16="http://schemas.microsoft.com/office/drawing/2014/main" id="{DAE7BC8A-8F3F-4C44-B6C1-D97152A694E7}"/>
                </a:ext>
              </a:extLst>
            </p:cNvPr>
            <p:cNvSpPr/>
            <p:nvPr/>
          </p:nvSpPr>
          <p:spPr>
            <a:xfrm>
              <a:off x="2283175" y="1763127"/>
              <a:ext cx="1094733" cy="1094733"/>
            </a:xfrm>
            <a:prstGeom prst="ellipse">
              <a:avLst/>
            </a:prstGeom>
            <a:solidFill>
              <a:schemeClr val="bg1">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5" name="Google Shape;5444;p171">
              <a:extLst>
                <a:ext uri="{FF2B5EF4-FFF2-40B4-BE49-F238E27FC236}">
                  <a16:creationId xmlns:a16="http://schemas.microsoft.com/office/drawing/2014/main" id="{9470ADC1-3AE9-45C9-B719-FAA0CAF7544A}"/>
                </a:ext>
              </a:extLst>
            </p:cNvPr>
            <p:cNvSpPr/>
            <p:nvPr/>
          </p:nvSpPr>
          <p:spPr>
            <a:xfrm>
              <a:off x="2183615"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pic>
        <p:nvPicPr>
          <p:cNvPr id="16" name="Graphic 15" descr="Checkmark">
            <a:extLst>
              <a:ext uri="{FF2B5EF4-FFF2-40B4-BE49-F238E27FC236}">
                <a16:creationId xmlns:a16="http://schemas.microsoft.com/office/drawing/2014/main" id="{4E30866E-1574-40DD-AE38-D7E3CE970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6223" y="2148097"/>
            <a:ext cx="645371" cy="645371"/>
          </a:xfrm>
          <a:prstGeom prst="rect">
            <a:avLst/>
          </a:prstGeom>
        </p:spPr>
      </p:pic>
      <p:pic>
        <p:nvPicPr>
          <p:cNvPr id="17" name="Graphic 16" descr="Close">
            <a:extLst>
              <a:ext uri="{FF2B5EF4-FFF2-40B4-BE49-F238E27FC236}">
                <a16:creationId xmlns:a16="http://schemas.microsoft.com/office/drawing/2014/main" id="{16B4D11B-701D-4702-96BE-214AD31AE5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178" y="2215433"/>
            <a:ext cx="487831" cy="487831"/>
          </a:xfrm>
          <a:prstGeom prst="rect">
            <a:avLst/>
          </a:prstGeom>
        </p:spPr>
      </p:pic>
      <p:grpSp>
        <p:nvGrpSpPr>
          <p:cNvPr id="18" name="Google Shape;3595;p131">
            <a:extLst>
              <a:ext uri="{FF2B5EF4-FFF2-40B4-BE49-F238E27FC236}">
                <a16:creationId xmlns:a16="http://schemas.microsoft.com/office/drawing/2014/main" id="{4A6420A5-B060-4E06-8B60-56BC08A676FA}"/>
              </a:ext>
            </a:extLst>
          </p:cNvPr>
          <p:cNvGrpSpPr/>
          <p:nvPr/>
        </p:nvGrpSpPr>
        <p:grpSpPr>
          <a:xfrm>
            <a:off x="4686518" y="2661098"/>
            <a:ext cx="2092620" cy="620067"/>
            <a:chOff x="3158270" y="823748"/>
            <a:chExt cx="2814123" cy="858105"/>
          </a:xfrm>
        </p:grpSpPr>
        <p:sp>
          <p:nvSpPr>
            <p:cNvPr id="19" name="Google Shape;3596;p131">
              <a:extLst>
                <a:ext uri="{FF2B5EF4-FFF2-40B4-BE49-F238E27FC236}">
                  <a16:creationId xmlns:a16="http://schemas.microsoft.com/office/drawing/2014/main" id="{C39593CB-EA15-405E-A03A-258343379B12}"/>
                </a:ext>
              </a:extLst>
            </p:cNvPr>
            <p:cNvSpPr/>
            <p:nvPr/>
          </p:nvSpPr>
          <p:spPr>
            <a:xfrm>
              <a:off x="3158270" y="863715"/>
              <a:ext cx="2814123" cy="818138"/>
            </a:xfrm>
            <a:prstGeom prst="roundRect">
              <a:avLst>
                <a:gd name="adj" fmla="val 4147"/>
              </a:avLst>
            </a:prstGeom>
            <a:solidFill>
              <a:schemeClr val="accent6">
                <a:lumMod val="50000"/>
              </a:schemeClr>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0" name="Google Shape;3597;p131">
              <a:extLst>
                <a:ext uri="{FF2B5EF4-FFF2-40B4-BE49-F238E27FC236}">
                  <a16:creationId xmlns:a16="http://schemas.microsoft.com/office/drawing/2014/main" id="{08B56C10-DBE4-46AC-9F6E-5E328B59C3DD}"/>
                </a:ext>
              </a:extLst>
            </p:cNvPr>
            <p:cNvSpPr/>
            <p:nvPr/>
          </p:nvSpPr>
          <p:spPr>
            <a:xfrm>
              <a:off x="3158270" y="823748"/>
              <a:ext cx="2814123" cy="755856"/>
            </a:xfrm>
            <a:prstGeom prst="roundRect">
              <a:avLst>
                <a:gd name="adj" fmla="val 4147"/>
              </a:avLst>
            </a:prstGeom>
            <a:solidFill>
              <a:schemeClr val="accent6"/>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grpSp>
      <p:grpSp>
        <p:nvGrpSpPr>
          <p:cNvPr id="21" name="Google Shape;3598;p131">
            <a:extLst>
              <a:ext uri="{FF2B5EF4-FFF2-40B4-BE49-F238E27FC236}">
                <a16:creationId xmlns:a16="http://schemas.microsoft.com/office/drawing/2014/main" id="{5700B7DE-1F99-4C2F-B293-C3CFC7155C20}"/>
              </a:ext>
            </a:extLst>
          </p:cNvPr>
          <p:cNvGrpSpPr/>
          <p:nvPr/>
        </p:nvGrpSpPr>
        <p:grpSpPr>
          <a:xfrm>
            <a:off x="4810872" y="2778557"/>
            <a:ext cx="1836922" cy="439793"/>
            <a:chOff x="853055" y="2432848"/>
            <a:chExt cx="2353143" cy="474433"/>
          </a:xfrm>
        </p:grpSpPr>
        <p:sp>
          <p:nvSpPr>
            <p:cNvPr id="22" name="Google Shape;3599;p131">
              <a:extLst>
                <a:ext uri="{FF2B5EF4-FFF2-40B4-BE49-F238E27FC236}">
                  <a16:creationId xmlns:a16="http://schemas.microsoft.com/office/drawing/2014/main" id="{72B8959C-B5FA-46E6-99BB-EBC3BF25740F}"/>
                </a:ext>
              </a:extLst>
            </p:cNvPr>
            <p:cNvSpPr/>
            <p:nvPr/>
          </p:nvSpPr>
          <p:spPr>
            <a:xfrm>
              <a:off x="853055" y="2432848"/>
              <a:ext cx="2353143" cy="474433"/>
            </a:xfrm>
            <a:prstGeom prst="downArrowCallout">
              <a:avLst>
                <a:gd name="adj1" fmla="val 25000"/>
                <a:gd name="adj2" fmla="val 25000"/>
                <a:gd name="adj3" fmla="val 25000"/>
                <a:gd name="adj4" fmla="val 75000"/>
              </a:avLst>
            </a:prstGeom>
            <a:solidFill>
              <a:schemeClr val="lt1"/>
            </a:solidFill>
            <a:ln>
              <a:noFill/>
            </a:ln>
          </p:spPr>
          <p:txBody>
            <a:bodyPr spcFirstLastPara="1" wrap="square" lIns="0" tIns="38083" rIns="0" bIns="38083" anchor="ctr" anchorCtr="0">
              <a:noAutofit/>
            </a:bodyPr>
            <a:lstStyle/>
            <a:p>
              <a:pPr algn="ctr" defTabSz="608486" fontAlgn="base">
                <a:defRPr/>
              </a:pPr>
              <a:endParaRPr sz="3333">
                <a:solidFill>
                  <a:srgbClr val="00A0DF"/>
                </a:solidFill>
                <a:latin typeface="Arial"/>
                <a:ea typeface="Arial"/>
                <a:cs typeface="Arial"/>
                <a:sym typeface="Arial"/>
              </a:endParaRPr>
            </a:p>
          </p:txBody>
        </p:sp>
        <p:sp>
          <p:nvSpPr>
            <p:cNvPr id="23" name="Google Shape;3600;p131">
              <a:extLst>
                <a:ext uri="{FF2B5EF4-FFF2-40B4-BE49-F238E27FC236}">
                  <a16:creationId xmlns:a16="http://schemas.microsoft.com/office/drawing/2014/main" id="{262E8505-3E19-43B8-BF42-A1C3ACF77A1E}"/>
                </a:ext>
              </a:extLst>
            </p:cNvPr>
            <p:cNvSpPr txBox="1"/>
            <p:nvPr/>
          </p:nvSpPr>
          <p:spPr>
            <a:xfrm>
              <a:off x="1228452" y="2517819"/>
              <a:ext cx="1585525" cy="164582"/>
            </a:xfrm>
            <a:prstGeom prst="rect">
              <a:avLst/>
            </a:prstGeom>
            <a:noFill/>
            <a:ln>
              <a:noFill/>
            </a:ln>
          </p:spPr>
          <p:txBody>
            <a:bodyPr spcFirstLastPara="1" wrap="square" lIns="0" tIns="0" rIns="0" bIns="0" anchor="ctr" anchorCtr="0">
              <a:noAutofit/>
            </a:bodyPr>
            <a:lstStyle/>
            <a:p>
              <a:pPr algn="ctr" defTabSz="608486" fontAlgn="base">
                <a:buClr>
                  <a:srgbClr val="003479"/>
                </a:buClr>
                <a:buSzPts val="1200"/>
                <a:defRPr/>
              </a:pPr>
              <a:r>
                <a:rPr lang="vi-VN" sz="2000" b="1">
                  <a:solidFill>
                    <a:srgbClr val="7E2E78"/>
                  </a:solidFill>
                  <a:latin typeface="Verdana" panose="020B0604030504040204" pitchFamily="34" charset="0"/>
                  <a:ea typeface="Verdana" panose="020B0604030504040204" pitchFamily="34" charset="0"/>
                  <a:cs typeface="Roboto Condensed"/>
                  <a:sym typeface="Roboto Condensed"/>
                </a:rPr>
                <a:t>CT Scan</a:t>
              </a:r>
              <a:endParaRPr sz="4000">
                <a:solidFill>
                  <a:srgbClr val="7E2E78"/>
                </a:solidFill>
                <a:latin typeface="Verdana" panose="020B0604030504040204" pitchFamily="34" charset="0"/>
                <a:ea typeface="Verdana" panose="020B0604030504040204" pitchFamily="34" charset="0"/>
              </a:endParaRPr>
            </a:p>
          </p:txBody>
        </p:sp>
      </p:grpSp>
      <p:sp>
        <p:nvSpPr>
          <p:cNvPr id="24" name="Google Shape;11764;p291">
            <a:extLst>
              <a:ext uri="{FF2B5EF4-FFF2-40B4-BE49-F238E27FC236}">
                <a16:creationId xmlns:a16="http://schemas.microsoft.com/office/drawing/2014/main" id="{132EA16A-305E-4554-B8AF-97591B6B2BB7}"/>
              </a:ext>
            </a:extLst>
          </p:cNvPr>
          <p:cNvSpPr/>
          <p:nvPr/>
        </p:nvSpPr>
        <p:spPr>
          <a:xfrm>
            <a:off x="778853" y="3241912"/>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5" name="Google Shape;11764;p291">
            <a:extLst>
              <a:ext uri="{FF2B5EF4-FFF2-40B4-BE49-F238E27FC236}">
                <a16:creationId xmlns:a16="http://schemas.microsoft.com/office/drawing/2014/main" id="{D42D54BC-1F29-43F1-B001-1C53F2C3909F}"/>
              </a:ext>
            </a:extLst>
          </p:cNvPr>
          <p:cNvSpPr/>
          <p:nvPr/>
        </p:nvSpPr>
        <p:spPr>
          <a:xfrm>
            <a:off x="778853" y="3621179"/>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6" name="Google Shape;11764;p291">
            <a:extLst>
              <a:ext uri="{FF2B5EF4-FFF2-40B4-BE49-F238E27FC236}">
                <a16:creationId xmlns:a16="http://schemas.microsoft.com/office/drawing/2014/main" id="{FFF0FA2D-7B33-493B-937F-44E11EAF891B}"/>
              </a:ext>
            </a:extLst>
          </p:cNvPr>
          <p:cNvSpPr/>
          <p:nvPr/>
        </p:nvSpPr>
        <p:spPr>
          <a:xfrm>
            <a:off x="778853" y="4070373"/>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8" name="Google Shape;11764;p291">
            <a:extLst>
              <a:ext uri="{FF2B5EF4-FFF2-40B4-BE49-F238E27FC236}">
                <a16:creationId xmlns:a16="http://schemas.microsoft.com/office/drawing/2014/main" id="{447E0FA6-5223-4579-9D0E-EF919808ADF1}"/>
              </a:ext>
            </a:extLst>
          </p:cNvPr>
          <p:cNvSpPr/>
          <p:nvPr/>
        </p:nvSpPr>
        <p:spPr>
          <a:xfrm>
            <a:off x="797833" y="4556428"/>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nvGrpSpPr>
          <p:cNvPr id="29" name="Group 28">
            <a:extLst>
              <a:ext uri="{FF2B5EF4-FFF2-40B4-BE49-F238E27FC236}">
                <a16:creationId xmlns:a16="http://schemas.microsoft.com/office/drawing/2014/main" id="{488F9045-01B3-419E-96A2-4AC2C724F224}"/>
              </a:ext>
            </a:extLst>
          </p:cNvPr>
          <p:cNvGrpSpPr/>
          <p:nvPr/>
        </p:nvGrpSpPr>
        <p:grpSpPr>
          <a:xfrm>
            <a:off x="7315998" y="3205520"/>
            <a:ext cx="258000" cy="258000"/>
            <a:chOff x="6348979" y="4538284"/>
            <a:chExt cx="309600" cy="309600"/>
          </a:xfrm>
        </p:grpSpPr>
        <p:sp>
          <p:nvSpPr>
            <p:cNvPr id="30" name="Oval 29">
              <a:extLst>
                <a:ext uri="{FF2B5EF4-FFF2-40B4-BE49-F238E27FC236}">
                  <a16:creationId xmlns:a16="http://schemas.microsoft.com/office/drawing/2014/main" id="{9071D4A3-DD85-499D-9965-EB111144A1F5}"/>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1" name="Google Shape;11764;p291">
              <a:extLst>
                <a:ext uri="{FF2B5EF4-FFF2-40B4-BE49-F238E27FC236}">
                  <a16:creationId xmlns:a16="http://schemas.microsoft.com/office/drawing/2014/main" id="{D4BBCE54-945D-4275-A042-6CEC17FB04CD}"/>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2" name="Group 31">
            <a:extLst>
              <a:ext uri="{FF2B5EF4-FFF2-40B4-BE49-F238E27FC236}">
                <a16:creationId xmlns:a16="http://schemas.microsoft.com/office/drawing/2014/main" id="{539B5624-8655-482C-B485-DB82FF66D526}"/>
              </a:ext>
            </a:extLst>
          </p:cNvPr>
          <p:cNvGrpSpPr/>
          <p:nvPr/>
        </p:nvGrpSpPr>
        <p:grpSpPr>
          <a:xfrm>
            <a:off x="7315998" y="3510778"/>
            <a:ext cx="258000" cy="258000"/>
            <a:chOff x="6348979" y="4538284"/>
            <a:chExt cx="309600" cy="309600"/>
          </a:xfrm>
        </p:grpSpPr>
        <p:sp>
          <p:nvSpPr>
            <p:cNvPr id="33" name="Oval 32">
              <a:extLst>
                <a:ext uri="{FF2B5EF4-FFF2-40B4-BE49-F238E27FC236}">
                  <a16:creationId xmlns:a16="http://schemas.microsoft.com/office/drawing/2014/main" id="{8BCF16B0-D719-4E45-AE9C-CF50EFB1B270}"/>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4" name="Google Shape;11764;p291">
              <a:extLst>
                <a:ext uri="{FF2B5EF4-FFF2-40B4-BE49-F238E27FC236}">
                  <a16:creationId xmlns:a16="http://schemas.microsoft.com/office/drawing/2014/main" id="{094F5134-ED6E-41B4-90F2-93FCF2024E63}"/>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5" name="Group 34">
            <a:extLst>
              <a:ext uri="{FF2B5EF4-FFF2-40B4-BE49-F238E27FC236}">
                <a16:creationId xmlns:a16="http://schemas.microsoft.com/office/drawing/2014/main" id="{1921A5D1-D676-4D75-A08F-A12A522F069E}"/>
              </a:ext>
            </a:extLst>
          </p:cNvPr>
          <p:cNvGrpSpPr/>
          <p:nvPr/>
        </p:nvGrpSpPr>
        <p:grpSpPr>
          <a:xfrm>
            <a:off x="7315998" y="3812373"/>
            <a:ext cx="258000" cy="258000"/>
            <a:chOff x="6348979" y="4538284"/>
            <a:chExt cx="309600" cy="309600"/>
          </a:xfrm>
        </p:grpSpPr>
        <p:sp>
          <p:nvSpPr>
            <p:cNvPr id="36" name="Oval 35">
              <a:extLst>
                <a:ext uri="{FF2B5EF4-FFF2-40B4-BE49-F238E27FC236}">
                  <a16:creationId xmlns:a16="http://schemas.microsoft.com/office/drawing/2014/main" id="{36F9519F-D362-41C3-956D-DDD928EF5BE5}"/>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7" name="Google Shape;11764;p291">
              <a:extLst>
                <a:ext uri="{FF2B5EF4-FFF2-40B4-BE49-F238E27FC236}">
                  <a16:creationId xmlns:a16="http://schemas.microsoft.com/office/drawing/2014/main" id="{831A0DD2-98BC-419D-8306-D7442AC1CE63}"/>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sp>
        <p:nvSpPr>
          <p:cNvPr id="38" name="Rectangle 37">
            <a:extLst>
              <a:ext uri="{FF2B5EF4-FFF2-40B4-BE49-F238E27FC236}">
                <a16:creationId xmlns:a16="http://schemas.microsoft.com/office/drawing/2014/main" id="{607A7290-B6F2-413F-A533-1480C94AEA6D}"/>
              </a:ext>
            </a:extLst>
          </p:cNvPr>
          <p:cNvSpPr/>
          <p:nvPr/>
        </p:nvSpPr>
        <p:spPr>
          <a:xfrm>
            <a:off x="7602232" y="3185751"/>
            <a:ext cx="3979078" cy="2349939"/>
          </a:xfrm>
          <a:prstGeom prst="rect">
            <a:avLst/>
          </a:prstGeom>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Risk of ionizing radiations</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Relatively high cost</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No validated score of activity </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Timing of the monitoring with cross-sectional imaging not</a:t>
            </a:r>
            <a:r>
              <a:rPr lang="vi-VN" sz="1167">
                <a:solidFill>
                  <a:srgbClr val="212121"/>
                </a:solidFill>
                <a:latin typeface="Verdana" panose="020B0604030504040204" pitchFamily="34" charset="0"/>
                <a:ea typeface="Verdana" panose="020B0604030504040204" pitchFamily="34" charset="0"/>
              </a:rPr>
              <a:t> </a:t>
            </a:r>
            <a:r>
              <a:rPr lang="en-US" sz="1167">
                <a:solidFill>
                  <a:srgbClr val="212121"/>
                </a:solidFill>
                <a:latin typeface="Verdana" panose="020B0604030504040204" pitchFamily="34" charset="0"/>
                <a:ea typeface="Verdana" panose="020B0604030504040204" pitchFamily="34" charset="0"/>
              </a:rPr>
              <a:t>established</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Degree of healing required to affect disease outcomes not established </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Difficult to measure transmural healing</a:t>
            </a:r>
            <a:br>
              <a:rPr lang="en-US" sz="1167">
                <a:solidFill>
                  <a:srgbClr val="212121"/>
                </a:solidFill>
                <a:latin typeface="Verdana" panose="020B0604030504040204" pitchFamily="34" charset="0"/>
                <a:ea typeface="Verdana" panose="020B0604030504040204" pitchFamily="34" charset="0"/>
              </a:rPr>
            </a:br>
            <a:endParaRPr lang="en-US" sz="1167">
              <a:solidFill>
                <a:srgbClr val="212121"/>
              </a:solidFill>
              <a:latin typeface="Verdana" panose="020B0604030504040204" pitchFamily="34" charset="0"/>
              <a:ea typeface="Verdana" panose="020B0604030504040204" pitchFamily="34" charset="0"/>
            </a:endParaRPr>
          </a:p>
        </p:txBody>
      </p:sp>
      <p:grpSp>
        <p:nvGrpSpPr>
          <p:cNvPr id="39" name="Group 38">
            <a:extLst>
              <a:ext uri="{FF2B5EF4-FFF2-40B4-BE49-F238E27FC236}">
                <a16:creationId xmlns:a16="http://schemas.microsoft.com/office/drawing/2014/main" id="{5D80ACBC-7358-4B52-A4E7-B13B08AFF40F}"/>
              </a:ext>
            </a:extLst>
          </p:cNvPr>
          <p:cNvGrpSpPr/>
          <p:nvPr/>
        </p:nvGrpSpPr>
        <p:grpSpPr>
          <a:xfrm>
            <a:off x="7315998" y="4129218"/>
            <a:ext cx="258000" cy="258000"/>
            <a:chOff x="6348979" y="4538284"/>
            <a:chExt cx="309600" cy="309600"/>
          </a:xfrm>
        </p:grpSpPr>
        <p:sp>
          <p:nvSpPr>
            <p:cNvPr id="40" name="Oval 39">
              <a:extLst>
                <a:ext uri="{FF2B5EF4-FFF2-40B4-BE49-F238E27FC236}">
                  <a16:creationId xmlns:a16="http://schemas.microsoft.com/office/drawing/2014/main" id="{3CDF4A83-8D05-45ED-A12C-70F61BD350FF}"/>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1" name="Google Shape;11764;p291">
              <a:extLst>
                <a:ext uri="{FF2B5EF4-FFF2-40B4-BE49-F238E27FC236}">
                  <a16:creationId xmlns:a16="http://schemas.microsoft.com/office/drawing/2014/main" id="{62BF3909-493A-4EE9-8524-A5DDE9597BAF}"/>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pic>
        <p:nvPicPr>
          <p:cNvPr id="42" name="Picture 41">
            <a:extLst>
              <a:ext uri="{FF2B5EF4-FFF2-40B4-BE49-F238E27FC236}">
                <a16:creationId xmlns:a16="http://schemas.microsoft.com/office/drawing/2014/main" id="{155DD9FE-8D76-469F-B7D7-96E16D66D5C6}"/>
              </a:ext>
            </a:extLst>
          </p:cNvPr>
          <p:cNvPicPr>
            <a:picLocks noChangeAspect="1"/>
          </p:cNvPicPr>
          <p:nvPr/>
        </p:nvPicPr>
        <p:blipFill>
          <a:blip r:embed="rId7"/>
          <a:stretch>
            <a:fillRect/>
          </a:stretch>
        </p:blipFill>
        <p:spPr>
          <a:xfrm>
            <a:off x="5332382" y="2013567"/>
            <a:ext cx="647532" cy="647532"/>
          </a:xfrm>
          <a:prstGeom prst="rect">
            <a:avLst/>
          </a:prstGeom>
        </p:spPr>
      </p:pic>
      <p:sp>
        <p:nvSpPr>
          <p:cNvPr id="43" name="Rectangle 42">
            <a:extLst>
              <a:ext uri="{FF2B5EF4-FFF2-40B4-BE49-F238E27FC236}">
                <a16:creationId xmlns:a16="http://schemas.microsoft.com/office/drawing/2014/main" id="{D85C6B42-E7FA-47CA-A0A4-A350DFAC93CA}"/>
              </a:ext>
            </a:extLst>
          </p:cNvPr>
          <p:cNvSpPr/>
          <p:nvPr/>
        </p:nvSpPr>
        <p:spPr>
          <a:xfrm>
            <a:off x="1066227" y="3232360"/>
            <a:ext cx="3592058" cy="1734257"/>
          </a:xfrm>
          <a:prstGeom prst="rect">
            <a:avLst/>
          </a:prstGeom>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diagnostic accuracy</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Assessment of the extramural inflammatory process</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Possibility of visualization of the small bowel and the colon in one procedure</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Efficient for detecting complications (fistulas and abscesses)</a:t>
            </a:r>
          </a:p>
        </p:txBody>
      </p:sp>
      <p:grpSp>
        <p:nvGrpSpPr>
          <p:cNvPr id="46" name="Group 45">
            <a:extLst>
              <a:ext uri="{FF2B5EF4-FFF2-40B4-BE49-F238E27FC236}">
                <a16:creationId xmlns:a16="http://schemas.microsoft.com/office/drawing/2014/main" id="{14691BAB-5C47-4D49-91BF-2CBFA9496E51}"/>
              </a:ext>
            </a:extLst>
          </p:cNvPr>
          <p:cNvGrpSpPr/>
          <p:nvPr/>
        </p:nvGrpSpPr>
        <p:grpSpPr>
          <a:xfrm>
            <a:off x="7315117" y="4598544"/>
            <a:ext cx="258000" cy="258000"/>
            <a:chOff x="6348979" y="4538284"/>
            <a:chExt cx="309600" cy="309600"/>
          </a:xfrm>
        </p:grpSpPr>
        <p:sp>
          <p:nvSpPr>
            <p:cNvPr id="47" name="Oval 46">
              <a:extLst>
                <a:ext uri="{FF2B5EF4-FFF2-40B4-BE49-F238E27FC236}">
                  <a16:creationId xmlns:a16="http://schemas.microsoft.com/office/drawing/2014/main" id="{AC3250E4-54BF-4566-9084-E7505A521127}"/>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8" name="Google Shape;11764;p291">
              <a:extLst>
                <a:ext uri="{FF2B5EF4-FFF2-40B4-BE49-F238E27FC236}">
                  <a16:creationId xmlns:a16="http://schemas.microsoft.com/office/drawing/2014/main" id="{605789FE-4D3B-482D-B00E-53C47311DBC2}"/>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 name="Group 2">
            <a:extLst>
              <a:ext uri="{FF2B5EF4-FFF2-40B4-BE49-F238E27FC236}">
                <a16:creationId xmlns:a16="http://schemas.microsoft.com/office/drawing/2014/main" id="{E1E73D4C-AB4A-13D8-83EC-2AE5F27EA70B}"/>
              </a:ext>
            </a:extLst>
          </p:cNvPr>
          <p:cNvGrpSpPr/>
          <p:nvPr/>
        </p:nvGrpSpPr>
        <p:grpSpPr>
          <a:xfrm>
            <a:off x="7326656" y="5058368"/>
            <a:ext cx="258000" cy="258000"/>
            <a:chOff x="6348979" y="4538284"/>
            <a:chExt cx="309600" cy="309600"/>
          </a:xfrm>
        </p:grpSpPr>
        <p:sp>
          <p:nvSpPr>
            <p:cNvPr id="44" name="Oval 43">
              <a:extLst>
                <a:ext uri="{FF2B5EF4-FFF2-40B4-BE49-F238E27FC236}">
                  <a16:creationId xmlns:a16="http://schemas.microsoft.com/office/drawing/2014/main" id="{B043B9C5-3D71-81EF-9A68-1ADA6D98E574}"/>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5" name="Google Shape;11764;p291">
              <a:extLst>
                <a:ext uri="{FF2B5EF4-FFF2-40B4-BE49-F238E27FC236}">
                  <a16:creationId xmlns:a16="http://schemas.microsoft.com/office/drawing/2014/main" id="{47BD6B4D-252B-C64F-7BAB-85FA967C8F39}"/>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9669785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00B6-BFF6-4D94-82B2-3636C4BC3687}"/>
              </a:ext>
            </a:extLst>
          </p:cNvPr>
          <p:cNvSpPr>
            <a:spLocks noGrp="1"/>
          </p:cNvSpPr>
          <p:nvPr>
            <p:ph type="title"/>
          </p:nvPr>
        </p:nvSpPr>
        <p:spPr>
          <a:xfrm>
            <a:off x="605367" y="378458"/>
            <a:ext cx="10145760" cy="923330"/>
          </a:xfrm>
        </p:spPr>
        <p:txBody>
          <a:bodyPr/>
          <a:lstStyle/>
          <a:p>
            <a:r>
              <a:rPr lang="en-US"/>
              <a:t>Evaluation of the available monitoring tools – </a:t>
            </a:r>
            <a:r>
              <a:rPr lang="vi-VN">
                <a:solidFill>
                  <a:srgbClr val="003479"/>
                </a:solidFill>
              </a:rPr>
              <a:t>I</a:t>
            </a:r>
            <a:r>
              <a:rPr lang="en-NZ">
                <a:solidFill>
                  <a:srgbClr val="003479"/>
                </a:solidFill>
              </a:rPr>
              <a:t>U</a:t>
            </a:r>
            <a:r>
              <a:rPr lang="vi-VN">
                <a:solidFill>
                  <a:srgbClr val="003479"/>
                </a:solidFill>
              </a:rPr>
              <a:t>S</a:t>
            </a:r>
            <a:r>
              <a:rPr lang="vi-VN"/>
              <a:t>	</a:t>
            </a:r>
            <a:endParaRPr lang="en-US"/>
          </a:p>
        </p:txBody>
      </p:sp>
      <p:sp>
        <p:nvSpPr>
          <p:cNvPr id="4" name="Slide Number Placeholder 3">
            <a:extLst>
              <a:ext uri="{FF2B5EF4-FFF2-40B4-BE49-F238E27FC236}">
                <a16:creationId xmlns:a16="http://schemas.microsoft.com/office/drawing/2014/main" id="{90D0CED3-BB4D-4641-B732-45FEBBEC9C10}"/>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12</a:t>
            </a:fld>
            <a:endParaRPr lang="en-US">
              <a:solidFill>
                <a:srgbClr val="646464"/>
              </a:solidFill>
            </a:endParaRPr>
          </a:p>
        </p:txBody>
      </p:sp>
      <p:sp>
        <p:nvSpPr>
          <p:cNvPr id="5" name="Text Placeholder 4">
            <a:extLst>
              <a:ext uri="{FF2B5EF4-FFF2-40B4-BE49-F238E27FC236}">
                <a16:creationId xmlns:a16="http://schemas.microsoft.com/office/drawing/2014/main" id="{20DE0329-1341-4856-8C28-FC9B7832FCF9}"/>
              </a:ext>
            </a:extLst>
          </p:cNvPr>
          <p:cNvSpPr>
            <a:spLocks noGrp="1"/>
          </p:cNvSpPr>
          <p:nvPr>
            <p:ph type="body" sz="quarter" idx="17"/>
          </p:nvPr>
        </p:nvSpPr>
        <p:spPr/>
        <p:txBody>
          <a:bodyPr/>
          <a:lstStyle/>
          <a:p>
            <a:r>
              <a:rPr lang="en-US"/>
              <a:t>IUS: Intestinal ultrasound</a:t>
            </a:r>
            <a:endParaRPr lang="vi-VN"/>
          </a:p>
          <a:p>
            <a:r>
              <a:rPr lang="en-US"/>
              <a:t>1. Benitez, J. M. (2013). </a:t>
            </a:r>
            <a:r>
              <a:rPr lang="en-US" i="1"/>
              <a:t>Gut</a:t>
            </a:r>
            <a:r>
              <a:rPr lang="en-US"/>
              <a:t>, 62(12), 1806–1816.</a:t>
            </a:r>
            <a:r>
              <a:rPr lang="vi-VN"/>
              <a:t> </a:t>
            </a:r>
            <a:r>
              <a:rPr lang="en-US"/>
              <a:t>2. Buisson, A. (2017). </a:t>
            </a:r>
            <a:r>
              <a:rPr lang="en-US" i="1"/>
              <a:t>Inflammatory bowel diseases</a:t>
            </a:r>
            <a:r>
              <a:rPr lang="en-US"/>
              <a:t>, 23(8), 1425–1433.</a:t>
            </a:r>
            <a:r>
              <a:rPr lang="vi-VN"/>
              <a:t> </a:t>
            </a:r>
            <a:r>
              <a:rPr lang="en-US"/>
              <a:t>3. </a:t>
            </a:r>
            <a:r>
              <a:rPr lang="en-US" err="1"/>
              <a:t>Maaser</a:t>
            </a:r>
            <a:r>
              <a:rPr lang="en-US"/>
              <a:t>, C. (2019). </a:t>
            </a:r>
            <a:r>
              <a:rPr lang="en-US" i="1"/>
              <a:t>Journal of Crohn's &amp; colitis</a:t>
            </a:r>
            <a:r>
              <a:rPr lang="en-US"/>
              <a:t>, 13(2), 144–164.</a:t>
            </a:r>
            <a:r>
              <a:rPr lang="vi-VN"/>
              <a:t> </a:t>
            </a:r>
            <a:r>
              <a:rPr lang="en-US"/>
              <a:t>4. </a:t>
            </a:r>
            <a:r>
              <a:rPr lang="en-US" err="1"/>
              <a:t>Maconi</a:t>
            </a:r>
            <a:r>
              <a:rPr lang="en-US"/>
              <a:t>, G. (2018). </a:t>
            </a:r>
            <a:r>
              <a:rPr lang="en-US" i="1" err="1"/>
              <a:t>Ultraschall</a:t>
            </a:r>
            <a:r>
              <a:rPr lang="en-US" i="1"/>
              <a:t> in der </a:t>
            </a:r>
            <a:r>
              <a:rPr lang="en-US" i="1" err="1"/>
              <a:t>Medizin</a:t>
            </a:r>
            <a:r>
              <a:rPr lang="en-US" i="1"/>
              <a:t> </a:t>
            </a:r>
            <a:r>
              <a:rPr lang="en-US"/>
              <a:t>(Stuttgart, Germany : 1980), 39(3), 304–317.</a:t>
            </a:r>
          </a:p>
        </p:txBody>
      </p:sp>
      <p:cxnSp>
        <p:nvCxnSpPr>
          <p:cNvPr id="6" name="Google Shape;5428;p171">
            <a:extLst>
              <a:ext uri="{FF2B5EF4-FFF2-40B4-BE49-F238E27FC236}">
                <a16:creationId xmlns:a16="http://schemas.microsoft.com/office/drawing/2014/main" id="{B2FCC22C-866B-4962-8396-3582BDDACC0D}"/>
              </a:ext>
            </a:extLst>
          </p:cNvPr>
          <p:cNvCxnSpPr>
            <a:cxnSpLocks/>
          </p:cNvCxnSpPr>
          <p:nvPr/>
        </p:nvCxnSpPr>
        <p:spPr>
          <a:xfrm rot="10800000">
            <a:off x="2914068" y="2459348"/>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7" name="Google Shape;5434;p171">
            <a:extLst>
              <a:ext uri="{FF2B5EF4-FFF2-40B4-BE49-F238E27FC236}">
                <a16:creationId xmlns:a16="http://schemas.microsoft.com/office/drawing/2014/main" id="{3D359CC9-25D8-4BD2-BC07-3865D0E2397D}"/>
              </a:ext>
            </a:extLst>
          </p:cNvPr>
          <p:cNvGrpSpPr/>
          <p:nvPr/>
        </p:nvGrpSpPr>
        <p:grpSpPr>
          <a:xfrm>
            <a:off x="1809224" y="1839283"/>
            <a:ext cx="4538811" cy="1263000"/>
            <a:chOff x="110264" y="1552692"/>
            <a:chExt cx="5446573" cy="1515600"/>
          </a:xfrm>
        </p:grpSpPr>
        <p:sp>
          <p:nvSpPr>
            <p:cNvPr id="8" name="Google Shape;5435;p171">
              <a:extLst>
                <a:ext uri="{FF2B5EF4-FFF2-40B4-BE49-F238E27FC236}">
                  <a16:creationId xmlns:a16="http://schemas.microsoft.com/office/drawing/2014/main" id="{E25A0109-9D56-48D1-B7B0-98644F39F885}"/>
                </a:ext>
              </a:extLst>
            </p:cNvPr>
            <p:cNvSpPr/>
            <p:nvPr/>
          </p:nvSpPr>
          <p:spPr>
            <a:xfrm>
              <a:off x="209824" y="1763127"/>
              <a:ext cx="1094733" cy="1094733"/>
            </a:xfrm>
            <a:prstGeom prst="ellipse">
              <a:avLst/>
            </a:prstGeom>
            <a:solidFill>
              <a:schemeClr val="accent4"/>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9" name="Google Shape;5429;p171">
              <a:extLst>
                <a:ext uri="{FF2B5EF4-FFF2-40B4-BE49-F238E27FC236}">
                  <a16:creationId xmlns:a16="http://schemas.microsoft.com/office/drawing/2014/main" id="{FBE4801E-13BC-471D-9499-F010B57212A1}"/>
                </a:ext>
              </a:extLst>
            </p:cNvPr>
            <p:cNvSpPr/>
            <p:nvPr/>
          </p:nvSpPr>
          <p:spPr>
            <a:xfrm>
              <a:off x="110264"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0" name="Google Shape;5435;p171">
              <a:extLst>
                <a:ext uri="{FF2B5EF4-FFF2-40B4-BE49-F238E27FC236}">
                  <a16:creationId xmlns:a16="http://schemas.microsoft.com/office/drawing/2014/main" id="{B745AD02-56B7-4668-BC6F-3628C2077F21}"/>
                </a:ext>
              </a:extLst>
            </p:cNvPr>
            <p:cNvSpPr/>
            <p:nvPr/>
          </p:nvSpPr>
          <p:spPr>
            <a:xfrm>
              <a:off x="3983637" y="1552692"/>
              <a:ext cx="1573200" cy="1515600"/>
            </a:xfrm>
            <a:prstGeom prst="ellipse">
              <a:avLst/>
            </a:prstGeom>
            <a:solidFill>
              <a:schemeClr val="accent6"/>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sp>
        <p:nvSpPr>
          <p:cNvPr id="11" name="Google Shape;5439;p171">
            <a:extLst>
              <a:ext uri="{FF2B5EF4-FFF2-40B4-BE49-F238E27FC236}">
                <a16:creationId xmlns:a16="http://schemas.microsoft.com/office/drawing/2014/main" id="{E850949A-5F10-4688-A261-F0A217761F89}"/>
              </a:ext>
            </a:extLst>
          </p:cNvPr>
          <p:cNvSpPr/>
          <p:nvPr/>
        </p:nvSpPr>
        <p:spPr>
          <a:xfrm>
            <a:off x="4957797" y="1736046"/>
            <a:ext cx="1469475" cy="1469475"/>
          </a:xfrm>
          <a:prstGeom prst="arc">
            <a:avLst>
              <a:gd name="adj1" fmla="val 21578092"/>
              <a:gd name="adj2" fmla="val 21479725"/>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212121"/>
              </a:solidFill>
              <a:latin typeface="Roboto Condensed"/>
              <a:ea typeface="Roboto Condensed"/>
              <a:cs typeface="Roboto Condensed"/>
              <a:sym typeface="Roboto Condensed"/>
            </a:endParaRPr>
          </a:p>
        </p:txBody>
      </p:sp>
      <p:cxnSp>
        <p:nvCxnSpPr>
          <p:cNvPr id="12" name="Google Shape;5441;p171">
            <a:extLst>
              <a:ext uri="{FF2B5EF4-FFF2-40B4-BE49-F238E27FC236}">
                <a16:creationId xmlns:a16="http://schemas.microsoft.com/office/drawing/2014/main" id="{FC5FCF16-6BB0-43C7-998E-FF9E41EAD0A5}"/>
              </a:ext>
            </a:extLst>
          </p:cNvPr>
          <p:cNvCxnSpPr/>
          <p:nvPr/>
        </p:nvCxnSpPr>
        <p:spPr>
          <a:xfrm rot="10800000">
            <a:off x="6426508" y="2470783"/>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13" name="Google Shape;5442;p171">
            <a:extLst>
              <a:ext uri="{FF2B5EF4-FFF2-40B4-BE49-F238E27FC236}">
                <a16:creationId xmlns:a16="http://schemas.microsoft.com/office/drawing/2014/main" id="{0F067877-0386-42B2-A249-97342EFFFAA4}"/>
              </a:ext>
            </a:extLst>
          </p:cNvPr>
          <p:cNvGrpSpPr/>
          <p:nvPr/>
        </p:nvGrpSpPr>
        <p:grpSpPr>
          <a:xfrm>
            <a:off x="8462197" y="1931678"/>
            <a:ext cx="1078210" cy="1078210"/>
            <a:chOff x="2183615" y="1663567"/>
            <a:chExt cx="1293852" cy="1293852"/>
          </a:xfrm>
        </p:grpSpPr>
        <p:sp>
          <p:nvSpPr>
            <p:cNvPr id="14" name="Google Shape;5443;p171">
              <a:extLst>
                <a:ext uri="{FF2B5EF4-FFF2-40B4-BE49-F238E27FC236}">
                  <a16:creationId xmlns:a16="http://schemas.microsoft.com/office/drawing/2014/main" id="{DAE7BC8A-8F3F-4C44-B6C1-D97152A694E7}"/>
                </a:ext>
              </a:extLst>
            </p:cNvPr>
            <p:cNvSpPr/>
            <p:nvPr/>
          </p:nvSpPr>
          <p:spPr>
            <a:xfrm>
              <a:off x="2283175" y="1763127"/>
              <a:ext cx="1094733" cy="1094733"/>
            </a:xfrm>
            <a:prstGeom prst="ellipse">
              <a:avLst/>
            </a:prstGeom>
            <a:solidFill>
              <a:schemeClr val="bg1">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5" name="Google Shape;5444;p171">
              <a:extLst>
                <a:ext uri="{FF2B5EF4-FFF2-40B4-BE49-F238E27FC236}">
                  <a16:creationId xmlns:a16="http://schemas.microsoft.com/office/drawing/2014/main" id="{9470ADC1-3AE9-45C9-B719-FAA0CAF7544A}"/>
                </a:ext>
              </a:extLst>
            </p:cNvPr>
            <p:cNvSpPr/>
            <p:nvPr/>
          </p:nvSpPr>
          <p:spPr>
            <a:xfrm>
              <a:off x="2183615"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pic>
        <p:nvPicPr>
          <p:cNvPr id="16" name="Graphic 15" descr="Checkmark">
            <a:extLst>
              <a:ext uri="{FF2B5EF4-FFF2-40B4-BE49-F238E27FC236}">
                <a16:creationId xmlns:a16="http://schemas.microsoft.com/office/drawing/2014/main" id="{4E30866E-1574-40DD-AE38-D7E3CE9705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6223" y="2148097"/>
            <a:ext cx="645371" cy="645371"/>
          </a:xfrm>
          <a:prstGeom prst="rect">
            <a:avLst/>
          </a:prstGeom>
        </p:spPr>
      </p:pic>
      <p:pic>
        <p:nvPicPr>
          <p:cNvPr id="17" name="Graphic 16" descr="Close">
            <a:extLst>
              <a:ext uri="{FF2B5EF4-FFF2-40B4-BE49-F238E27FC236}">
                <a16:creationId xmlns:a16="http://schemas.microsoft.com/office/drawing/2014/main" id="{16B4D11B-701D-4702-96BE-214AD31AE5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7178" y="2215433"/>
            <a:ext cx="487831" cy="487831"/>
          </a:xfrm>
          <a:prstGeom prst="rect">
            <a:avLst/>
          </a:prstGeom>
        </p:spPr>
      </p:pic>
      <p:grpSp>
        <p:nvGrpSpPr>
          <p:cNvPr id="18" name="Google Shape;3595;p131">
            <a:extLst>
              <a:ext uri="{FF2B5EF4-FFF2-40B4-BE49-F238E27FC236}">
                <a16:creationId xmlns:a16="http://schemas.microsoft.com/office/drawing/2014/main" id="{4A6420A5-B060-4E06-8B60-56BC08A676FA}"/>
              </a:ext>
            </a:extLst>
          </p:cNvPr>
          <p:cNvGrpSpPr/>
          <p:nvPr/>
        </p:nvGrpSpPr>
        <p:grpSpPr>
          <a:xfrm>
            <a:off x="4686518" y="2661098"/>
            <a:ext cx="2092620" cy="620067"/>
            <a:chOff x="3158270" y="823748"/>
            <a:chExt cx="2814123" cy="858105"/>
          </a:xfrm>
        </p:grpSpPr>
        <p:sp>
          <p:nvSpPr>
            <p:cNvPr id="19" name="Google Shape;3596;p131">
              <a:extLst>
                <a:ext uri="{FF2B5EF4-FFF2-40B4-BE49-F238E27FC236}">
                  <a16:creationId xmlns:a16="http://schemas.microsoft.com/office/drawing/2014/main" id="{C39593CB-EA15-405E-A03A-258343379B12}"/>
                </a:ext>
              </a:extLst>
            </p:cNvPr>
            <p:cNvSpPr/>
            <p:nvPr/>
          </p:nvSpPr>
          <p:spPr>
            <a:xfrm>
              <a:off x="3158270" y="863715"/>
              <a:ext cx="2814123" cy="818138"/>
            </a:xfrm>
            <a:prstGeom prst="roundRect">
              <a:avLst>
                <a:gd name="adj" fmla="val 4147"/>
              </a:avLst>
            </a:prstGeom>
            <a:solidFill>
              <a:schemeClr val="accent6">
                <a:lumMod val="50000"/>
              </a:schemeClr>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0" name="Google Shape;3597;p131">
              <a:extLst>
                <a:ext uri="{FF2B5EF4-FFF2-40B4-BE49-F238E27FC236}">
                  <a16:creationId xmlns:a16="http://schemas.microsoft.com/office/drawing/2014/main" id="{08B56C10-DBE4-46AC-9F6E-5E328B59C3DD}"/>
                </a:ext>
              </a:extLst>
            </p:cNvPr>
            <p:cNvSpPr/>
            <p:nvPr/>
          </p:nvSpPr>
          <p:spPr>
            <a:xfrm>
              <a:off x="3158270" y="823748"/>
              <a:ext cx="2814123" cy="755856"/>
            </a:xfrm>
            <a:prstGeom prst="roundRect">
              <a:avLst>
                <a:gd name="adj" fmla="val 4147"/>
              </a:avLst>
            </a:prstGeom>
            <a:solidFill>
              <a:schemeClr val="accent6"/>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grpSp>
      <p:grpSp>
        <p:nvGrpSpPr>
          <p:cNvPr id="21" name="Google Shape;3598;p131">
            <a:extLst>
              <a:ext uri="{FF2B5EF4-FFF2-40B4-BE49-F238E27FC236}">
                <a16:creationId xmlns:a16="http://schemas.microsoft.com/office/drawing/2014/main" id="{5700B7DE-1F99-4C2F-B293-C3CFC7155C20}"/>
              </a:ext>
            </a:extLst>
          </p:cNvPr>
          <p:cNvGrpSpPr/>
          <p:nvPr/>
        </p:nvGrpSpPr>
        <p:grpSpPr>
          <a:xfrm>
            <a:off x="4810872" y="2778557"/>
            <a:ext cx="1836922" cy="439793"/>
            <a:chOff x="853055" y="2432848"/>
            <a:chExt cx="2353143" cy="474433"/>
          </a:xfrm>
        </p:grpSpPr>
        <p:sp>
          <p:nvSpPr>
            <p:cNvPr id="22" name="Google Shape;3599;p131">
              <a:extLst>
                <a:ext uri="{FF2B5EF4-FFF2-40B4-BE49-F238E27FC236}">
                  <a16:creationId xmlns:a16="http://schemas.microsoft.com/office/drawing/2014/main" id="{72B8959C-B5FA-46E6-99BB-EBC3BF25740F}"/>
                </a:ext>
              </a:extLst>
            </p:cNvPr>
            <p:cNvSpPr/>
            <p:nvPr/>
          </p:nvSpPr>
          <p:spPr>
            <a:xfrm>
              <a:off x="853055" y="2432848"/>
              <a:ext cx="2353143" cy="474433"/>
            </a:xfrm>
            <a:prstGeom prst="downArrowCallout">
              <a:avLst>
                <a:gd name="adj1" fmla="val 25000"/>
                <a:gd name="adj2" fmla="val 25000"/>
                <a:gd name="adj3" fmla="val 25000"/>
                <a:gd name="adj4" fmla="val 75000"/>
              </a:avLst>
            </a:prstGeom>
            <a:solidFill>
              <a:schemeClr val="lt1"/>
            </a:solidFill>
            <a:ln>
              <a:noFill/>
            </a:ln>
          </p:spPr>
          <p:txBody>
            <a:bodyPr spcFirstLastPara="1" wrap="square" lIns="0" tIns="38083" rIns="0" bIns="38083" anchor="ctr" anchorCtr="0">
              <a:noAutofit/>
            </a:bodyPr>
            <a:lstStyle/>
            <a:p>
              <a:pPr algn="ctr" defTabSz="608486" fontAlgn="base">
                <a:defRPr/>
              </a:pPr>
              <a:endParaRPr sz="3333">
                <a:solidFill>
                  <a:srgbClr val="00A0DF"/>
                </a:solidFill>
                <a:latin typeface="Arial"/>
                <a:ea typeface="Arial"/>
                <a:cs typeface="Arial"/>
                <a:sym typeface="Arial"/>
              </a:endParaRPr>
            </a:p>
          </p:txBody>
        </p:sp>
        <p:sp>
          <p:nvSpPr>
            <p:cNvPr id="23" name="Google Shape;3600;p131">
              <a:extLst>
                <a:ext uri="{FF2B5EF4-FFF2-40B4-BE49-F238E27FC236}">
                  <a16:creationId xmlns:a16="http://schemas.microsoft.com/office/drawing/2014/main" id="{262E8505-3E19-43B8-BF42-A1C3ACF77A1E}"/>
                </a:ext>
              </a:extLst>
            </p:cNvPr>
            <p:cNvSpPr txBox="1"/>
            <p:nvPr/>
          </p:nvSpPr>
          <p:spPr>
            <a:xfrm>
              <a:off x="995872" y="2517819"/>
              <a:ext cx="2087132" cy="135151"/>
            </a:xfrm>
            <a:prstGeom prst="rect">
              <a:avLst/>
            </a:prstGeom>
            <a:noFill/>
            <a:ln>
              <a:noFill/>
            </a:ln>
          </p:spPr>
          <p:txBody>
            <a:bodyPr spcFirstLastPara="1" wrap="square" lIns="0" tIns="0" rIns="0" bIns="0" anchor="ctr" anchorCtr="0">
              <a:noAutofit/>
            </a:bodyPr>
            <a:lstStyle/>
            <a:p>
              <a:pPr algn="ctr" defTabSz="608486" fontAlgn="base">
                <a:buClr>
                  <a:srgbClr val="003479"/>
                </a:buClr>
                <a:buSzPts val="1200"/>
                <a:defRPr/>
              </a:pPr>
              <a:r>
                <a:rPr lang="vi-VN" sz="2000" b="1">
                  <a:solidFill>
                    <a:srgbClr val="7E2E78"/>
                  </a:solidFill>
                  <a:latin typeface="Verdana" panose="020B0604030504040204" pitchFamily="34" charset="0"/>
                  <a:ea typeface="Verdana" panose="020B0604030504040204" pitchFamily="34" charset="0"/>
                  <a:sym typeface="Roboto Condensed"/>
                </a:rPr>
                <a:t>I</a:t>
              </a:r>
              <a:r>
                <a:rPr lang="en-NZ" sz="2000" b="1">
                  <a:solidFill>
                    <a:srgbClr val="7E2E78"/>
                  </a:solidFill>
                  <a:latin typeface="Verdana" panose="020B0604030504040204" pitchFamily="34" charset="0"/>
                  <a:ea typeface="Verdana" panose="020B0604030504040204" pitchFamily="34" charset="0"/>
                  <a:sym typeface="Roboto Condensed"/>
                </a:rPr>
                <a:t>U</a:t>
              </a:r>
              <a:r>
                <a:rPr lang="vi-VN" sz="2000" b="1">
                  <a:solidFill>
                    <a:srgbClr val="7E2E78"/>
                  </a:solidFill>
                  <a:latin typeface="Verdana" panose="020B0604030504040204" pitchFamily="34" charset="0"/>
                  <a:ea typeface="Verdana" panose="020B0604030504040204" pitchFamily="34" charset="0"/>
                  <a:sym typeface="Roboto Condensed"/>
                </a:rPr>
                <a:t>S</a:t>
              </a:r>
              <a:endParaRPr sz="4000">
                <a:solidFill>
                  <a:srgbClr val="7E2E78"/>
                </a:solidFill>
                <a:latin typeface="Verdana" panose="020B0604030504040204" pitchFamily="34" charset="0"/>
                <a:ea typeface="Verdana" panose="020B0604030504040204" pitchFamily="34" charset="0"/>
              </a:endParaRPr>
            </a:p>
          </p:txBody>
        </p:sp>
      </p:grpSp>
      <p:sp>
        <p:nvSpPr>
          <p:cNvPr id="24" name="Google Shape;11764;p291">
            <a:extLst>
              <a:ext uri="{FF2B5EF4-FFF2-40B4-BE49-F238E27FC236}">
                <a16:creationId xmlns:a16="http://schemas.microsoft.com/office/drawing/2014/main" id="{132EA16A-305E-4554-B8AF-97591B6B2BB7}"/>
              </a:ext>
            </a:extLst>
          </p:cNvPr>
          <p:cNvSpPr/>
          <p:nvPr/>
        </p:nvSpPr>
        <p:spPr>
          <a:xfrm>
            <a:off x="778853" y="3241912"/>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5" name="Google Shape;11764;p291">
            <a:extLst>
              <a:ext uri="{FF2B5EF4-FFF2-40B4-BE49-F238E27FC236}">
                <a16:creationId xmlns:a16="http://schemas.microsoft.com/office/drawing/2014/main" id="{D42D54BC-1F29-43F1-B001-1C53F2C3909F}"/>
              </a:ext>
            </a:extLst>
          </p:cNvPr>
          <p:cNvSpPr/>
          <p:nvPr/>
        </p:nvSpPr>
        <p:spPr>
          <a:xfrm>
            <a:off x="778853" y="3566098"/>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6" name="Google Shape;11764;p291">
            <a:extLst>
              <a:ext uri="{FF2B5EF4-FFF2-40B4-BE49-F238E27FC236}">
                <a16:creationId xmlns:a16="http://schemas.microsoft.com/office/drawing/2014/main" id="{FFF0FA2D-7B33-493B-937F-44E11EAF891B}"/>
              </a:ext>
            </a:extLst>
          </p:cNvPr>
          <p:cNvSpPr/>
          <p:nvPr/>
        </p:nvSpPr>
        <p:spPr>
          <a:xfrm>
            <a:off x="778853" y="3865643"/>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7" name="Google Shape;11764;p291">
            <a:extLst>
              <a:ext uri="{FF2B5EF4-FFF2-40B4-BE49-F238E27FC236}">
                <a16:creationId xmlns:a16="http://schemas.microsoft.com/office/drawing/2014/main" id="{7E8B35E1-50CB-4773-9B9A-CD156D43B1E5}"/>
              </a:ext>
            </a:extLst>
          </p:cNvPr>
          <p:cNvSpPr/>
          <p:nvPr/>
        </p:nvSpPr>
        <p:spPr>
          <a:xfrm>
            <a:off x="778853" y="4339404"/>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8" name="Google Shape;11764;p291">
            <a:extLst>
              <a:ext uri="{FF2B5EF4-FFF2-40B4-BE49-F238E27FC236}">
                <a16:creationId xmlns:a16="http://schemas.microsoft.com/office/drawing/2014/main" id="{447E0FA6-5223-4579-9D0E-EF919808ADF1}"/>
              </a:ext>
            </a:extLst>
          </p:cNvPr>
          <p:cNvSpPr/>
          <p:nvPr/>
        </p:nvSpPr>
        <p:spPr>
          <a:xfrm>
            <a:off x="778853" y="4992232"/>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nvGrpSpPr>
          <p:cNvPr id="29" name="Group 28">
            <a:extLst>
              <a:ext uri="{FF2B5EF4-FFF2-40B4-BE49-F238E27FC236}">
                <a16:creationId xmlns:a16="http://schemas.microsoft.com/office/drawing/2014/main" id="{488F9045-01B3-419E-96A2-4AC2C724F224}"/>
              </a:ext>
            </a:extLst>
          </p:cNvPr>
          <p:cNvGrpSpPr/>
          <p:nvPr/>
        </p:nvGrpSpPr>
        <p:grpSpPr>
          <a:xfrm>
            <a:off x="7315998" y="3205520"/>
            <a:ext cx="258000" cy="258000"/>
            <a:chOff x="6348979" y="4538284"/>
            <a:chExt cx="309600" cy="309600"/>
          </a:xfrm>
        </p:grpSpPr>
        <p:sp>
          <p:nvSpPr>
            <p:cNvPr id="30" name="Oval 29">
              <a:extLst>
                <a:ext uri="{FF2B5EF4-FFF2-40B4-BE49-F238E27FC236}">
                  <a16:creationId xmlns:a16="http://schemas.microsoft.com/office/drawing/2014/main" id="{9071D4A3-DD85-499D-9965-EB111144A1F5}"/>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1" name="Google Shape;11764;p291">
              <a:extLst>
                <a:ext uri="{FF2B5EF4-FFF2-40B4-BE49-F238E27FC236}">
                  <a16:creationId xmlns:a16="http://schemas.microsoft.com/office/drawing/2014/main" id="{D4BBCE54-945D-4275-A042-6CEC17FB04CD}"/>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2" name="Group 31">
            <a:extLst>
              <a:ext uri="{FF2B5EF4-FFF2-40B4-BE49-F238E27FC236}">
                <a16:creationId xmlns:a16="http://schemas.microsoft.com/office/drawing/2014/main" id="{539B5624-8655-482C-B485-DB82FF66D526}"/>
              </a:ext>
            </a:extLst>
          </p:cNvPr>
          <p:cNvGrpSpPr/>
          <p:nvPr/>
        </p:nvGrpSpPr>
        <p:grpSpPr>
          <a:xfrm>
            <a:off x="7315998" y="3510778"/>
            <a:ext cx="258000" cy="258000"/>
            <a:chOff x="6348979" y="4538284"/>
            <a:chExt cx="309600" cy="309600"/>
          </a:xfrm>
        </p:grpSpPr>
        <p:sp>
          <p:nvSpPr>
            <p:cNvPr id="33" name="Oval 32">
              <a:extLst>
                <a:ext uri="{FF2B5EF4-FFF2-40B4-BE49-F238E27FC236}">
                  <a16:creationId xmlns:a16="http://schemas.microsoft.com/office/drawing/2014/main" id="{8BCF16B0-D719-4E45-AE9C-CF50EFB1B270}"/>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4" name="Google Shape;11764;p291">
              <a:extLst>
                <a:ext uri="{FF2B5EF4-FFF2-40B4-BE49-F238E27FC236}">
                  <a16:creationId xmlns:a16="http://schemas.microsoft.com/office/drawing/2014/main" id="{094F5134-ED6E-41B4-90F2-93FCF2024E63}"/>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5" name="Group 34">
            <a:extLst>
              <a:ext uri="{FF2B5EF4-FFF2-40B4-BE49-F238E27FC236}">
                <a16:creationId xmlns:a16="http://schemas.microsoft.com/office/drawing/2014/main" id="{1921A5D1-D676-4D75-A08F-A12A522F069E}"/>
              </a:ext>
            </a:extLst>
          </p:cNvPr>
          <p:cNvGrpSpPr/>
          <p:nvPr/>
        </p:nvGrpSpPr>
        <p:grpSpPr>
          <a:xfrm>
            <a:off x="7315998" y="3812373"/>
            <a:ext cx="258000" cy="258000"/>
            <a:chOff x="6348979" y="4538284"/>
            <a:chExt cx="309600" cy="309600"/>
          </a:xfrm>
        </p:grpSpPr>
        <p:sp>
          <p:nvSpPr>
            <p:cNvPr id="36" name="Oval 35">
              <a:extLst>
                <a:ext uri="{FF2B5EF4-FFF2-40B4-BE49-F238E27FC236}">
                  <a16:creationId xmlns:a16="http://schemas.microsoft.com/office/drawing/2014/main" id="{36F9519F-D362-41C3-956D-DDD928EF5BE5}"/>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7" name="Google Shape;11764;p291">
              <a:extLst>
                <a:ext uri="{FF2B5EF4-FFF2-40B4-BE49-F238E27FC236}">
                  <a16:creationId xmlns:a16="http://schemas.microsoft.com/office/drawing/2014/main" id="{831A0DD2-98BC-419D-8306-D7442AC1CE63}"/>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9" name="Group 38">
            <a:extLst>
              <a:ext uri="{FF2B5EF4-FFF2-40B4-BE49-F238E27FC236}">
                <a16:creationId xmlns:a16="http://schemas.microsoft.com/office/drawing/2014/main" id="{5D80ACBC-7358-4B52-A4E7-B13B08AFF40F}"/>
              </a:ext>
            </a:extLst>
          </p:cNvPr>
          <p:cNvGrpSpPr/>
          <p:nvPr/>
        </p:nvGrpSpPr>
        <p:grpSpPr>
          <a:xfrm>
            <a:off x="7315998" y="4129218"/>
            <a:ext cx="258000" cy="258000"/>
            <a:chOff x="6348979" y="4538284"/>
            <a:chExt cx="309600" cy="309600"/>
          </a:xfrm>
        </p:grpSpPr>
        <p:sp>
          <p:nvSpPr>
            <p:cNvPr id="40" name="Oval 39">
              <a:extLst>
                <a:ext uri="{FF2B5EF4-FFF2-40B4-BE49-F238E27FC236}">
                  <a16:creationId xmlns:a16="http://schemas.microsoft.com/office/drawing/2014/main" id="{3CDF4A83-8D05-45ED-A12C-70F61BD350FF}"/>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1" name="Google Shape;11764;p291">
              <a:extLst>
                <a:ext uri="{FF2B5EF4-FFF2-40B4-BE49-F238E27FC236}">
                  <a16:creationId xmlns:a16="http://schemas.microsoft.com/office/drawing/2014/main" id="{62BF3909-493A-4EE9-8524-A5DDE9597BAF}"/>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46" name="Group 45">
            <a:extLst>
              <a:ext uri="{FF2B5EF4-FFF2-40B4-BE49-F238E27FC236}">
                <a16:creationId xmlns:a16="http://schemas.microsoft.com/office/drawing/2014/main" id="{14691BAB-5C47-4D49-91BF-2CBFA9496E51}"/>
              </a:ext>
            </a:extLst>
          </p:cNvPr>
          <p:cNvGrpSpPr/>
          <p:nvPr/>
        </p:nvGrpSpPr>
        <p:grpSpPr>
          <a:xfrm>
            <a:off x="7327026" y="4434295"/>
            <a:ext cx="258000" cy="258000"/>
            <a:chOff x="6348979" y="4538284"/>
            <a:chExt cx="309600" cy="309600"/>
          </a:xfrm>
        </p:grpSpPr>
        <p:sp>
          <p:nvSpPr>
            <p:cNvPr id="47" name="Oval 46">
              <a:extLst>
                <a:ext uri="{FF2B5EF4-FFF2-40B4-BE49-F238E27FC236}">
                  <a16:creationId xmlns:a16="http://schemas.microsoft.com/office/drawing/2014/main" id="{AC3250E4-54BF-4566-9084-E7505A521127}"/>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8" name="Google Shape;11764;p291">
              <a:extLst>
                <a:ext uri="{FF2B5EF4-FFF2-40B4-BE49-F238E27FC236}">
                  <a16:creationId xmlns:a16="http://schemas.microsoft.com/office/drawing/2014/main" id="{605789FE-4D3B-482D-B00E-53C47311DBC2}"/>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sp>
        <p:nvSpPr>
          <p:cNvPr id="3" name="Rectangle 2">
            <a:extLst>
              <a:ext uri="{FF2B5EF4-FFF2-40B4-BE49-F238E27FC236}">
                <a16:creationId xmlns:a16="http://schemas.microsoft.com/office/drawing/2014/main" id="{E0D7A814-528D-4B7F-AB34-D85085C89CF0}"/>
              </a:ext>
            </a:extLst>
          </p:cNvPr>
          <p:cNvSpPr/>
          <p:nvPr/>
        </p:nvSpPr>
        <p:spPr>
          <a:xfrm>
            <a:off x="1100821" y="3249323"/>
            <a:ext cx="3488948" cy="2888740"/>
          </a:xfrm>
          <a:prstGeom prst="rect">
            <a:avLst/>
          </a:prstGeom>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Safe/ noninvasive</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patient acceptance</a:t>
            </a:r>
            <a:r>
              <a:rPr lang="en-US" sz="1167" baseline="30000">
                <a:solidFill>
                  <a:srgbClr val="212121"/>
                </a:solidFill>
                <a:latin typeface="Verdana" panose="020B0604030504040204" pitchFamily="34" charset="0"/>
                <a:ea typeface="Verdana" panose="020B0604030504040204" pitchFamily="34" charset="0"/>
              </a:rPr>
              <a:t>2</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accuracy (with contrast enhanced-US being more accurate)</a:t>
            </a:r>
            <a:r>
              <a:rPr lang="en-US" sz="1167" baseline="30000">
                <a:solidFill>
                  <a:srgbClr val="212121"/>
                </a:solidFill>
                <a:latin typeface="Verdana" panose="020B0604030504040204" pitchFamily="34" charset="0"/>
                <a:ea typeface="Verdana" panose="020B0604030504040204" pitchFamily="34" charset="0"/>
              </a:rPr>
              <a:t> 1</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Sensitivity and specificity similar to MRI, (performance is dependent on operator and disease location).</a:t>
            </a:r>
            <a:r>
              <a:rPr lang="en-US" sz="1167" baseline="30000">
                <a:solidFill>
                  <a:srgbClr val="212121"/>
                </a:solidFill>
                <a:latin typeface="Verdana" panose="020B0604030504040204" pitchFamily="34" charset="0"/>
                <a:ea typeface="Verdana" panose="020B0604030504040204" pitchFamily="34" charset="0"/>
              </a:rPr>
              <a:t>1</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abscesses detection accuracy in certain conditions</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Good assessment of postoperative disease recurrence</a:t>
            </a:r>
            <a:r>
              <a:rPr lang="en-US" sz="1167" baseline="30000">
                <a:solidFill>
                  <a:srgbClr val="212121"/>
                </a:solidFill>
                <a:latin typeface="Verdana" panose="020B0604030504040204" pitchFamily="34" charset="0"/>
                <a:ea typeface="Verdana" panose="020B0604030504040204" pitchFamily="34" charset="0"/>
              </a:rPr>
              <a:t>1</a:t>
            </a:r>
            <a:r>
              <a:rPr lang="en-US" sz="1167">
                <a:solidFill>
                  <a:srgbClr val="212121"/>
                </a:solidFill>
                <a:latin typeface="Verdana" panose="020B0604030504040204" pitchFamily="34" charset="0"/>
                <a:ea typeface="Verdana" panose="020B0604030504040204" pitchFamily="34" charset="0"/>
              </a:rPr>
              <a:t> </a:t>
            </a:r>
            <a:br>
              <a:rPr lang="en-US" sz="1167">
                <a:solidFill>
                  <a:srgbClr val="212121"/>
                </a:solidFill>
                <a:latin typeface="Verdana" panose="020B0604030504040204" pitchFamily="34" charset="0"/>
                <a:ea typeface="Verdana" panose="020B0604030504040204" pitchFamily="34" charset="0"/>
              </a:rPr>
            </a:br>
            <a:endParaRPr lang="en-US" sz="1167">
              <a:solidFill>
                <a:srgbClr val="212121"/>
              </a:solidFill>
              <a:latin typeface="Verdana" panose="020B0604030504040204" pitchFamily="34" charset="0"/>
              <a:ea typeface="Verdana" panose="020B0604030504040204" pitchFamily="34" charset="0"/>
            </a:endParaRPr>
          </a:p>
        </p:txBody>
      </p:sp>
      <p:pic>
        <p:nvPicPr>
          <p:cNvPr id="45" name="Picture 44">
            <a:extLst>
              <a:ext uri="{FF2B5EF4-FFF2-40B4-BE49-F238E27FC236}">
                <a16:creationId xmlns:a16="http://schemas.microsoft.com/office/drawing/2014/main" id="{556AF987-83FA-4A62-919F-A0CE3FF127FE}"/>
              </a:ext>
            </a:extLst>
          </p:cNvPr>
          <p:cNvPicPr>
            <a:picLocks noChangeAspect="1"/>
          </p:cNvPicPr>
          <p:nvPr/>
        </p:nvPicPr>
        <p:blipFill>
          <a:blip r:embed="rId6"/>
          <a:stretch>
            <a:fillRect/>
          </a:stretch>
        </p:blipFill>
        <p:spPr>
          <a:xfrm>
            <a:off x="5407282" y="2056353"/>
            <a:ext cx="541930" cy="541930"/>
          </a:xfrm>
          <a:prstGeom prst="rect">
            <a:avLst/>
          </a:prstGeom>
        </p:spPr>
      </p:pic>
      <p:sp>
        <p:nvSpPr>
          <p:cNvPr id="49" name="Rectangle 48">
            <a:extLst>
              <a:ext uri="{FF2B5EF4-FFF2-40B4-BE49-F238E27FC236}">
                <a16:creationId xmlns:a16="http://schemas.microsoft.com/office/drawing/2014/main" id="{0908A7AD-2A46-4584-B2EF-EE7B4041DE10}"/>
              </a:ext>
            </a:extLst>
          </p:cNvPr>
          <p:cNvSpPr/>
          <p:nvPr/>
        </p:nvSpPr>
        <p:spPr>
          <a:xfrm>
            <a:off x="7613697" y="3186268"/>
            <a:ext cx="4162304" cy="2786019"/>
          </a:xfrm>
          <a:prstGeom prst="rect">
            <a:avLst/>
          </a:prstGeom>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Difficulty visualizing deep bowel segments</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inter-user variability</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Only partial visualization of the small bowel</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No absolute validated score of activity</a:t>
            </a:r>
            <a:r>
              <a:rPr lang="en-US" sz="1167" baseline="30000">
                <a:solidFill>
                  <a:srgbClr val="212121"/>
                </a:solidFill>
                <a:latin typeface="Verdana" panose="020B0604030504040204" pitchFamily="34" charset="0"/>
                <a:ea typeface="Verdana" panose="020B0604030504040204" pitchFamily="34" charset="0"/>
              </a:rPr>
              <a:t>1,4</a:t>
            </a:r>
            <a:r>
              <a:rPr lang="en-US" sz="1167">
                <a:solidFill>
                  <a:srgbClr val="212121"/>
                </a:solidFill>
                <a:latin typeface="Verdana" panose="020B0604030504040204" pitchFamily="34" charset="0"/>
                <a:ea typeface="Verdana" panose="020B0604030504040204" pitchFamily="34" charset="0"/>
              </a:rPr>
              <a:t> </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Timing of the monitoring with cross-sectional imaging not established</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Degree of healing required to affect disease outcomes not established</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Lower accuracy at detecting deep-seated fistulas</a:t>
            </a:r>
            <a:endParaRPr lang="en-US" sz="1167">
              <a:solidFill>
                <a:srgbClr val="212121"/>
              </a:solidFill>
              <a:highlight>
                <a:srgbClr val="FFFF00"/>
              </a:highlight>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Unknown signal to noise ratio</a:t>
            </a:r>
            <a:r>
              <a:rPr lang="en-US" sz="1167" baseline="30000">
                <a:solidFill>
                  <a:srgbClr val="212121"/>
                </a:solidFill>
                <a:latin typeface="Verdana" panose="020B0604030504040204" pitchFamily="34" charset="0"/>
                <a:ea typeface="Verdana" panose="020B0604030504040204" pitchFamily="34" charset="0"/>
              </a:rPr>
              <a:t>3</a:t>
            </a:r>
            <a:endParaRPr lang="en-US" sz="1167">
              <a:solidFill>
                <a:srgbClr val="212121"/>
              </a:solidFill>
              <a:latin typeface="Verdana" panose="020B0604030504040204" pitchFamily="34" charset="0"/>
              <a:ea typeface="Verdana" panose="020B0604030504040204" pitchFamily="34" charset="0"/>
            </a:endParaRPr>
          </a:p>
        </p:txBody>
      </p:sp>
      <p:sp>
        <p:nvSpPr>
          <p:cNvPr id="50" name="Google Shape;11764;p291">
            <a:extLst>
              <a:ext uri="{FF2B5EF4-FFF2-40B4-BE49-F238E27FC236}">
                <a16:creationId xmlns:a16="http://schemas.microsoft.com/office/drawing/2014/main" id="{EB172FD5-3E8F-43DC-8341-24053DBDFECE}"/>
              </a:ext>
            </a:extLst>
          </p:cNvPr>
          <p:cNvSpPr/>
          <p:nvPr/>
        </p:nvSpPr>
        <p:spPr>
          <a:xfrm>
            <a:off x="780128" y="5506057"/>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nvGrpSpPr>
          <p:cNvPr id="51" name="Group 50">
            <a:extLst>
              <a:ext uri="{FF2B5EF4-FFF2-40B4-BE49-F238E27FC236}">
                <a16:creationId xmlns:a16="http://schemas.microsoft.com/office/drawing/2014/main" id="{B573B04D-88B1-4A98-8B72-3FCB671F0A43}"/>
              </a:ext>
            </a:extLst>
          </p:cNvPr>
          <p:cNvGrpSpPr/>
          <p:nvPr/>
        </p:nvGrpSpPr>
        <p:grpSpPr>
          <a:xfrm>
            <a:off x="7315998" y="4916868"/>
            <a:ext cx="258000" cy="258000"/>
            <a:chOff x="6348979" y="4538284"/>
            <a:chExt cx="309600" cy="309600"/>
          </a:xfrm>
        </p:grpSpPr>
        <p:sp>
          <p:nvSpPr>
            <p:cNvPr id="52" name="Oval 51">
              <a:extLst>
                <a:ext uri="{FF2B5EF4-FFF2-40B4-BE49-F238E27FC236}">
                  <a16:creationId xmlns:a16="http://schemas.microsoft.com/office/drawing/2014/main" id="{E3615340-26C2-442E-BD04-3FE0539EF1DD}"/>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53" name="Google Shape;11764;p291">
              <a:extLst>
                <a:ext uri="{FF2B5EF4-FFF2-40B4-BE49-F238E27FC236}">
                  <a16:creationId xmlns:a16="http://schemas.microsoft.com/office/drawing/2014/main" id="{09D03075-61D3-48EB-8072-EB6DB7F11FDC}"/>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54" name="Group 53">
            <a:extLst>
              <a:ext uri="{FF2B5EF4-FFF2-40B4-BE49-F238E27FC236}">
                <a16:creationId xmlns:a16="http://schemas.microsoft.com/office/drawing/2014/main" id="{EFA594A8-F9B1-4C36-A2E3-8CDDA74CFBBC}"/>
              </a:ext>
            </a:extLst>
          </p:cNvPr>
          <p:cNvGrpSpPr/>
          <p:nvPr/>
        </p:nvGrpSpPr>
        <p:grpSpPr>
          <a:xfrm>
            <a:off x="7327025" y="5382288"/>
            <a:ext cx="258000" cy="258000"/>
            <a:chOff x="6348979" y="4538284"/>
            <a:chExt cx="309600" cy="309600"/>
          </a:xfrm>
        </p:grpSpPr>
        <p:sp>
          <p:nvSpPr>
            <p:cNvPr id="55" name="Oval 54">
              <a:extLst>
                <a:ext uri="{FF2B5EF4-FFF2-40B4-BE49-F238E27FC236}">
                  <a16:creationId xmlns:a16="http://schemas.microsoft.com/office/drawing/2014/main" id="{7BC482E3-1F16-4AA1-81BB-A9BE37A4885F}"/>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56" name="Google Shape;11764;p291">
              <a:extLst>
                <a:ext uri="{FF2B5EF4-FFF2-40B4-BE49-F238E27FC236}">
                  <a16:creationId xmlns:a16="http://schemas.microsoft.com/office/drawing/2014/main" id="{72AE6B5F-0AB2-4E44-973A-956EDE55797E}"/>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57" name="Group 56">
            <a:extLst>
              <a:ext uri="{FF2B5EF4-FFF2-40B4-BE49-F238E27FC236}">
                <a16:creationId xmlns:a16="http://schemas.microsoft.com/office/drawing/2014/main" id="{C5A44A79-B0B9-4627-9B83-510CBDE02793}"/>
              </a:ext>
            </a:extLst>
          </p:cNvPr>
          <p:cNvGrpSpPr/>
          <p:nvPr/>
        </p:nvGrpSpPr>
        <p:grpSpPr>
          <a:xfrm>
            <a:off x="7335848" y="5689035"/>
            <a:ext cx="258000" cy="258000"/>
            <a:chOff x="6348979" y="4538284"/>
            <a:chExt cx="309600" cy="309600"/>
          </a:xfrm>
        </p:grpSpPr>
        <p:sp>
          <p:nvSpPr>
            <p:cNvPr id="58" name="Oval 57">
              <a:extLst>
                <a:ext uri="{FF2B5EF4-FFF2-40B4-BE49-F238E27FC236}">
                  <a16:creationId xmlns:a16="http://schemas.microsoft.com/office/drawing/2014/main" id="{4C66BBF8-F6B8-44DE-AA1B-8B721F17E8D0}"/>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59" name="Google Shape;11764;p291">
              <a:extLst>
                <a:ext uri="{FF2B5EF4-FFF2-40B4-BE49-F238E27FC236}">
                  <a16:creationId xmlns:a16="http://schemas.microsoft.com/office/drawing/2014/main" id="{A21E2AA5-1B62-44F6-8DE4-3CC0FABF5319}"/>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38899836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00B6-BFF6-4D94-82B2-3636C4BC3687}"/>
              </a:ext>
            </a:extLst>
          </p:cNvPr>
          <p:cNvSpPr>
            <a:spLocks noGrp="1"/>
          </p:cNvSpPr>
          <p:nvPr>
            <p:ph type="title"/>
          </p:nvPr>
        </p:nvSpPr>
        <p:spPr>
          <a:xfrm>
            <a:off x="605367" y="378458"/>
            <a:ext cx="10145760" cy="923330"/>
          </a:xfrm>
        </p:spPr>
        <p:txBody>
          <a:bodyPr/>
          <a:lstStyle/>
          <a:p>
            <a:r>
              <a:rPr lang="en-US"/>
              <a:t>Capabilities of IUS vs other imaging in patients with IBD </a:t>
            </a:r>
          </a:p>
        </p:txBody>
      </p:sp>
      <p:sp>
        <p:nvSpPr>
          <p:cNvPr id="4" name="Slide Number Placeholder 3">
            <a:extLst>
              <a:ext uri="{FF2B5EF4-FFF2-40B4-BE49-F238E27FC236}">
                <a16:creationId xmlns:a16="http://schemas.microsoft.com/office/drawing/2014/main" id="{90D0CED3-BB4D-4641-B732-45FEBBEC9C10}"/>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13</a:t>
            </a:fld>
            <a:endParaRPr lang="en-US">
              <a:solidFill>
                <a:srgbClr val="646464"/>
              </a:solidFill>
            </a:endParaRPr>
          </a:p>
        </p:txBody>
      </p:sp>
      <p:sp>
        <p:nvSpPr>
          <p:cNvPr id="5" name="Text Placeholder 4">
            <a:extLst>
              <a:ext uri="{FF2B5EF4-FFF2-40B4-BE49-F238E27FC236}">
                <a16:creationId xmlns:a16="http://schemas.microsoft.com/office/drawing/2014/main" id="{20DE0329-1341-4856-8C28-FC9B7832FCF9}"/>
              </a:ext>
            </a:extLst>
          </p:cNvPr>
          <p:cNvSpPr>
            <a:spLocks noGrp="1"/>
          </p:cNvSpPr>
          <p:nvPr>
            <p:ph type="body" sz="quarter" idx="17"/>
          </p:nvPr>
        </p:nvSpPr>
        <p:spPr/>
        <p:txBody>
          <a:bodyPr/>
          <a:lstStyle/>
          <a:p>
            <a:r>
              <a:rPr lang="en-US"/>
              <a:t>IBD: inflammatory bowel disease; IUS: Intestinal ultrasound </a:t>
            </a:r>
            <a:endParaRPr lang="vi-VN"/>
          </a:p>
          <a:p>
            <a:r>
              <a:rPr lang="en-US"/>
              <a:t>1. Asthana, A. (2015). </a:t>
            </a:r>
            <a:r>
              <a:rPr lang="en-US" i="1"/>
              <a:t>Journal of gastroenterology and hepatology</a:t>
            </a:r>
            <a:r>
              <a:rPr lang="en-US"/>
              <a:t>, 30(3), 446–452.</a:t>
            </a:r>
          </a:p>
        </p:txBody>
      </p:sp>
      <p:sp>
        <p:nvSpPr>
          <p:cNvPr id="60" name="Rectángulo redondeado 37">
            <a:extLst>
              <a:ext uri="{FF2B5EF4-FFF2-40B4-BE49-F238E27FC236}">
                <a16:creationId xmlns:a16="http://schemas.microsoft.com/office/drawing/2014/main" id="{826B34CC-B0ED-47AE-BA9E-BA8E66F32649}"/>
              </a:ext>
            </a:extLst>
          </p:cNvPr>
          <p:cNvSpPr/>
          <p:nvPr/>
        </p:nvSpPr>
        <p:spPr>
          <a:xfrm>
            <a:off x="4161897" y="1828328"/>
            <a:ext cx="480000" cy="480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pPr>
            <a:endParaRPr lang="es-ES_tradnl" sz="3000">
              <a:solidFill>
                <a:srgbClr val="FFFFFF"/>
              </a:solidFill>
              <a:latin typeface="Arial"/>
              <a:ea typeface="ヒラギノ角ゴ ProN W3"/>
            </a:endParaRPr>
          </a:p>
        </p:txBody>
      </p:sp>
      <p:sp>
        <p:nvSpPr>
          <p:cNvPr id="61" name="Rectángulo redondeado 38">
            <a:extLst>
              <a:ext uri="{FF2B5EF4-FFF2-40B4-BE49-F238E27FC236}">
                <a16:creationId xmlns:a16="http://schemas.microsoft.com/office/drawing/2014/main" id="{7DF87025-62A3-4ECB-9EBB-32A5EF1936A0}"/>
              </a:ext>
            </a:extLst>
          </p:cNvPr>
          <p:cNvSpPr/>
          <p:nvPr/>
        </p:nvSpPr>
        <p:spPr>
          <a:xfrm>
            <a:off x="4165950" y="4038796"/>
            <a:ext cx="480000" cy="480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pPr>
            <a:endParaRPr lang="es-ES_tradnl" sz="3000">
              <a:solidFill>
                <a:srgbClr val="FFFFFF"/>
              </a:solidFill>
              <a:latin typeface="Arial"/>
              <a:ea typeface="ヒラギノ角ゴ ProN W3"/>
            </a:endParaRPr>
          </a:p>
        </p:txBody>
      </p:sp>
      <p:sp>
        <p:nvSpPr>
          <p:cNvPr id="62" name="Rectángulo redondeado 39">
            <a:extLst>
              <a:ext uri="{FF2B5EF4-FFF2-40B4-BE49-F238E27FC236}">
                <a16:creationId xmlns:a16="http://schemas.microsoft.com/office/drawing/2014/main" id="{FAB803AA-040C-4359-936B-7BCD3DAE7278}"/>
              </a:ext>
            </a:extLst>
          </p:cNvPr>
          <p:cNvSpPr/>
          <p:nvPr/>
        </p:nvSpPr>
        <p:spPr>
          <a:xfrm>
            <a:off x="4136076" y="2607473"/>
            <a:ext cx="480000" cy="480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pPr>
            <a:endParaRPr lang="es-ES_tradnl" sz="3000">
              <a:solidFill>
                <a:srgbClr val="FFFFFF"/>
              </a:solidFill>
              <a:latin typeface="Arial"/>
              <a:ea typeface="ヒラギノ角ゴ ProN W3"/>
            </a:endParaRPr>
          </a:p>
        </p:txBody>
      </p:sp>
      <p:sp>
        <p:nvSpPr>
          <p:cNvPr id="63" name="Rectángulo redondeado 13">
            <a:extLst>
              <a:ext uri="{FF2B5EF4-FFF2-40B4-BE49-F238E27FC236}">
                <a16:creationId xmlns:a16="http://schemas.microsoft.com/office/drawing/2014/main" id="{385B9CEE-A270-4403-A4F1-B18663BC9F6A}"/>
              </a:ext>
            </a:extLst>
          </p:cNvPr>
          <p:cNvSpPr/>
          <p:nvPr/>
        </p:nvSpPr>
        <p:spPr>
          <a:xfrm>
            <a:off x="1170770" y="2490189"/>
            <a:ext cx="2100000" cy="2100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pPr>
            <a:endParaRPr lang="es-ES_tradnl" sz="2500">
              <a:solidFill>
                <a:srgbClr val="FFFFFF"/>
              </a:solidFill>
              <a:latin typeface="Arial"/>
              <a:ea typeface="ヒラギノ角ゴ ProN W3"/>
            </a:endParaRPr>
          </a:p>
        </p:txBody>
      </p:sp>
      <p:pic>
        <p:nvPicPr>
          <p:cNvPr id="67" name="Picture 66">
            <a:extLst>
              <a:ext uri="{FF2B5EF4-FFF2-40B4-BE49-F238E27FC236}">
                <a16:creationId xmlns:a16="http://schemas.microsoft.com/office/drawing/2014/main" id="{81442403-A48F-49F7-9B90-15762E499A13}"/>
              </a:ext>
            </a:extLst>
          </p:cNvPr>
          <p:cNvPicPr>
            <a:picLocks noChangeAspect="1"/>
          </p:cNvPicPr>
          <p:nvPr/>
        </p:nvPicPr>
        <p:blipFill>
          <a:blip r:embed="rId3"/>
          <a:stretch>
            <a:fillRect/>
          </a:stretch>
        </p:blipFill>
        <p:spPr>
          <a:xfrm>
            <a:off x="1847585" y="2776531"/>
            <a:ext cx="763658" cy="763658"/>
          </a:xfrm>
          <a:prstGeom prst="rect">
            <a:avLst/>
          </a:prstGeom>
        </p:spPr>
      </p:pic>
      <p:sp>
        <p:nvSpPr>
          <p:cNvPr id="38" name="Rectangle 37">
            <a:extLst>
              <a:ext uri="{FF2B5EF4-FFF2-40B4-BE49-F238E27FC236}">
                <a16:creationId xmlns:a16="http://schemas.microsoft.com/office/drawing/2014/main" id="{2140385D-81F0-4799-825D-795505024AB4}"/>
              </a:ext>
            </a:extLst>
          </p:cNvPr>
          <p:cNvSpPr/>
          <p:nvPr/>
        </p:nvSpPr>
        <p:spPr>
          <a:xfrm>
            <a:off x="1301316" y="3836055"/>
            <a:ext cx="1838909" cy="502766"/>
          </a:xfrm>
          <a:prstGeom prst="rect">
            <a:avLst/>
          </a:prstGeom>
        </p:spPr>
        <p:txBody>
          <a:bodyPr wrap="square">
            <a:spAutoFit/>
          </a:bodyPr>
          <a:lstStyle/>
          <a:p>
            <a:pPr algn="ctr" defTabSz="608486" fontAlgn="base">
              <a:spcAft>
                <a:spcPct val="0"/>
              </a:spcAft>
            </a:pPr>
            <a:r>
              <a:rPr lang="en-US" sz="1167" b="1" kern="0">
                <a:solidFill>
                  <a:srgbClr val="FFFFFF"/>
                </a:solidFill>
                <a:latin typeface="Verdana" charset="0"/>
                <a:ea typeface="Verdana" charset="0"/>
                <a:sym typeface="Arial" pitchFamily="-65" charset="0"/>
              </a:rPr>
              <a:t>vs </a:t>
            </a:r>
            <a:endParaRPr lang="vi-VN" sz="1167" b="1" kern="0">
              <a:solidFill>
                <a:srgbClr val="FFFFFF"/>
              </a:solidFill>
              <a:latin typeface="Verdana" charset="0"/>
              <a:ea typeface="Verdana" charset="0"/>
              <a:sym typeface="Arial" pitchFamily="-65" charset="0"/>
            </a:endParaRPr>
          </a:p>
          <a:p>
            <a:pPr algn="ctr" defTabSz="608486" fontAlgn="base">
              <a:spcAft>
                <a:spcPct val="0"/>
              </a:spcAft>
            </a:pPr>
            <a:r>
              <a:rPr lang="en-US" sz="1500" b="1" kern="0">
                <a:solidFill>
                  <a:srgbClr val="FFFFFF"/>
                </a:solidFill>
                <a:latin typeface="Verdana" charset="0"/>
                <a:ea typeface="Verdana" charset="0"/>
                <a:sym typeface="Arial" pitchFamily="-65" charset="0"/>
              </a:rPr>
              <a:t>other imaging </a:t>
            </a:r>
            <a:endParaRPr lang="en-US" sz="1167">
              <a:solidFill>
                <a:srgbClr val="FFFFFF"/>
              </a:solidFill>
              <a:latin typeface="Arial" pitchFamily="-65" charset="0"/>
            </a:endParaRPr>
          </a:p>
        </p:txBody>
      </p:sp>
      <p:sp>
        <p:nvSpPr>
          <p:cNvPr id="42" name="Rectangle 41">
            <a:extLst>
              <a:ext uri="{FF2B5EF4-FFF2-40B4-BE49-F238E27FC236}">
                <a16:creationId xmlns:a16="http://schemas.microsoft.com/office/drawing/2014/main" id="{76C66F30-0DCE-4011-BFC6-04042B2C102B}"/>
              </a:ext>
            </a:extLst>
          </p:cNvPr>
          <p:cNvSpPr/>
          <p:nvPr/>
        </p:nvSpPr>
        <p:spPr>
          <a:xfrm>
            <a:off x="1885652" y="3540189"/>
            <a:ext cx="715260" cy="400110"/>
          </a:xfrm>
          <a:prstGeom prst="rect">
            <a:avLst/>
          </a:prstGeom>
        </p:spPr>
        <p:txBody>
          <a:bodyPr wrap="none">
            <a:spAutoFit/>
          </a:bodyPr>
          <a:lstStyle/>
          <a:p>
            <a:pPr algn="ctr" defTabSz="608486" fontAlgn="base">
              <a:spcAft>
                <a:spcPct val="0"/>
              </a:spcAft>
            </a:pPr>
            <a:r>
              <a:rPr lang="vi-VN" sz="2000" b="1" kern="0">
                <a:solidFill>
                  <a:srgbClr val="FFFFFF"/>
                </a:solidFill>
                <a:latin typeface="Verdana" charset="0"/>
                <a:ea typeface="Verdana" charset="0"/>
                <a:sym typeface="Arial" pitchFamily="-65" charset="0"/>
              </a:rPr>
              <a:t>IUS</a:t>
            </a:r>
            <a:endParaRPr lang="en-US" sz="1500">
              <a:solidFill>
                <a:srgbClr val="FFFFFF"/>
              </a:solidFill>
              <a:latin typeface="Arial" pitchFamily="-65" charset="0"/>
            </a:endParaRPr>
          </a:p>
        </p:txBody>
      </p:sp>
      <p:sp>
        <p:nvSpPr>
          <p:cNvPr id="43" name="Rectangle 42">
            <a:extLst>
              <a:ext uri="{FF2B5EF4-FFF2-40B4-BE49-F238E27FC236}">
                <a16:creationId xmlns:a16="http://schemas.microsoft.com/office/drawing/2014/main" id="{49A31D51-073B-4D02-B694-85EF86A002AE}"/>
              </a:ext>
            </a:extLst>
          </p:cNvPr>
          <p:cNvSpPr/>
          <p:nvPr/>
        </p:nvSpPr>
        <p:spPr>
          <a:xfrm>
            <a:off x="4792927" y="1840089"/>
            <a:ext cx="5585194" cy="553998"/>
          </a:xfrm>
          <a:prstGeom prst="rect">
            <a:avLst/>
          </a:prstGeom>
        </p:spPr>
        <p:txBody>
          <a:bodyPr wrap="square">
            <a:spAutoFit/>
          </a:bodyPr>
          <a:lstStyle/>
          <a:p>
            <a:pPr defTabSz="571477"/>
            <a:r>
              <a:rPr lang="en-US" sz="1500" b="1">
                <a:solidFill>
                  <a:srgbClr val="212121"/>
                </a:solidFill>
                <a:latin typeface="Verdana" panose="020B0604030504040204" pitchFamily="34" charset="0"/>
                <a:ea typeface="Verdana" panose="020B0604030504040204" pitchFamily="34" charset="0"/>
                <a:cs typeface="Arial" panose="020B0604020202020204" pitchFamily="34" charset="0"/>
              </a:rPr>
              <a:t>Unique information: real-time data (e.g., motility), fibrosis element of the intestinal wall</a:t>
            </a:r>
            <a:endParaRPr lang="en-IN" sz="1500" b="1">
              <a:solidFill>
                <a:srgbClr val="212121"/>
              </a:solidFill>
              <a:latin typeface="Verdana" panose="020B0604030504040204" pitchFamily="34" charset="0"/>
              <a:ea typeface="Verdana" panose="020B060403050404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7B66B828-40C3-4ABA-A82A-5BA712B1DCA0}"/>
              </a:ext>
            </a:extLst>
          </p:cNvPr>
          <p:cNvSpPr/>
          <p:nvPr/>
        </p:nvSpPr>
        <p:spPr>
          <a:xfrm>
            <a:off x="4792928" y="2718897"/>
            <a:ext cx="6096000" cy="323165"/>
          </a:xfrm>
          <a:prstGeom prst="rect">
            <a:avLst/>
          </a:prstGeom>
        </p:spPr>
        <p:txBody>
          <a:bodyPr>
            <a:spAutoFit/>
          </a:bodyPr>
          <a:lstStyle/>
          <a:p>
            <a:pPr defTabSz="571477"/>
            <a:r>
              <a:rPr lang="en-US" sz="1500" b="1">
                <a:solidFill>
                  <a:srgbClr val="212121"/>
                </a:solidFill>
                <a:latin typeface="Verdana" panose="020B0604030504040204" pitchFamily="34" charset="0"/>
                <a:ea typeface="Verdana" panose="020B0604030504040204" pitchFamily="34" charset="0"/>
                <a:cs typeface="Arial" panose="020B0604020202020204" pitchFamily="34" charset="0"/>
              </a:rPr>
              <a:t>Cost-saving for repetitive monitoring</a:t>
            </a:r>
            <a:endParaRPr lang="en-IN" sz="1500">
              <a:solidFill>
                <a:srgbClr val="212121"/>
              </a:solidFill>
              <a:latin typeface="Verdana" panose="020B0604030504040204" pitchFamily="34" charset="0"/>
              <a:ea typeface="Verdana" panose="020B060403050404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9455FE12-BE1D-4743-BAC1-FCAF9600679D}"/>
              </a:ext>
            </a:extLst>
          </p:cNvPr>
          <p:cNvSpPr/>
          <p:nvPr/>
        </p:nvSpPr>
        <p:spPr>
          <a:xfrm>
            <a:off x="4792928" y="4139266"/>
            <a:ext cx="5384631" cy="553998"/>
          </a:xfrm>
          <a:prstGeom prst="rect">
            <a:avLst/>
          </a:prstGeom>
        </p:spPr>
        <p:txBody>
          <a:bodyPr wrap="square">
            <a:spAutoFit/>
          </a:bodyPr>
          <a:lstStyle/>
          <a:p>
            <a:pPr defTabSz="571477"/>
            <a:r>
              <a:rPr lang="en-US" sz="1500">
                <a:solidFill>
                  <a:srgbClr val="212121"/>
                </a:solidFill>
                <a:latin typeface="Verdana" panose="020B0604030504040204" pitchFamily="34" charset="0"/>
                <a:ea typeface="Verdana" panose="020B0604030504040204" pitchFamily="34" charset="0"/>
                <a:cs typeface="Arial" panose="020B0604020202020204" pitchFamily="34" charset="0"/>
              </a:rPr>
              <a:t>Assessment of </a:t>
            </a:r>
            <a:r>
              <a:rPr lang="en-US" sz="1500" b="1">
                <a:solidFill>
                  <a:srgbClr val="212121"/>
                </a:solidFill>
                <a:latin typeface="Verdana" panose="020B0604030504040204" pitchFamily="34" charset="0"/>
                <a:ea typeface="Verdana" panose="020B0604030504040204" pitchFamily="34" charset="0"/>
                <a:cs typeface="Arial" panose="020B0604020202020204" pitchFamily="34" charset="0"/>
              </a:rPr>
              <a:t>disease activity, complications and treatment efficacy</a:t>
            </a:r>
            <a:endParaRPr lang="en-IN" sz="1500" b="1">
              <a:solidFill>
                <a:srgbClr val="212121"/>
              </a:solidFill>
              <a:latin typeface="Verdana" panose="020B0604030504040204" pitchFamily="34" charset="0"/>
              <a:ea typeface="Verdana" panose="020B060403050404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EA2D8A33-FB1A-4C9E-B337-83A2328340A6}"/>
              </a:ext>
            </a:extLst>
          </p:cNvPr>
          <p:cNvSpPr/>
          <p:nvPr/>
        </p:nvSpPr>
        <p:spPr>
          <a:xfrm>
            <a:off x="4200539" y="5175238"/>
            <a:ext cx="7359388" cy="323165"/>
          </a:xfrm>
          <a:prstGeom prst="rect">
            <a:avLst/>
          </a:prstGeom>
        </p:spPr>
        <p:txBody>
          <a:bodyPr wrap="square">
            <a:spAutoFit/>
          </a:bodyPr>
          <a:lstStyle/>
          <a:p>
            <a:pPr algn="ctr" defTabSz="571477"/>
            <a:r>
              <a:rPr lang="en-US" sz="1500" b="1">
                <a:solidFill>
                  <a:srgbClr val="212121"/>
                </a:solidFill>
                <a:latin typeface="Verdana" panose="020B0604030504040204" pitchFamily="34" charset="0"/>
                <a:ea typeface="Verdana" panose="020B0604030504040204" pitchFamily="34" charset="0"/>
                <a:cs typeface="Arial" panose="020B0604020202020204" pitchFamily="34" charset="0"/>
              </a:rPr>
              <a:t>Disadvantages over other imaging modalities: operator dependent</a:t>
            </a:r>
            <a:endParaRPr lang="en-IN" sz="1500" b="1">
              <a:solidFill>
                <a:srgbClr val="212121"/>
              </a:solidFill>
              <a:latin typeface="Verdana" panose="020B0604030504040204" pitchFamily="34" charset="0"/>
              <a:ea typeface="Verdana" panose="020B0604030504040204" pitchFamily="34" charset="0"/>
              <a:cs typeface="Arial" panose="020B0604020202020204" pitchFamily="34" charset="0"/>
            </a:endParaRPr>
          </a:p>
        </p:txBody>
      </p:sp>
      <p:sp>
        <p:nvSpPr>
          <p:cNvPr id="70" name="Rectángulo redondeado 38">
            <a:extLst>
              <a:ext uri="{FF2B5EF4-FFF2-40B4-BE49-F238E27FC236}">
                <a16:creationId xmlns:a16="http://schemas.microsoft.com/office/drawing/2014/main" id="{E9B6E9CF-C1DF-470B-B5D1-EABE1BFD58E7}"/>
              </a:ext>
            </a:extLst>
          </p:cNvPr>
          <p:cNvSpPr/>
          <p:nvPr/>
        </p:nvSpPr>
        <p:spPr>
          <a:xfrm>
            <a:off x="3684224" y="5045932"/>
            <a:ext cx="480000" cy="48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pPr>
            <a:endParaRPr lang="es-ES_tradnl" sz="3000">
              <a:solidFill>
                <a:srgbClr val="FFFFFF"/>
              </a:solidFill>
              <a:latin typeface="Arial"/>
              <a:ea typeface="ヒラギノ角ゴ ProN W3"/>
            </a:endParaRPr>
          </a:p>
        </p:txBody>
      </p:sp>
      <p:pic>
        <p:nvPicPr>
          <p:cNvPr id="72" name="Graphic 71" descr="Stopwatch">
            <a:extLst>
              <a:ext uri="{FF2B5EF4-FFF2-40B4-BE49-F238E27FC236}">
                <a16:creationId xmlns:a16="http://schemas.microsoft.com/office/drawing/2014/main" id="{48209181-B770-42BC-957D-7C6C666EC5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2703" y="1862448"/>
            <a:ext cx="420355" cy="420355"/>
          </a:xfrm>
          <a:prstGeom prst="rect">
            <a:avLst/>
          </a:prstGeom>
        </p:spPr>
      </p:pic>
      <p:pic>
        <p:nvPicPr>
          <p:cNvPr id="76" name="Graphic 75" descr="List RTL">
            <a:extLst>
              <a:ext uri="{FF2B5EF4-FFF2-40B4-BE49-F238E27FC236}">
                <a16:creationId xmlns:a16="http://schemas.microsoft.com/office/drawing/2014/main" id="{2B4A2F28-AE92-4BC5-878F-92BD0D1666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15449" y="4094059"/>
            <a:ext cx="381000" cy="381000"/>
          </a:xfrm>
          <a:prstGeom prst="rect">
            <a:avLst/>
          </a:prstGeom>
        </p:spPr>
      </p:pic>
      <p:pic>
        <p:nvPicPr>
          <p:cNvPr id="79" name="Graphic 78" descr="Gears">
            <a:extLst>
              <a:ext uri="{FF2B5EF4-FFF2-40B4-BE49-F238E27FC236}">
                <a16:creationId xmlns:a16="http://schemas.microsoft.com/office/drawing/2014/main" id="{7934161E-0C6F-41D0-8748-3B3E71945A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18358" y="5083972"/>
            <a:ext cx="411732" cy="411732"/>
          </a:xfrm>
          <a:prstGeom prst="rect">
            <a:avLst/>
          </a:prstGeom>
        </p:spPr>
      </p:pic>
      <p:sp>
        <p:nvSpPr>
          <p:cNvPr id="6" name="TextBox 5">
            <a:extLst>
              <a:ext uri="{FF2B5EF4-FFF2-40B4-BE49-F238E27FC236}">
                <a16:creationId xmlns:a16="http://schemas.microsoft.com/office/drawing/2014/main" id="{C4B3553C-E1ED-AD7A-8D72-BDACD1A7B2A2}"/>
              </a:ext>
            </a:extLst>
          </p:cNvPr>
          <p:cNvSpPr txBox="1"/>
          <p:nvPr/>
        </p:nvSpPr>
        <p:spPr>
          <a:xfrm>
            <a:off x="4792928" y="3295824"/>
            <a:ext cx="6500594" cy="553998"/>
          </a:xfrm>
          <a:prstGeom prst="rect">
            <a:avLst/>
          </a:prstGeom>
          <a:noFill/>
        </p:spPr>
        <p:txBody>
          <a:bodyPr wrap="square">
            <a:spAutoFit/>
          </a:bodyPr>
          <a:lstStyle/>
          <a:p>
            <a:pPr defTabSz="571477"/>
            <a:r>
              <a:rPr lang="en-US" sz="1500" b="1">
                <a:solidFill>
                  <a:srgbClr val="212121"/>
                </a:solidFill>
                <a:latin typeface="Verdana" panose="020B0604030504040204" pitchFamily="34" charset="0"/>
                <a:ea typeface="Verdana" panose="020B0604030504040204" pitchFamily="34" charset="0"/>
                <a:cs typeface="Arial" panose="020B0604020202020204" pitchFamily="34" charset="0"/>
              </a:rPr>
              <a:t>No radiation, completely risk-free, no need for fasting or bowel preparations for most scans.</a:t>
            </a:r>
            <a:endParaRPr lang="en-IN" sz="1500" b="1">
              <a:solidFill>
                <a:srgbClr val="212121"/>
              </a:solidFill>
              <a:latin typeface="Verdana" panose="020B0604030504040204" pitchFamily="34" charset="0"/>
              <a:ea typeface="Verdana" panose="020B0604030504040204" pitchFamily="34" charset="0"/>
              <a:cs typeface="Arial" panose="020B0604020202020204" pitchFamily="34" charset="0"/>
            </a:endParaRPr>
          </a:p>
        </p:txBody>
      </p:sp>
      <p:sp>
        <p:nvSpPr>
          <p:cNvPr id="8" name="Rectángulo redondeado 39">
            <a:extLst>
              <a:ext uri="{FF2B5EF4-FFF2-40B4-BE49-F238E27FC236}">
                <a16:creationId xmlns:a16="http://schemas.microsoft.com/office/drawing/2014/main" id="{E72E800B-0C7B-E85B-CC2D-A7D55B4C36C5}"/>
              </a:ext>
            </a:extLst>
          </p:cNvPr>
          <p:cNvSpPr/>
          <p:nvPr/>
        </p:nvSpPr>
        <p:spPr>
          <a:xfrm>
            <a:off x="4175127" y="3330652"/>
            <a:ext cx="480000" cy="480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486" fontAlgn="base">
              <a:spcBef>
                <a:spcPct val="50000"/>
              </a:spcBef>
              <a:spcAft>
                <a:spcPct val="0"/>
              </a:spcAft>
            </a:pPr>
            <a:endParaRPr lang="es-ES_tradnl" sz="3000">
              <a:solidFill>
                <a:srgbClr val="FFFFFF"/>
              </a:solidFill>
              <a:latin typeface="Arial"/>
              <a:ea typeface="ヒラギノ角ゴ ProN W3"/>
            </a:endParaRPr>
          </a:p>
        </p:txBody>
      </p:sp>
      <p:pic>
        <p:nvPicPr>
          <p:cNvPr id="10" name="Graphic 9" descr="Dollar with solid fill">
            <a:extLst>
              <a:ext uri="{FF2B5EF4-FFF2-40B4-BE49-F238E27FC236}">
                <a16:creationId xmlns:a16="http://schemas.microsoft.com/office/drawing/2014/main" id="{D8BCA005-5111-51E5-6A23-37A7E245FC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02259" y="2659976"/>
            <a:ext cx="377264" cy="377264"/>
          </a:xfrm>
          <a:prstGeom prst="rect">
            <a:avLst/>
          </a:prstGeom>
        </p:spPr>
      </p:pic>
      <p:pic>
        <p:nvPicPr>
          <p:cNvPr id="12" name="Graphic 11" descr="Heart with pulse with solid fill">
            <a:extLst>
              <a:ext uri="{FF2B5EF4-FFF2-40B4-BE49-F238E27FC236}">
                <a16:creationId xmlns:a16="http://schemas.microsoft.com/office/drawing/2014/main" id="{6D68EFB2-B22F-1C75-4513-FA6A0D0247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02259" y="3371036"/>
            <a:ext cx="452868" cy="452868"/>
          </a:xfrm>
          <a:prstGeom prst="rect">
            <a:avLst/>
          </a:prstGeom>
        </p:spPr>
      </p:pic>
    </p:spTree>
    <p:extLst>
      <p:ext uri="{BB962C8B-B14F-4D97-AF65-F5344CB8AC3E}">
        <p14:creationId xmlns:p14="http://schemas.microsoft.com/office/powerpoint/2010/main" val="28467913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F53C-A59E-4025-83AC-5EB378A9E1A1}"/>
              </a:ext>
            </a:extLst>
          </p:cNvPr>
          <p:cNvSpPr>
            <a:spLocks noGrp="1"/>
          </p:cNvSpPr>
          <p:nvPr>
            <p:ph type="title"/>
          </p:nvPr>
        </p:nvSpPr>
        <p:spPr>
          <a:xfrm>
            <a:off x="605367" y="159383"/>
            <a:ext cx="10145760" cy="923330"/>
          </a:xfrm>
        </p:spPr>
        <p:txBody>
          <a:bodyPr/>
          <a:lstStyle/>
          <a:p>
            <a:r>
              <a:rPr lang="en-US"/>
              <a:t>Acceptability of monitoring methods vs perceived clinical utility in CD patients</a:t>
            </a:r>
          </a:p>
        </p:txBody>
      </p:sp>
      <p:sp>
        <p:nvSpPr>
          <p:cNvPr id="4" name="Slide Number Placeholder 3">
            <a:extLst>
              <a:ext uri="{FF2B5EF4-FFF2-40B4-BE49-F238E27FC236}">
                <a16:creationId xmlns:a16="http://schemas.microsoft.com/office/drawing/2014/main" id="{49E5EE06-5234-4657-B973-431AB50CD980}"/>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14</a:t>
            </a:fld>
            <a:endParaRPr lang="en-US">
              <a:solidFill>
                <a:srgbClr val="646464"/>
              </a:solidFill>
            </a:endParaRPr>
          </a:p>
        </p:txBody>
      </p:sp>
      <p:sp>
        <p:nvSpPr>
          <p:cNvPr id="5" name="Text Placeholder 4">
            <a:extLst>
              <a:ext uri="{FF2B5EF4-FFF2-40B4-BE49-F238E27FC236}">
                <a16:creationId xmlns:a16="http://schemas.microsoft.com/office/drawing/2014/main" id="{23269A37-8DAC-4E7E-8E39-6DE679E41019}"/>
              </a:ext>
            </a:extLst>
          </p:cNvPr>
          <p:cNvSpPr>
            <a:spLocks noGrp="1"/>
          </p:cNvSpPr>
          <p:nvPr>
            <p:ph type="body" sz="quarter" idx="17"/>
          </p:nvPr>
        </p:nvSpPr>
        <p:spPr/>
        <p:txBody>
          <a:bodyPr/>
          <a:lstStyle/>
          <a:p>
            <a:r>
              <a:rPr lang="en-US"/>
              <a:t>CD: Crohn's disease US: Intestinal ultrasound; MRI: Magnetic Resonance Imaging; VAS: visual analogue scale </a:t>
            </a:r>
          </a:p>
          <a:p>
            <a:r>
              <a:rPr lang="en-US"/>
              <a:t>1. Buisson, A. (2017). </a:t>
            </a:r>
            <a:r>
              <a:rPr lang="en-US" i="1"/>
              <a:t>Inflammatory bowel diseases</a:t>
            </a:r>
            <a:r>
              <a:rPr lang="en-US"/>
              <a:t>, 23(8), 1425–1433.</a:t>
            </a:r>
          </a:p>
        </p:txBody>
      </p:sp>
      <p:cxnSp>
        <p:nvCxnSpPr>
          <p:cNvPr id="9" name="Straight Arrow Connector 8">
            <a:extLst>
              <a:ext uri="{FF2B5EF4-FFF2-40B4-BE49-F238E27FC236}">
                <a16:creationId xmlns:a16="http://schemas.microsoft.com/office/drawing/2014/main" id="{01A65FD3-A1D1-4AE7-983B-12D5803A3877}"/>
              </a:ext>
            </a:extLst>
          </p:cNvPr>
          <p:cNvCxnSpPr/>
          <p:nvPr/>
        </p:nvCxnSpPr>
        <p:spPr>
          <a:xfrm>
            <a:off x="4362877" y="2099319"/>
            <a:ext cx="337998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32E00C-5C5D-4998-9E83-99DC7DB2502D}"/>
              </a:ext>
            </a:extLst>
          </p:cNvPr>
          <p:cNvSpPr txBox="1"/>
          <p:nvPr/>
        </p:nvSpPr>
        <p:spPr>
          <a:xfrm>
            <a:off x="5250895" y="1753560"/>
            <a:ext cx="2037737" cy="297454"/>
          </a:xfrm>
          <a:prstGeom prst="rect">
            <a:avLst/>
          </a:prstGeom>
          <a:noFill/>
        </p:spPr>
        <p:txBody>
          <a:bodyPr wrap="none" rtlCol="0">
            <a:spAutoFit/>
          </a:bodyPr>
          <a:lstStyle/>
          <a:p>
            <a:pPr defTabSz="571477">
              <a:defRPr/>
            </a:pPr>
            <a:r>
              <a:rPr lang="en-US" sz="1333" b="1">
                <a:solidFill>
                  <a:srgbClr val="349941"/>
                </a:solidFill>
                <a:latin typeface="Verdana" panose="020B0604030504040204" pitchFamily="34" charset="0"/>
                <a:ea typeface="Verdana" panose="020B0604030504040204" pitchFamily="34" charset="0"/>
              </a:rPr>
              <a:t>Changing protocols</a:t>
            </a:r>
          </a:p>
        </p:txBody>
      </p:sp>
      <p:cxnSp>
        <p:nvCxnSpPr>
          <p:cNvPr id="11" name="Straight Arrow Connector 10">
            <a:extLst>
              <a:ext uri="{FF2B5EF4-FFF2-40B4-BE49-F238E27FC236}">
                <a16:creationId xmlns:a16="http://schemas.microsoft.com/office/drawing/2014/main" id="{A6D54259-10EC-4C8E-B067-A3B3B79CEA8A}"/>
              </a:ext>
            </a:extLst>
          </p:cNvPr>
          <p:cNvCxnSpPr>
            <a:cxnSpLocks/>
          </p:cNvCxnSpPr>
          <p:nvPr/>
        </p:nvCxnSpPr>
        <p:spPr>
          <a:xfrm flipV="1">
            <a:off x="10009966" y="2793915"/>
            <a:ext cx="0" cy="230391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B46D4C-3908-4B5A-9F01-A1724DFE0978}"/>
              </a:ext>
            </a:extLst>
          </p:cNvPr>
          <p:cNvSpPr txBox="1"/>
          <p:nvPr/>
        </p:nvSpPr>
        <p:spPr>
          <a:xfrm rot="16200000">
            <a:off x="9104383" y="3761820"/>
            <a:ext cx="2303916" cy="297454"/>
          </a:xfrm>
          <a:prstGeom prst="rect">
            <a:avLst/>
          </a:prstGeom>
          <a:noFill/>
        </p:spPr>
        <p:txBody>
          <a:bodyPr wrap="square" rtlCol="0">
            <a:spAutoFit/>
          </a:bodyPr>
          <a:lstStyle/>
          <a:p>
            <a:pPr algn="ctr" defTabSz="571477">
              <a:defRPr/>
            </a:pPr>
            <a:r>
              <a:rPr lang="en-US" sz="1333" b="1">
                <a:solidFill>
                  <a:srgbClr val="349941"/>
                </a:solidFill>
                <a:latin typeface="Verdana" panose="020B0604030504040204" pitchFamily="34" charset="0"/>
                <a:ea typeface="Verdana" panose="020B0604030504040204" pitchFamily="34" charset="0"/>
              </a:rPr>
              <a:t>Improving technology</a:t>
            </a:r>
          </a:p>
        </p:txBody>
      </p:sp>
      <p:grpSp>
        <p:nvGrpSpPr>
          <p:cNvPr id="13" name="Group 12">
            <a:extLst>
              <a:ext uri="{FF2B5EF4-FFF2-40B4-BE49-F238E27FC236}">
                <a16:creationId xmlns:a16="http://schemas.microsoft.com/office/drawing/2014/main" id="{855CEF00-6B15-401F-AD33-EDC1D829A637}"/>
              </a:ext>
            </a:extLst>
          </p:cNvPr>
          <p:cNvGrpSpPr/>
          <p:nvPr/>
        </p:nvGrpSpPr>
        <p:grpSpPr>
          <a:xfrm>
            <a:off x="985207" y="1633421"/>
            <a:ext cx="9303131" cy="4491527"/>
            <a:chOff x="639386" y="1009539"/>
            <a:chExt cx="7986960" cy="3881203"/>
          </a:xfrm>
        </p:grpSpPr>
        <p:pic>
          <p:nvPicPr>
            <p:cNvPr id="14" name="Picture 2" descr="Blood test ">
              <a:extLst>
                <a:ext uri="{FF2B5EF4-FFF2-40B4-BE49-F238E27FC236}">
                  <a16:creationId xmlns:a16="http://schemas.microsoft.com/office/drawing/2014/main" id="{B1614D27-3C33-44A2-85CE-2F21350D7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632" y="1669473"/>
              <a:ext cx="320386" cy="320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tool test ">
              <a:extLst>
                <a:ext uri="{FF2B5EF4-FFF2-40B4-BE49-F238E27FC236}">
                  <a16:creationId xmlns:a16="http://schemas.microsoft.com/office/drawing/2014/main" id="{CAE6FA5C-B887-4AC0-8E6C-AFAE973FB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361" y="3725444"/>
              <a:ext cx="299334" cy="3177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olon ">
              <a:extLst>
                <a:ext uri="{FF2B5EF4-FFF2-40B4-BE49-F238E27FC236}">
                  <a16:creationId xmlns:a16="http://schemas.microsoft.com/office/drawing/2014/main" id="{10880671-707E-4C21-9654-3AA08B6DB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3" y="2603624"/>
              <a:ext cx="421870" cy="4289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T scan ">
              <a:extLst>
                <a:ext uri="{FF2B5EF4-FFF2-40B4-BE49-F238E27FC236}">
                  <a16:creationId xmlns:a16="http://schemas.microsoft.com/office/drawing/2014/main" id="{2F3EC40B-D47A-4E2C-8C6D-CC2A38B827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6284" y="3097585"/>
              <a:ext cx="395678" cy="4199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Meds ">
              <a:extLst>
                <a:ext uri="{FF2B5EF4-FFF2-40B4-BE49-F238E27FC236}">
                  <a16:creationId xmlns:a16="http://schemas.microsoft.com/office/drawing/2014/main" id="{426FCF52-94DD-48A8-9DFB-400E9C465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5931" y="3517560"/>
              <a:ext cx="299115" cy="293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Wifi ">
              <a:extLst>
                <a:ext uri="{FF2B5EF4-FFF2-40B4-BE49-F238E27FC236}">
                  <a16:creationId xmlns:a16="http://schemas.microsoft.com/office/drawing/2014/main" id="{13239298-EF15-45E7-AAD1-78C0606AD1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0292" y="3377453"/>
              <a:ext cx="221003" cy="2166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Ultrasound ">
              <a:extLst>
                <a:ext uri="{FF2B5EF4-FFF2-40B4-BE49-F238E27FC236}">
                  <a16:creationId xmlns:a16="http://schemas.microsoft.com/office/drawing/2014/main" id="{46578FDB-A0DE-4091-B7E2-36705DB980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3139" y="3231228"/>
              <a:ext cx="395013" cy="4192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B9F01D9-8D34-4CB7-A289-FECC176D3150}"/>
                </a:ext>
              </a:extLst>
            </p:cNvPr>
            <p:cNvSpPr txBox="1"/>
            <p:nvPr/>
          </p:nvSpPr>
          <p:spPr>
            <a:xfrm>
              <a:off x="1500477" y="2988202"/>
              <a:ext cx="1196379" cy="257035"/>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Colonoscopy</a:t>
              </a:r>
            </a:p>
          </p:txBody>
        </p:sp>
        <p:sp>
          <p:nvSpPr>
            <p:cNvPr id="22" name="TextBox 21">
              <a:extLst>
                <a:ext uri="{FF2B5EF4-FFF2-40B4-BE49-F238E27FC236}">
                  <a16:creationId xmlns:a16="http://schemas.microsoft.com/office/drawing/2014/main" id="{FE835E2A-1D9E-45F9-9C4E-C7A51AF29F86}"/>
                </a:ext>
              </a:extLst>
            </p:cNvPr>
            <p:cNvSpPr txBox="1"/>
            <p:nvPr/>
          </p:nvSpPr>
          <p:spPr>
            <a:xfrm>
              <a:off x="3678162" y="4004118"/>
              <a:ext cx="969141" cy="257035"/>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Stool test</a:t>
              </a:r>
            </a:p>
          </p:txBody>
        </p:sp>
        <p:sp>
          <p:nvSpPr>
            <p:cNvPr id="23" name="TextBox 22">
              <a:extLst>
                <a:ext uri="{FF2B5EF4-FFF2-40B4-BE49-F238E27FC236}">
                  <a16:creationId xmlns:a16="http://schemas.microsoft.com/office/drawing/2014/main" id="{33A85182-0A1F-4950-9EFD-FB2F83848F2D}"/>
                </a:ext>
              </a:extLst>
            </p:cNvPr>
            <p:cNvSpPr txBox="1"/>
            <p:nvPr/>
          </p:nvSpPr>
          <p:spPr>
            <a:xfrm>
              <a:off x="4029989" y="3433263"/>
              <a:ext cx="761399" cy="257035"/>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MRI</a:t>
              </a:r>
            </a:p>
          </p:txBody>
        </p:sp>
        <p:sp>
          <p:nvSpPr>
            <p:cNvPr id="24" name="TextBox 23">
              <a:extLst>
                <a:ext uri="{FF2B5EF4-FFF2-40B4-BE49-F238E27FC236}">
                  <a16:creationId xmlns:a16="http://schemas.microsoft.com/office/drawing/2014/main" id="{05869691-83AC-45D8-A562-DEA3B6B86D7E}"/>
                </a:ext>
              </a:extLst>
            </p:cNvPr>
            <p:cNvSpPr txBox="1"/>
            <p:nvPr/>
          </p:nvSpPr>
          <p:spPr>
            <a:xfrm>
              <a:off x="5121204" y="3754616"/>
              <a:ext cx="1715871" cy="434282"/>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Wireless endoscopy</a:t>
              </a:r>
              <a:r>
                <a:rPr lang="vi-VN" sz="1333" b="1">
                  <a:solidFill>
                    <a:srgbClr val="000000"/>
                  </a:solidFill>
                  <a:latin typeface="Verdana" panose="020B0604030504040204" pitchFamily="34" charset="0"/>
                  <a:ea typeface="Verdana" panose="020B0604030504040204" pitchFamily="34" charset="0"/>
                </a:rPr>
                <a:t> </a:t>
              </a:r>
              <a:r>
                <a:rPr lang="en-US" sz="1333" b="1">
                  <a:solidFill>
                    <a:srgbClr val="000000"/>
                  </a:solidFill>
                  <a:latin typeface="Verdana" panose="020B0604030504040204" pitchFamily="34" charset="0"/>
                  <a:ea typeface="Verdana" panose="020B0604030504040204" pitchFamily="34" charset="0"/>
                </a:rPr>
                <a:t>capsule</a:t>
              </a:r>
            </a:p>
          </p:txBody>
        </p:sp>
        <p:sp>
          <p:nvSpPr>
            <p:cNvPr id="25" name="TextBox 24">
              <a:extLst>
                <a:ext uri="{FF2B5EF4-FFF2-40B4-BE49-F238E27FC236}">
                  <a16:creationId xmlns:a16="http://schemas.microsoft.com/office/drawing/2014/main" id="{638FBF1F-850F-45CF-956B-6F2C3AA6688F}"/>
                </a:ext>
              </a:extLst>
            </p:cNvPr>
            <p:cNvSpPr txBox="1"/>
            <p:nvPr/>
          </p:nvSpPr>
          <p:spPr>
            <a:xfrm>
              <a:off x="7435842" y="3624218"/>
              <a:ext cx="543040" cy="257035"/>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IUS</a:t>
              </a:r>
            </a:p>
          </p:txBody>
        </p:sp>
        <p:cxnSp>
          <p:nvCxnSpPr>
            <p:cNvPr id="26" name="Straight Connector 25">
              <a:extLst>
                <a:ext uri="{FF2B5EF4-FFF2-40B4-BE49-F238E27FC236}">
                  <a16:creationId xmlns:a16="http://schemas.microsoft.com/office/drawing/2014/main" id="{DF6F0FDB-C055-47D6-BCE8-5C97B5EE31A3}"/>
                </a:ext>
              </a:extLst>
            </p:cNvPr>
            <p:cNvCxnSpPr>
              <a:cxnSpLocks/>
            </p:cNvCxnSpPr>
            <p:nvPr/>
          </p:nvCxnSpPr>
          <p:spPr>
            <a:xfrm>
              <a:off x="1455821" y="1319800"/>
              <a:ext cx="0" cy="298120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F0ACC6-8BD1-4526-9AFD-32AD029515D4}"/>
                </a:ext>
              </a:extLst>
            </p:cNvPr>
            <p:cNvCxnSpPr/>
            <p:nvPr/>
          </p:nvCxnSpPr>
          <p:spPr>
            <a:xfrm>
              <a:off x="1452347" y="4270867"/>
              <a:ext cx="68767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49E8EF9-9E19-43E4-8DD5-9B4CF6B6FD83}"/>
                </a:ext>
              </a:extLst>
            </p:cNvPr>
            <p:cNvSpPr txBox="1"/>
            <p:nvPr/>
          </p:nvSpPr>
          <p:spPr>
            <a:xfrm>
              <a:off x="975144" y="1368843"/>
              <a:ext cx="421398"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9.5</a:t>
              </a:r>
            </a:p>
          </p:txBody>
        </p:sp>
        <p:sp>
          <p:nvSpPr>
            <p:cNvPr id="29" name="TextBox 28">
              <a:extLst>
                <a:ext uri="{FF2B5EF4-FFF2-40B4-BE49-F238E27FC236}">
                  <a16:creationId xmlns:a16="http://schemas.microsoft.com/office/drawing/2014/main" id="{8A0D3736-0D50-40C3-8B79-D8250442F141}"/>
                </a:ext>
              </a:extLst>
            </p:cNvPr>
            <p:cNvSpPr txBox="1"/>
            <p:nvPr/>
          </p:nvSpPr>
          <p:spPr>
            <a:xfrm>
              <a:off x="7894026" y="4296146"/>
              <a:ext cx="421398"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9.5</a:t>
              </a:r>
            </a:p>
          </p:txBody>
        </p:sp>
        <p:sp>
          <p:nvSpPr>
            <p:cNvPr id="30" name="TextBox 29">
              <a:extLst>
                <a:ext uri="{FF2B5EF4-FFF2-40B4-BE49-F238E27FC236}">
                  <a16:creationId xmlns:a16="http://schemas.microsoft.com/office/drawing/2014/main" id="{B51F6C5C-DCAE-4E9D-B464-F020F4821446}"/>
                </a:ext>
              </a:extLst>
            </p:cNvPr>
            <p:cNvSpPr txBox="1"/>
            <p:nvPr/>
          </p:nvSpPr>
          <p:spPr>
            <a:xfrm>
              <a:off x="1500722" y="4633707"/>
              <a:ext cx="5819933" cy="257035"/>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Patient acceptability (VAS)</a:t>
              </a:r>
            </a:p>
          </p:txBody>
        </p:sp>
        <p:sp>
          <p:nvSpPr>
            <p:cNvPr id="31" name="TextBox 30">
              <a:extLst>
                <a:ext uri="{FF2B5EF4-FFF2-40B4-BE49-F238E27FC236}">
                  <a16:creationId xmlns:a16="http://schemas.microsoft.com/office/drawing/2014/main" id="{080B4DA8-B2B7-4E5D-BE8A-9B0EDCD55970}"/>
                </a:ext>
              </a:extLst>
            </p:cNvPr>
            <p:cNvSpPr txBox="1"/>
            <p:nvPr/>
          </p:nvSpPr>
          <p:spPr>
            <a:xfrm rot="16200000">
              <a:off x="-644794" y="2684404"/>
              <a:ext cx="2823731" cy="255371"/>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Perceived clinical utility (VAS)</a:t>
              </a:r>
            </a:p>
          </p:txBody>
        </p:sp>
        <p:sp>
          <p:nvSpPr>
            <p:cNvPr id="32" name="TextBox 31">
              <a:extLst>
                <a:ext uri="{FF2B5EF4-FFF2-40B4-BE49-F238E27FC236}">
                  <a16:creationId xmlns:a16="http://schemas.microsoft.com/office/drawing/2014/main" id="{B362D011-4A47-4A24-89D3-0DA92971E1D4}"/>
                </a:ext>
              </a:extLst>
            </p:cNvPr>
            <p:cNvSpPr txBox="1"/>
            <p:nvPr/>
          </p:nvSpPr>
          <p:spPr>
            <a:xfrm>
              <a:off x="1079418" y="2748464"/>
              <a:ext cx="263132"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a:t>
              </a:r>
            </a:p>
          </p:txBody>
        </p:sp>
        <p:sp>
          <p:nvSpPr>
            <p:cNvPr id="33" name="TextBox 32">
              <a:extLst>
                <a:ext uri="{FF2B5EF4-FFF2-40B4-BE49-F238E27FC236}">
                  <a16:creationId xmlns:a16="http://schemas.microsoft.com/office/drawing/2014/main" id="{EA155430-4285-481E-A7C1-E258FD20BDBF}"/>
                </a:ext>
              </a:extLst>
            </p:cNvPr>
            <p:cNvSpPr txBox="1"/>
            <p:nvPr/>
          </p:nvSpPr>
          <p:spPr>
            <a:xfrm>
              <a:off x="983766" y="4114611"/>
              <a:ext cx="421398"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8.5</a:t>
              </a:r>
            </a:p>
          </p:txBody>
        </p:sp>
        <p:sp>
          <p:nvSpPr>
            <p:cNvPr id="34" name="TextBox 33">
              <a:extLst>
                <a:ext uri="{FF2B5EF4-FFF2-40B4-BE49-F238E27FC236}">
                  <a16:creationId xmlns:a16="http://schemas.microsoft.com/office/drawing/2014/main" id="{00613AA4-2927-4427-A2C5-73CA07D9D8B8}"/>
                </a:ext>
              </a:extLst>
            </p:cNvPr>
            <p:cNvSpPr txBox="1"/>
            <p:nvPr/>
          </p:nvSpPr>
          <p:spPr>
            <a:xfrm>
              <a:off x="1250314" y="4302666"/>
              <a:ext cx="421398"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6.5</a:t>
              </a:r>
            </a:p>
          </p:txBody>
        </p:sp>
        <p:sp>
          <p:nvSpPr>
            <p:cNvPr id="35" name="TextBox 34">
              <a:extLst>
                <a:ext uri="{FF2B5EF4-FFF2-40B4-BE49-F238E27FC236}">
                  <a16:creationId xmlns:a16="http://schemas.microsoft.com/office/drawing/2014/main" id="{87BC4A30-2503-4A59-BF36-58D4B157774B}"/>
                </a:ext>
              </a:extLst>
            </p:cNvPr>
            <p:cNvSpPr txBox="1"/>
            <p:nvPr/>
          </p:nvSpPr>
          <p:spPr>
            <a:xfrm>
              <a:off x="2427220" y="4311644"/>
              <a:ext cx="263132"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7</a:t>
              </a:r>
            </a:p>
          </p:txBody>
        </p:sp>
        <p:sp>
          <p:nvSpPr>
            <p:cNvPr id="36" name="TextBox 35">
              <a:extLst>
                <a:ext uri="{FF2B5EF4-FFF2-40B4-BE49-F238E27FC236}">
                  <a16:creationId xmlns:a16="http://schemas.microsoft.com/office/drawing/2014/main" id="{3F6A5414-1CA3-4EC5-8700-CF5536A976EE}"/>
                </a:ext>
              </a:extLst>
            </p:cNvPr>
            <p:cNvSpPr txBox="1"/>
            <p:nvPr/>
          </p:nvSpPr>
          <p:spPr>
            <a:xfrm>
              <a:off x="3499075" y="4290481"/>
              <a:ext cx="421398"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7.5</a:t>
              </a:r>
            </a:p>
          </p:txBody>
        </p:sp>
        <p:sp>
          <p:nvSpPr>
            <p:cNvPr id="37" name="TextBox 36">
              <a:extLst>
                <a:ext uri="{FF2B5EF4-FFF2-40B4-BE49-F238E27FC236}">
                  <a16:creationId xmlns:a16="http://schemas.microsoft.com/office/drawing/2014/main" id="{35F02697-1795-4AA2-97FC-6F8B762668E0}"/>
                </a:ext>
              </a:extLst>
            </p:cNvPr>
            <p:cNvSpPr txBox="1"/>
            <p:nvPr/>
          </p:nvSpPr>
          <p:spPr>
            <a:xfrm>
              <a:off x="5744974" y="4292486"/>
              <a:ext cx="421398"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8.5</a:t>
              </a:r>
            </a:p>
          </p:txBody>
        </p:sp>
        <p:sp>
          <p:nvSpPr>
            <p:cNvPr id="38" name="TextBox 37">
              <a:extLst>
                <a:ext uri="{FF2B5EF4-FFF2-40B4-BE49-F238E27FC236}">
                  <a16:creationId xmlns:a16="http://schemas.microsoft.com/office/drawing/2014/main" id="{494995C4-CC6D-4EED-AA1E-1A87E516B5FC}"/>
                </a:ext>
              </a:extLst>
            </p:cNvPr>
            <p:cNvSpPr txBox="1"/>
            <p:nvPr/>
          </p:nvSpPr>
          <p:spPr>
            <a:xfrm>
              <a:off x="4682184" y="4294488"/>
              <a:ext cx="263132"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8</a:t>
              </a:r>
            </a:p>
          </p:txBody>
        </p:sp>
        <p:sp>
          <p:nvSpPr>
            <p:cNvPr id="39" name="TextBox 38">
              <a:extLst>
                <a:ext uri="{FF2B5EF4-FFF2-40B4-BE49-F238E27FC236}">
                  <a16:creationId xmlns:a16="http://schemas.microsoft.com/office/drawing/2014/main" id="{89AC5B97-2082-44FE-9F47-B87792E0940F}"/>
                </a:ext>
              </a:extLst>
            </p:cNvPr>
            <p:cNvSpPr txBox="1"/>
            <p:nvPr/>
          </p:nvSpPr>
          <p:spPr>
            <a:xfrm>
              <a:off x="6927487" y="4310178"/>
              <a:ext cx="263132" cy="257035"/>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a:t>
              </a:r>
            </a:p>
          </p:txBody>
        </p:sp>
        <p:sp>
          <p:nvSpPr>
            <p:cNvPr id="40" name="Rectangle: Rounded Corners 39">
              <a:extLst>
                <a:ext uri="{FF2B5EF4-FFF2-40B4-BE49-F238E27FC236}">
                  <a16:creationId xmlns:a16="http://schemas.microsoft.com/office/drawing/2014/main" id="{966F316B-1555-4B09-838C-4ADDFB09FC37}"/>
                </a:ext>
              </a:extLst>
            </p:cNvPr>
            <p:cNvSpPr/>
            <p:nvPr/>
          </p:nvSpPr>
          <p:spPr>
            <a:xfrm>
              <a:off x="7381640" y="1009539"/>
              <a:ext cx="1244706" cy="46771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571477">
                <a:defRPr/>
              </a:pPr>
              <a:r>
                <a:rPr lang="en-US" sz="1333" b="1">
                  <a:solidFill>
                    <a:srgbClr val="FFFFFF"/>
                  </a:solidFill>
                  <a:latin typeface="Verdana" panose="020B0604030504040204" pitchFamily="34" charset="0"/>
                  <a:ea typeface="Verdana" panose="020B0604030504040204" pitchFamily="34" charset="0"/>
                </a:rPr>
                <a:t>Best Outcomes</a:t>
              </a:r>
            </a:p>
          </p:txBody>
        </p:sp>
      </p:grpSp>
      <p:sp>
        <p:nvSpPr>
          <p:cNvPr id="8" name="TextBox 7">
            <a:extLst>
              <a:ext uri="{FF2B5EF4-FFF2-40B4-BE49-F238E27FC236}">
                <a16:creationId xmlns:a16="http://schemas.microsoft.com/office/drawing/2014/main" id="{2C3D82A5-AA68-499E-A39B-CE8DB0371C1A}"/>
              </a:ext>
            </a:extLst>
          </p:cNvPr>
          <p:cNvSpPr txBox="1"/>
          <p:nvPr/>
        </p:nvSpPr>
        <p:spPr>
          <a:xfrm>
            <a:off x="8478986" y="2710655"/>
            <a:ext cx="1502076" cy="297454"/>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Venipuncture</a:t>
            </a:r>
          </a:p>
        </p:txBody>
      </p:sp>
      <p:sp>
        <p:nvSpPr>
          <p:cNvPr id="41" name="Rounded Rectangle 6">
            <a:extLst>
              <a:ext uri="{FF2B5EF4-FFF2-40B4-BE49-F238E27FC236}">
                <a16:creationId xmlns:a16="http://schemas.microsoft.com/office/drawing/2014/main" id="{A1BD5762-69A1-488A-A11D-5C11175B967F}"/>
              </a:ext>
            </a:extLst>
          </p:cNvPr>
          <p:cNvSpPr/>
          <p:nvPr/>
        </p:nvSpPr>
        <p:spPr>
          <a:xfrm>
            <a:off x="8432609" y="1450403"/>
            <a:ext cx="2261638" cy="3738463"/>
          </a:xfrm>
          <a:prstGeom prst="roundRect">
            <a:avLst/>
          </a:prstGeom>
          <a:noFill/>
          <a:ln w="25400" cap="flat" cmpd="sng" algn="ctr">
            <a:solidFill>
              <a:srgbClr val="00B050"/>
            </a:solidFill>
            <a:prstDash val="solid"/>
          </a:ln>
          <a:effectLst/>
        </p:spPr>
        <p:txBody>
          <a:bodyPr rtlCol="0" anchor="ctr"/>
          <a:lstStyle/>
          <a:p>
            <a:pPr algn="ctr" defTabSz="380985">
              <a:defRPr/>
            </a:pPr>
            <a:endParaRPr lang="en-US" sz="1500" kern="0">
              <a:solidFill>
                <a:prstClr val="white"/>
              </a:solidFill>
              <a:latin typeface="Arial"/>
              <a:ea typeface="ヒラギノ角ゴ ProN W3"/>
            </a:endParaRPr>
          </a:p>
        </p:txBody>
      </p:sp>
    </p:spTree>
    <p:extLst>
      <p:ext uri="{BB962C8B-B14F-4D97-AF65-F5344CB8AC3E}">
        <p14:creationId xmlns:p14="http://schemas.microsoft.com/office/powerpoint/2010/main" val="2179517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1000" tmFilter="0, 0; .2, .5; .8, .5; 1, 0"/>
                                        <p:tgtEl>
                                          <p:spTgt spid="41"/>
                                        </p:tgtEl>
                                      </p:cBhvr>
                                    </p:animEffect>
                                    <p:animScale>
                                      <p:cBhvr>
                                        <p:cTn id="10" dur="50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F53C-A59E-4025-83AC-5EB378A9E1A1}"/>
              </a:ext>
            </a:extLst>
          </p:cNvPr>
          <p:cNvSpPr>
            <a:spLocks noGrp="1"/>
          </p:cNvSpPr>
          <p:nvPr>
            <p:ph type="title"/>
          </p:nvPr>
        </p:nvSpPr>
        <p:spPr>
          <a:xfrm>
            <a:off x="605367" y="226058"/>
            <a:ext cx="10145760" cy="923330"/>
          </a:xfrm>
        </p:spPr>
        <p:txBody>
          <a:bodyPr/>
          <a:lstStyle/>
          <a:p>
            <a:r>
              <a:rPr lang="en-US"/>
              <a:t>Acceptability of monitoring methods vs perceived clinical utility in UC patients</a:t>
            </a:r>
            <a:r>
              <a:rPr lang="en-US" baseline="30000"/>
              <a:t>1</a:t>
            </a:r>
          </a:p>
        </p:txBody>
      </p:sp>
      <p:sp>
        <p:nvSpPr>
          <p:cNvPr id="4" name="Slide Number Placeholder 3">
            <a:extLst>
              <a:ext uri="{FF2B5EF4-FFF2-40B4-BE49-F238E27FC236}">
                <a16:creationId xmlns:a16="http://schemas.microsoft.com/office/drawing/2014/main" id="{49E5EE06-5234-4657-B973-431AB50CD980}"/>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15</a:t>
            </a:fld>
            <a:endParaRPr lang="en-US">
              <a:solidFill>
                <a:srgbClr val="646464"/>
              </a:solidFill>
            </a:endParaRPr>
          </a:p>
        </p:txBody>
      </p:sp>
      <p:sp>
        <p:nvSpPr>
          <p:cNvPr id="5" name="Text Placeholder 4">
            <a:extLst>
              <a:ext uri="{FF2B5EF4-FFF2-40B4-BE49-F238E27FC236}">
                <a16:creationId xmlns:a16="http://schemas.microsoft.com/office/drawing/2014/main" id="{23269A37-8DAC-4E7E-8E39-6DE679E41019}"/>
              </a:ext>
            </a:extLst>
          </p:cNvPr>
          <p:cNvSpPr>
            <a:spLocks noGrp="1"/>
          </p:cNvSpPr>
          <p:nvPr>
            <p:ph type="body" sz="quarter" idx="17"/>
          </p:nvPr>
        </p:nvSpPr>
        <p:spPr/>
        <p:txBody>
          <a:bodyPr/>
          <a:lstStyle/>
          <a:p>
            <a:r>
              <a:rPr lang="pt-BR"/>
              <a:t>IUS: Intestinal ultrasound; UC: ulcerative colitis; VAS: visual analogue scale </a:t>
            </a:r>
            <a:endParaRPr lang="vi-VN"/>
          </a:p>
          <a:p>
            <a:r>
              <a:rPr lang="en-US"/>
              <a:t>1. Buisson, A. (2017). </a:t>
            </a:r>
            <a:r>
              <a:rPr lang="en-US" i="1"/>
              <a:t>Inflammatory bowel diseases</a:t>
            </a:r>
            <a:r>
              <a:rPr lang="en-US"/>
              <a:t>, 23(8), 1425–1433. 2. Rajagopalan, A. (2019).  </a:t>
            </a:r>
            <a:r>
              <a:rPr lang="en-US" i="1"/>
              <a:t>JGH Open </a:t>
            </a:r>
            <a:r>
              <a:rPr lang="en-US"/>
              <a:t>4(2), 267–272.</a:t>
            </a:r>
          </a:p>
        </p:txBody>
      </p:sp>
      <p:cxnSp>
        <p:nvCxnSpPr>
          <p:cNvPr id="9" name="Straight Arrow Connector 8">
            <a:extLst>
              <a:ext uri="{FF2B5EF4-FFF2-40B4-BE49-F238E27FC236}">
                <a16:creationId xmlns:a16="http://schemas.microsoft.com/office/drawing/2014/main" id="{01A65FD3-A1D1-4AE7-983B-12D5803A3877}"/>
              </a:ext>
            </a:extLst>
          </p:cNvPr>
          <p:cNvCxnSpPr/>
          <p:nvPr/>
        </p:nvCxnSpPr>
        <p:spPr>
          <a:xfrm>
            <a:off x="3445518" y="1998418"/>
            <a:ext cx="337998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32E00C-5C5D-4998-9E83-99DC7DB2502D}"/>
              </a:ext>
            </a:extLst>
          </p:cNvPr>
          <p:cNvSpPr txBox="1"/>
          <p:nvPr/>
        </p:nvSpPr>
        <p:spPr>
          <a:xfrm>
            <a:off x="4333536" y="1652659"/>
            <a:ext cx="2037737" cy="297454"/>
          </a:xfrm>
          <a:prstGeom prst="rect">
            <a:avLst/>
          </a:prstGeom>
          <a:noFill/>
        </p:spPr>
        <p:txBody>
          <a:bodyPr wrap="none" rtlCol="0">
            <a:spAutoFit/>
          </a:bodyPr>
          <a:lstStyle/>
          <a:p>
            <a:pPr defTabSz="571477">
              <a:defRPr/>
            </a:pPr>
            <a:r>
              <a:rPr lang="en-US" sz="1333" b="1">
                <a:solidFill>
                  <a:srgbClr val="349941"/>
                </a:solidFill>
                <a:latin typeface="Verdana" panose="020B0604030504040204" pitchFamily="34" charset="0"/>
                <a:ea typeface="Verdana" panose="020B0604030504040204" pitchFamily="34" charset="0"/>
              </a:rPr>
              <a:t>Changing protocols</a:t>
            </a:r>
          </a:p>
        </p:txBody>
      </p:sp>
      <p:cxnSp>
        <p:nvCxnSpPr>
          <p:cNvPr id="11" name="Straight Arrow Connector 10">
            <a:extLst>
              <a:ext uri="{FF2B5EF4-FFF2-40B4-BE49-F238E27FC236}">
                <a16:creationId xmlns:a16="http://schemas.microsoft.com/office/drawing/2014/main" id="{A6D54259-10EC-4C8E-B067-A3B3B79CEA8A}"/>
              </a:ext>
            </a:extLst>
          </p:cNvPr>
          <p:cNvCxnSpPr>
            <a:cxnSpLocks/>
          </p:cNvCxnSpPr>
          <p:nvPr/>
        </p:nvCxnSpPr>
        <p:spPr>
          <a:xfrm flipV="1">
            <a:off x="10009966" y="2793915"/>
            <a:ext cx="0" cy="2303916"/>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B46D4C-3908-4B5A-9F01-A1724DFE0978}"/>
              </a:ext>
            </a:extLst>
          </p:cNvPr>
          <p:cNvSpPr txBox="1"/>
          <p:nvPr/>
        </p:nvSpPr>
        <p:spPr>
          <a:xfrm rot="16200000">
            <a:off x="9104383" y="3761820"/>
            <a:ext cx="2303916" cy="297454"/>
          </a:xfrm>
          <a:prstGeom prst="rect">
            <a:avLst/>
          </a:prstGeom>
          <a:noFill/>
        </p:spPr>
        <p:txBody>
          <a:bodyPr wrap="square" rtlCol="0">
            <a:spAutoFit/>
          </a:bodyPr>
          <a:lstStyle/>
          <a:p>
            <a:pPr algn="ctr" defTabSz="571477">
              <a:defRPr/>
            </a:pPr>
            <a:r>
              <a:rPr lang="en-US" sz="1333" b="1">
                <a:solidFill>
                  <a:srgbClr val="349941"/>
                </a:solidFill>
                <a:latin typeface="Verdana" panose="020B0604030504040204" pitchFamily="34" charset="0"/>
                <a:ea typeface="Verdana" panose="020B0604030504040204" pitchFamily="34" charset="0"/>
              </a:rPr>
              <a:t>Improving technology</a:t>
            </a:r>
          </a:p>
        </p:txBody>
      </p:sp>
      <p:sp>
        <p:nvSpPr>
          <p:cNvPr id="41" name="Rounded Rectangle 6">
            <a:extLst>
              <a:ext uri="{FF2B5EF4-FFF2-40B4-BE49-F238E27FC236}">
                <a16:creationId xmlns:a16="http://schemas.microsoft.com/office/drawing/2014/main" id="{A1BD5762-69A1-488A-A11D-5C11175B967F}"/>
              </a:ext>
            </a:extLst>
          </p:cNvPr>
          <p:cNvSpPr/>
          <p:nvPr/>
        </p:nvSpPr>
        <p:spPr>
          <a:xfrm>
            <a:off x="7227528" y="1699289"/>
            <a:ext cx="3379968" cy="3480001"/>
          </a:xfrm>
          <a:prstGeom prst="roundRect">
            <a:avLst/>
          </a:prstGeom>
          <a:noFill/>
          <a:ln w="25400" cap="flat" cmpd="sng" algn="ctr">
            <a:solidFill>
              <a:srgbClr val="00B050"/>
            </a:solidFill>
            <a:prstDash val="solid"/>
          </a:ln>
          <a:effectLst/>
        </p:spPr>
        <p:txBody>
          <a:bodyPr rtlCol="0" anchor="ctr"/>
          <a:lstStyle/>
          <a:p>
            <a:pPr algn="ctr" defTabSz="380985">
              <a:defRPr/>
            </a:pPr>
            <a:endParaRPr lang="en-US" sz="1500" kern="0">
              <a:solidFill>
                <a:prstClr val="white"/>
              </a:solidFill>
              <a:latin typeface="Arial"/>
              <a:ea typeface="ヒラギノ角ゴ ProN W3"/>
            </a:endParaRPr>
          </a:p>
        </p:txBody>
      </p:sp>
      <p:grpSp>
        <p:nvGrpSpPr>
          <p:cNvPr id="43" name="Group 42">
            <a:extLst>
              <a:ext uri="{FF2B5EF4-FFF2-40B4-BE49-F238E27FC236}">
                <a16:creationId xmlns:a16="http://schemas.microsoft.com/office/drawing/2014/main" id="{9B646C61-53DA-4E36-A36B-446C75690DB9}"/>
              </a:ext>
            </a:extLst>
          </p:cNvPr>
          <p:cNvGrpSpPr/>
          <p:nvPr/>
        </p:nvGrpSpPr>
        <p:grpSpPr>
          <a:xfrm>
            <a:off x="1324599" y="1875897"/>
            <a:ext cx="8580053" cy="3850994"/>
            <a:chOff x="806700" y="1362827"/>
            <a:chExt cx="7694617" cy="3449911"/>
          </a:xfrm>
        </p:grpSpPr>
        <p:cxnSp>
          <p:nvCxnSpPr>
            <p:cNvPr id="51" name="Straight Connector 50">
              <a:extLst>
                <a:ext uri="{FF2B5EF4-FFF2-40B4-BE49-F238E27FC236}">
                  <a16:creationId xmlns:a16="http://schemas.microsoft.com/office/drawing/2014/main" id="{190129AD-2571-4232-8F99-E057E0BF33F1}"/>
                </a:ext>
              </a:extLst>
            </p:cNvPr>
            <p:cNvCxnSpPr>
              <a:cxnSpLocks/>
            </p:cNvCxnSpPr>
            <p:nvPr/>
          </p:nvCxnSpPr>
          <p:spPr>
            <a:xfrm>
              <a:off x="1275987" y="1412414"/>
              <a:ext cx="0" cy="311755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920DA25-0953-4191-8A82-FBDD10840A95}"/>
                </a:ext>
              </a:extLst>
            </p:cNvPr>
            <p:cNvCxnSpPr>
              <a:cxnSpLocks/>
            </p:cNvCxnSpPr>
            <p:nvPr/>
          </p:nvCxnSpPr>
          <p:spPr>
            <a:xfrm flipV="1">
              <a:off x="1258802" y="4511207"/>
              <a:ext cx="7048872" cy="28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BB97232-13F1-46EE-85C9-1EE39EAF650E}"/>
                </a:ext>
              </a:extLst>
            </p:cNvPr>
            <p:cNvSpPr txBox="1"/>
            <p:nvPr/>
          </p:nvSpPr>
          <p:spPr>
            <a:xfrm>
              <a:off x="806700" y="1362827"/>
              <a:ext cx="440187"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9.4</a:t>
              </a:r>
            </a:p>
          </p:txBody>
        </p:sp>
        <p:sp>
          <p:nvSpPr>
            <p:cNvPr id="54" name="TextBox 53">
              <a:extLst>
                <a:ext uri="{FF2B5EF4-FFF2-40B4-BE49-F238E27FC236}">
                  <a16:creationId xmlns:a16="http://schemas.microsoft.com/office/drawing/2014/main" id="{29EB3BB9-DD34-4624-ACE2-90A86413FA22}"/>
                </a:ext>
              </a:extLst>
            </p:cNvPr>
            <p:cNvSpPr txBox="1"/>
            <p:nvPr/>
          </p:nvSpPr>
          <p:spPr>
            <a:xfrm>
              <a:off x="7809804" y="4530766"/>
              <a:ext cx="440187"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9.5</a:t>
              </a:r>
            </a:p>
          </p:txBody>
        </p:sp>
        <p:sp>
          <p:nvSpPr>
            <p:cNvPr id="55" name="TextBox 54">
              <a:extLst>
                <a:ext uri="{FF2B5EF4-FFF2-40B4-BE49-F238E27FC236}">
                  <a16:creationId xmlns:a16="http://schemas.microsoft.com/office/drawing/2014/main" id="{F8D71142-0711-4A56-87DB-75828B8F675A}"/>
                </a:ext>
              </a:extLst>
            </p:cNvPr>
            <p:cNvSpPr txBox="1"/>
            <p:nvPr/>
          </p:nvSpPr>
          <p:spPr>
            <a:xfrm>
              <a:off x="928347" y="3380122"/>
              <a:ext cx="274865"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a:t>
              </a:r>
            </a:p>
          </p:txBody>
        </p:sp>
        <p:sp>
          <p:nvSpPr>
            <p:cNvPr id="56" name="TextBox 55">
              <a:extLst>
                <a:ext uri="{FF2B5EF4-FFF2-40B4-BE49-F238E27FC236}">
                  <a16:creationId xmlns:a16="http://schemas.microsoft.com/office/drawing/2014/main" id="{737F4E91-ADA5-45B0-9DCB-1DF198BC44D8}"/>
                </a:ext>
              </a:extLst>
            </p:cNvPr>
            <p:cNvSpPr txBox="1"/>
            <p:nvPr/>
          </p:nvSpPr>
          <p:spPr>
            <a:xfrm>
              <a:off x="815322" y="4349228"/>
              <a:ext cx="440187"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8.8</a:t>
              </a:r>
            </a:p>
          </p:txBody>
        </p:sp>
        <p:sp>
          <p:nvSpPr>
            <p:cNvPr id="57" name="TextBox 56">
              <a:extLst>
                <a:ext uri="{FF2B5EF4-FFF2-40B4-BE49-F238E27FC236}">
                  <a16:creationId xmlns:a16="http://schemas.microsoft.com/office/drawing/2014/main" id="{020FB7FE-A907-4148-8B41-A7283B1D4856}"/>
                </a:ext>
              </a:extLst>
            </p:cNvPr>
            <p:cNvSpPr txBox="1"/>
            <p:nvPr/>
          </p:nvSpPr>
          <p:spPr>
            <a:xfrm>
              <a:off x="1087884" y="4537286"/>
              <a:ext cx="440187"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6.5</a:t>
              </a:r>
            </a:p>
          </p:txBody>
        </p:sp>
        <p:sp>
          <p:nvSpPr>
            <p:cNvPr id="58" name="TextBox 57">
              <a:extLst>
                <a:ext uri="{FF2B5EF4-FFF2-40B4-BE49-F238E27FC236}">
                  <a16:creationId xmlns:a16="http://schemas.microsoft.com/office/drawing/2014/main" id="{323FF027-D81E-48B1-B02D-86FD5E1CE430}"/>
                </a:ext>
              </a:extLst>
            </p:cNvPr>
            <p:cNvSpPr txBox="1"/>
            <p:nvPr/>
          </p:nvSpPr>
          <p:spPr>
            <a:xfrm>
              <a:off x="2282838" y="4546264"/>
              <a:ext cx="274865"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7</a:t>
              </a:r>
            </a:p>
          </p:txBody>
        </p:sp>
        <p:sp>
          <p:nvSpPr>
            <p:cNvPr id="59" name="TextBox 58">
              <a:extLst>
                <a:ext uri="{FF2B5EF4-FFF2-40B4-BE49-F238E27FC236}">
                  <a16:creationId xmlns:a16="http://schemas.microsoft.com/office/drawing/2014/main" id="{F83EE5F9-5F75-4074-BCFA-F54F53C5EC21}"/>
                </a:ext>
              </a:extLst>
            </p:cNvPr>
            <p:cNvSpPr txBox="1"/>
            <p:nvPr/>
          </p:nvSpPr>
          <p:spPr>
            <a:xfrm>
              <a:off x="3366725" y="4525101"/>
              <a:ext cx="440187"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7.5</a:t>
              </a:r>
            </a:p>
          </p:txBody>
        </p:sp>
        <p:sp>
          <p:nvSpPr>
            <p:cNvPr id="60" name="TextBox 59">
              <a:extLst>
                <a:ext uri="{FF2B5EF4-FFF2-40B4-BE49-F238E27FC236}">
                  <a16:creationId xmlns:a16="http://schemas.microsoft.com/office/drawing/2014/main" id="{AF61B067-08A1-47F1-BE40-840639213BD3}"/>
                </a:ext>
              </a:extLst>
            </p:cNvPr>
            <p:cNvSpPr txBox="1"/>
            <p:nvPr/>
          </p:nvSpPr>
          <p:spPr>
            <a:xfrm>
              <a:off x="5660752" y="4527106"/>
              <a:ext cx="440187"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8.5</a:t>
              </a:r>
            </a:p>
          </p:txBody>
        </p:sp>
        <p:sp>
          <p:nvSpPr>
            <p:cNvPr id="61" name="TextBox 60">
              <a:extLst>
                <a:ext uri="{FF2B5EF4-FFF2-40B4-BE49-F238E27FC236}">
                  <a16:creationId xmlns:a16="http://schemas.microsoft.com/office/drawing/2014/main" id="{6EB036CA-E942-4720-AD7F-119028D36076}"/>
                </a:ext>
              </a:extLst>
            </p:cNvPr>
            <p:cNvSpPr txBox="1"/>
            <p:nvPr/>
          </p:nvSpPr>
          <p:spPr>
            <a:xfrm>
              <a:off x="4573898" y="4535124"/>
              <a:ext cx="274865"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8</a:t>
              </a:r>
            </a:p>
          </p:txBody>
        </p:sp>
        <p:sp>
          <p:nvSpPr>
            <p:cNvPr id="62" name="TextBox 61">
              <a:extLst>
                <a:ext uri="{FF2B5EF4-FFF2-40B4-BE49-F238E27FC236}">
                  <a16:creationId xmlns:a16="http://schemas.microsoft.com/office/drawing/2014/main" id="{5E0449A0-EE54-4EF5-B8DF-A75A64800DB0}"/>
                </a:ext>
              </a:extLst>
            </p:cNvPr>
            <p:cNvSpPr txBox="1"/>
            <p:nvPr/>
          </p:nvSpPr>
          <p:spPr>
            <a:xfrm>
              <a:off x="6843265" y="4544798"/>
              <a:ext cx="274865" cy="266474"/>
            </a:xfrm>
            <a:prstGeom prst="rect">
              <a:avLst/>
            </a:prstGeom>
            <a:noFill/>
          </p:spPr>
          <p:txBody>
            <a:bodyPr wrap="non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a:t>
              </a:r>
            </a:p>
          </p:txBody>
        </p:sp>
        <p:sp>
          <p:nvSpPr>
            <p:cNvPr id="63" name="TextBox 62">
              <a:extLst>
                <a:ext uri="{FF2B5EF4-FFF2-40B4-BE49-F238E27FC236}">
                  <a16:creationId xmlns:a16="http://schemas.microsoft.com/office/drawing/2014/main" id="{770F6266-4A63-4D29-8FCA-2349B11AAE20}"/>
                </a:ext>
              </a:extLst>
            </p:cNvPr>
            <p:cNvSpPr txBox="1"/>
            <p:nvPr/>
          </p:nvSpPr>
          <p:spPr>
            <a:xfrm>
              <a:off x="816751" y="2371474"/>
              <a:ext cx="595054" cy="266474"/>
            </a:xfrm>
            <a:prstGeom prst="rect">
              <a:avLst/>
            </a:prstGeom>
            <a:noFill/>
          </p:spPr>
          <p:txBody>
            <a:bodyPr wrap="square" rtlCol="0">
              <a:spAutoFit/>
            </a:bodyPr>
            <a:lstStyle/>
            <a:p>
              <a:pPr defTabSz="571477">
                <a:defRPr/>
              </a:pPr>
              <a:r>
                <a:rPr lang="en-US" sz="1333" b="1">
                  <a:solidFill>
                    <a:srgbClr val="000000"/>
                  </a:solidFill>
                  <a:latin typeface="Verdana" panose="020B0604030504040204" pitchFamily="34" charset="0"/>
                  <a:ea typeface="Verdana" panose="020B0604030504040204" pitchFamily="34" charset="0"/>
                </a:rPr>
                <a:t>9.2</a:t>
              </a:r>
            </a:p>
          </p:txBody>
        </p:sp>
        <p:pic>
          <p:nvPicPr>
            <p:cNvPr id="64" name="Picture 4" descr="Stool test ">
              <a:extLst>
                <a:ext uri="{FF2B5EF4-FFF2-40B4-BE49-F238E27FC236}">
                  <a16:creationId xmlns:a16="http://schemas.microsoft.com/office/drawing/2014/main" id="{1B348FD8-9D2B-421D-B30B-241E2A204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751" y="3155449"/>
              <a:ext cx="335525" cy="35612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Colon ">
              <a:extLst>
                <a:ext uri="{FF2B5EF4-FFF2-40B4-BE49-F238E27FC236}">
                  <a16:creationId xmlns:a16="http://schemas.microsoft.com/office/drawing/2014/main" id="{D8241318-0EB9-46F7-AB99-AA38383B4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293" y="1721682"/>
              <a:ext cx="420952" cy="44680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1CE50008-B83E-449A-B00A-FA9D9B3F753B}"/>
                </a:ext>
              </a:extLst>
            </p:cNvPr>
            <p:cNvSpPr txBox="1"/>
            <p:nvPr/>
          </p:nvSpPr>
          <p:spPr>
            <a:xfrm>
              <a:off x="2826383" y="2141402"/>
              <a:ext cx="1323845" cy="266474"/>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Colonoscopy</a:t>
              </a:r>
            </a:p>
          </p:txBody>
        </p:sp>
        <p:sp>
          <p:nvSpPr>
            <p:cNvPr id="67" name="TextBox 66">
              <a:extLst>
                <a:ext uri="{FF2B5EF4-FFF2-40B4-BE49-F238E27FC236}">
                  <a16:creationId xmlns:a16="http://schemas.microsoft.com/office/drawing/2014/main" id="{7D6C4A1F-573B-492D-BF81-8B8A20105AB7}"/>
                </a:ext>
              </a:extLst>
            </p:cNvPr>
            <p:cNvSpPr txBox="1"/>
            <p:nvPr/>
          </p:nvSpPr>
          <p:spPr>
            <a:xfrm>
              <a:off x="4448943" y="3534797"/>
              <a:ext cx="969141" cy="450230"/>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Stool test</a:t>
              </a:r>
            </a:p>
          </p:txBody>
        </p:sp>
        <p:pic>
          <p:nvPicPr>
            <p:cNvPr id="68" name="Picture 12" descr="Colon ">
              <a:extLst>
                <a:ext uri="{FF2B5EF4-FFF2-40B4-BE49-F238E27FC236}">
                  <a16:creationId xmlns:a16="http://schemas.microsoft.com/office/drawing/2014/main" id="{37117F40-B419-4863-B640-EB083E495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119" y="3632867"/>
              <a:ext cx="448316" cy="475844"/>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8967DF2E-51D4-4011-A361-8590F3CF0406}"/>
                </a:ext>
              </a:extLst>
            </p:cNvPr>
            <p:cNvSpPr txBox="1"/>
            <p:nvPr/>
          </p:nvSpPr>
          <p:spPr>
            <a:xfrm>
              <a:off x="1354785" y="4099760"/>
              <a:ext cx="1960930" cy="266474"/>
            </a:xfrm>
            <a:prstGeom prst="rect">
              <a:avLst/>
            </a:prstGeom>
            <a:noFill/>
          </p:spPr>
          <p:txBody>
            <a:bodyPr wrap="square" rtlCol="0">
              <a:spAutoFit/>
            </a:bodyPr>
            <a:lstStyle/>
            <a:p>
              <a:pPr algn="ctr" defTabSz="571477">
                <a:defRPr/>
              </a:pPr>
              <a:r>
                <a:rPr lang="vi-VN" sz="1333" b="1">
                  <a:solidFill>
                    <a:srgbClr val="000000"/>
                  </a:solidFill>
                  <a:latin typeface="Verdana" panose="020B0604030504040204" pitchFamily="34" charset="0"/>
                  <a:ea typeface="Verdana" panose="020B0604030504040204" pitchFamily="34" charset="0"/>
                </a:rPr>
                <a:t>R</a:t>
              </a:r>
              <a:r>
                <a:rPr lang="en-US" sz="1333" b="1" err="1">
                  <a:solidFill>
                    <a:srgbClr val="000000"/>
                  </a:solidFill>
                  <a:latin typeface="Verdana" panose="020B0604030504040204" pitchFamily="34" charset="0"/>
                  <a:ea typeface="Verdana" panose="020B0604030504040204" pitchFamily="34" charset="0"/>
                </a:rPr>
                <a:t>ectosigmoidoscopy</a:t>
              </a:r>
              <a:endParaRPr lang="en-US" sz="1333" b="1">
                <a:solidFill>
                  <a:srgbClr val="000000"/>
                </a:solidFill>
                <a:latin typeface="Verdana" panose="020B0604030504040204" pitchFamily="34" charset="0"/>
                <a:ea typeface="Verdana" panose="020B0604030504040204" pitchFamily="34" charset="0"/>
              </a:endParaRPr>
            </a:p>
          </p:txBody>
        </p:sp>
        <p:pic>
          <p:nvPicPr>
            <p:cNvPr id="70" name="Picture 2" descr="Blood test ">
              <a:extLst>
                <a:ext uri="{FF2B5EF4-FFF2-40B4-BE49-F238E27FC236}">
                  <a16:creationId xmlns:a16="http://schemas.microsoft.com/office/drawing/2014/main" id="{21646BA0-F0EE-4021-BD95-E037F726F3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4353" y="1866133"/>
              <a:ext cx="320386" cy="320386"/>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90BD3FFE-E048-4108-B204-121ACB81D7B7}"/>
                </a:ext>
              </a:extLst>
            </p:cNvPr>
            <p:cNvSpPr txBox="1"/>
            <p:nvPr/>
          </p:nvSpPr>
          <p:spPr>
            <a:xfrm>
              <a:off x="7181185" y="2141401"/>
              <a:ext cx="1320132" cy="266474"/>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Venipuncture</a:t>
              </a:r>
            </a:p>
          </p:txBody>
        </p:sp>
      </p:grpSp>
      <p:sp>
        <p:nvSpPr>
          <p:cNvPr id="44" name="Rectangle: Rounded Corners 43">
            <a:extLst>
              <a:ext uri="{FF2B5EF4-FFF2-40B4-BE49-F238E27FC236}">
                <a16:creationId xmlns:a16="http://schemas.microsoft.com/office/drawing/2014/main" id="{9D1335A5-643F-4154-B068-F9FC55D9845F}"/>
              </a:ext>
            </a:extLst>
          </p:cNvPr>
          <p:cNvSpPr/>
          <p:nvPr/>
        </p:nvSpPr>
        <p:spPr>
          <a:xfrm>
            <a:off x="7481879" y="1957278"/>
            <a:ext cx="1387937" cy="6892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571477"/>
            <a:r>
              <a:rPr lang="en-US" sz="1333" b="1">
                <a:solidFill>
                  <a:srgbClr val="FFFFFF"/>
                </a:solidFill>
                <a:latin typeface="Verdana" panose="020B0604030504040204" pitchFamily="34" charset="0"/>
                <a:ea typeface="Verdana" panose="020B0604030504040204" pitchFamily="34" charset="0"/>
              </a:rPr>
              <a:t>Best Outcomes</a:t>
            </a:r>
          </a:p>
        </p:txBody>
      </p:sp>
      <p:sp>
        <p:nvSpPr>
          <p:cNvPr id="49" name="TextBox 48">
            <a:extLst>
              <a:ext uri="{FF2B5EF4-FFF2-40B4-BE49-F238E27FC236}">
                <a16:creationId xmlns:a16="http://schemas.microsoft.com/office/drawing/2014/main" id="{CC8C2594-1BE6-4AE4-8F27-18DC677A7E74}"/>
              </a:ext>
            </a:extLst>
          </p:cNvPr>
          <p:cNvSpPr txBox="1"/>
          <p:nvPr/>
        </p:nvSpPr>
        <p:spPr>
          <a:xfrm>
            <a:off x="2111897" y="5701641"/>
            <a:ext cx="6489645" cy="323165"/>
          </a:xfrm>
          <a:prstGeom prst="rect">
            <a:avLst/>
          </a:prstGeom>
          <a:noFill/>
        </p:spPr>
        <p:txBody>
          <a:bodyPr wrap="square" rtlCol="0">
            <a:spAutoFit/>
          </a:bodyPr>
          <a:lstStyle/>
          <a:p>
            <a:pPr algn="ctr" defTabSz="571477">
              <a:defRPr/>
            </a:pPr>
            <a:r>
              <a:rPr lang="en-US" sz="1500" b="1">
                <a:solidFill>
                  <a:srgbClr val="000000"/>
                </a:solidFill>
                <a:latin typeface="Verdana" panose="020B0604030504040204" pitchFamily="34" charset="0"/>
                <a:ea typeface="Verdana" panose="020B0604030504040204" pitchFamily="34" charset="0"/>
              </a:rPr>
              <a:t>Patient acceptability (VAS)</a:t>
            </a:r>
          </a:p>
        </p:txBody>
      </p:sp>
      <p:sp>
        <p:nvSpPr>
          <p:cNvPr id="50" name="TextBox 49">
            <a:extLst>
              <a:ext uri="{FF2B5EF4-FFF2-40B4-BE49-F238E27FC236}">
                <a16:creationId xmlns:a16="http://schemas.microsoft.com/office/drawing/2014/main" id="{BE7E7751-F246-44B9-8BE2-06E3D620CE7B}"/>
              </a:ext>
            </a:extLst>
          </p:cNvPr>
          <p:cNvSpPr txBox="1"/>
          <p:nvPr/>
        </p:nvSpPr>
        <p:spPr>
          <a:xfrm rot="16200000">
            <a:off x="-562747" y="3363875"/>
            <a:ext cx="3152015" cy="553998"/>
          </a:xfrm>
          <a:prstGeom prst="rect">
            <a:avLst/>
          </a:prstGeom>
          <a:noFill/>
        </p:spPr>
        <p:txBody>
          <a:bodyPr wrap="square" rtlCol="0">
            <a:spAutoFit/>
          </a:bodyPr>
          <a:lstStyle/>
          <a:p>
            <a:pPr algn="ctr" defTabSz="571477">
              <a:defRPr/>
            </a:pPr>
            <a:r>
              <a:rPr lang="en-US" sz="1500" b="1">
                <a:solidFill>
                  <a:srgbClr val="000000"/>
                </a:solidFill>
                <a:latin typeface="Verdana" panose="020B0604030504040204" pitchFamily="34" charset="0"/>
                <a:ea typeface="Verdana" panose="020B0604030504040204" pitchFamily="34" charset="0"/>
              </a:rPr>
              <a:t>Perceived clinical utility (VAS)</a:t>
            </a:r>
          </a:p>
        </p:txBody>
      </p:sp>
      <p:grpSp>
        <p:nvGrpSpPr>
          <p:cNvPr id="3" name="Group 2">
            <a:extLst>
              <a:ext uri="{FF2B5EF4-FFF2-40B4-BE49-F238E27FC236}">
                <a16:creationId xmlns:a16="http://schemas.microsoft.com/office/drawing/2014/main" id="{4EE563CD-D503-472D-87BC-A0A06634539B}"/>
              </a:ext>
            </a:extLst>
          </p:cNvPr>
          <p:cNvGrpSpPr/>
          <p:nvPr/>
        </p:nvGrpSpPr>
        <p:grpSpPr>
          <a:xfrm>
            <a:off x="7405229" y="3451161"/>
            <a:ext cx="1464587" cy="1249413"/>
            <a:chOff x="5855013" y="2515146"/>
            <a:chExt cx="1757504" cy="1499296"/>
          </a:xfrm>
        </p:grpSpPr>
        <p:pic>
          <p:nvPicPr>
            <p:cNvPr id="76" name="Picture 75" descr="Ultrasound ">
              <a:extLst>
                <a:ext uri="{FF2B5EF4-FFF2-40B4-BE49-F238E27FC236}">
                  <a16:creationId xmlns:a16="http://schemas.microsoft.com/office/drawing/2014/main" id="{B8764F8D-3CCC-4A39-8E13-B6D2FAE4D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0305" y="2656568"/>
              <a:ext cx="258813" cy="276643"/>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8DF0C052-F9CC-40F5-8396-DEE0E5400F0A}"/>
                </a:ext>
              </a:extLst>
            </p:cNvPr>
            <p:cNvSpPr txBox="1"/>
            <p:nvPr/>
          </p:nvSpPr>
          <p:spPr>
            <a:xfrm>
              <a:off x="6029785" y="2915750"/>
              <a:ext cx="653325" cy="356945"/>
            </a:xfrm>
            <a:prstGeom prst="rect">
              <a:avLst/>
            </a:prstGeom>
            <a:noFill/>
          </p:spPr>
          <p:txBody>
            <a:bodyPr wrap="square" rtlCol="0">
              <a:spAutoFit/>
            </a:bodyPr>
            <a:lstStyle/>
            <a:p>
              <a:pPr algn="ctr" defTabSz="571477">
                <a:defRPr/>
              </a:pPr>
              <a:r>
                <a:rPr lang="en-US" sz="1333" b="1">
                  <a:solidFill>
                    <a:srgbClr val="000000"/>
                  </a:solidFill>
                  <a:latin typeface="Verdana" panose="020B0604030504040204" pitchFamily="34" charset="0"/>
                  <a:ea typeface="Verdana" panose="020B0604030504040204" pitchFamily="34" charset="0"/>
                </a:rPr>
                <a:t>IUS</a:t>
              </a:r>
            </a:p>
          </p:txBody>
        </p:sp>
        <p:sp>
          <p:nvSpPr>
            <p:cNvPr id="78" name="TextBox 77">
              <a:extLst>
                <a:ext uri="{FF2B5EF4-FFF2-40B4-BE49-F238E27FC236}">
                  <a16:creationId xmlns:a16="http://schemas.microsoft.com/office/drawing/2014/main" id="{F9E9C921-A71F-47CE-B7B4-C112311C001B}"/>
                </a:ext>
              </a:extLst>
            </p:cNvPr>
            <p:cNvSpPr txBox="1"/>
            <p:nvPr/>
          </p:nvSpPr>
          <p:spPr>
            <a:xfrm>
              <a:off x="6468090" y="2887210"/>
              <a:ext cx="352404" cy="356945"/>
            </a:xfrm>
            <a:prstGeom prst="rect">
              <a:avLst/>
            </a:prstGeom>
            <a:noFill/>
          </p:spPr>
          <p:txBody>
            <a:bodyPr wrap="none" rtlCol="0">
              <a:spAutoFit/>
            </a:bodyPr>
            <a:lstStyle/>
            <a:p>
              <a:pPr defTabSz="571477">
                <a:defRPr/>
              </a:pPr>
              <a:r>
                <a:rPr lang="en-US" sz="1333">
                  <a:solidFill>
                    <a:srgbClr val="000000"/>
                  </a:solidFill>
                  <a:latin typeface="Verdana" panose="020B0604030504040204" pitchFamily="34" charset="0"/>
                  <a:ea typeface="Verdana" panose="020B0604030504040204" pitchFamily="34" charset="0"/>
                </a:rPr>
                <a:t>*</a:t>
              </a:r>
            </a:p>
          </p:txBody>
        </p:sp>
        <p:sp>
          <p:nvSpPr>
            <p:cNvPr id="79" name="TextBox 78">
              <a:extLst>
                <a:ext uri="{FF2B5EF4-FFF2-40B4-BE49-F238E27FC236}">
                  <a16:creationId xmlns:a16="http://schemas.microsoft.com/office/drawing/2014/main" id="{AD4951A8-C2B6-4962-8F26-68B14AAA7824}"/>
                </a:ext>
              </a:extLst>
            </p:cNvPr>
            <p:cNvSpPr txBox="1"/>
            <p:nvPr/>
          </p:nvSpPr>
          <p:spPr>
            <a:xfrm>
              <a:off x="5855013" y="3211145"/>
              <a:ext cx="1757504" cy="803297"/>
            </a:xfrm>
            <a:prstGeom prst="rect">
              <a:avLst/>
            </a:prstGeom>
            <a:noFill/>
          </p:spPr>
          <p:txBody>
            <a:bodyPr wrap="square">
              <a:spAutoFit/>
            </a:bodyPr>
            <a:lstStyle/>
            <a:p>
              <a:pPr defTabSz="571477">
                <a:defRPr/>
              </a:pPr>
              <a:r>
                <a:rPr lang="en-US" sz="750">
                  <a:solidFill>
                    <a:srgbClr val="212121"/>
                  </a:solidFill>
                  <a:latin typeface="Verdana" panose="020B0604030504040204" pitchFamily="34" charset="0"/>
                  <a:ea typeface="Verdana" panose="020B0604030504040204" pitchFamily="34" charset="0"/>
                </a:rPr>
                <a:t>*datapoint for IUS is from Rajagopalan, A. (2019)</a:t>
              </a:r>
              <a:r>
                <a:rPr lang="en-US" sz="750" baseline="30000">
                  <a:solidFill>
                    <a:srgbClr val="212121"/>
                  </a:solidFill>
                  <a:latin typeface="Verdana" panose="020B0604030504040204" pitchFamily="34" charset="0"/>
                  <a:ea typeface="Verdana" panose="020B0604030504040204" pitchFamily="34" charset="0"/>
                </a:rPr>
                <a:t>2</a:t>
              </a:r>
            </a:p>
            <a:p>
              <a:pPr defTabSz="571477">
                <a:defRPr/>
              </a:pPr>
              <a:r>
                <a:rPr lang="en-US" sz="750">
                  <a:solidFill>
                    <a:srgbClr val="212121"/>
                  </a:solidFill>
                  <a:latin typeface="Verdana" panose="020B0604030504040204" pitchFamily="34" charset="0"/>
                  <a:ea typeface="Verdana" panose="020B0604030504040204" pitchFamily="34" charset="0"/>
                </a:rPr>
                <a:t>There is a lack of data on UC patients regarding IUS in Buisson, A. (2017)</a:t>
              </a:r>
              <a:r>
                <a:rPr lang="en-US" sz="750" baseline="30000">
                  <a:solidFill>
                    <a:srgbClr val="212121"/>
                  </a:solidFill>
                  <a:latin typeface="Verdana" panose="020B0604030504040204" pitchFamily="34" charset="0"/>
                  <a:ea typeface="Verdana" panose="020B0604030504040204" pitchFamily="34" charset="0"/>
                </a:rPr>
                <a:t>1</a:t>
              </a:r>
              <a:endParaRPr lang="en-NZ" sz="750" baseline="30000">
                <a:solidFill>
                  <a:srgbClr val="212121"/>
                </a:solidFill>
                <a:latin typeface="Verdana" panose="020B0604030504040204" pitchFamily="34" charset="0"/>
                <a:ea typeface="Verdana" panose="020B0604030504040204" pitchFamily="34" charset="0"/>
              </a:endParaRPr>
            </a:p>
          </p:txBody>
        </p:sp>
        <p:sp>
          <p:nvSpPr>
            <p:cNvPr id="80" name="Rounded Rectangle 6">
              <a:extLst>
                <a:ext uri="{FF2B5EF4-FFF2-40B4-BE49-F238E27FC236}">
                  <a16:creationId xmlns:a16="http://schemas.microsoft.com/office/drawing/2014/main" id="{CA443397-4972-4E71-8B2A-5BE714A7D3AD}"/>
                </a:ext>
              </a:extLst>
            </p:cNvPr>
            <p:cNvSpPr/>
            <p:nvPr/>
          </p:nvSpPr>
          <p:spPr>
            <a:xfrm>
              <a:off x="5988481" y="2515146"/>
              <a:ext cx="794115" cy="694960"/>
            </a:xfrm>
            <a:prstGeom prst="roundRect">
              <a:avLst/>
            </a:prstGeom>
            <a:noFill/>
            <a:ln w="25400" cap="flat" cmpd="sng" algn="ctr">
              <a:solidFill>
                <a:srgbClr val="FF0000"/>
              </a:solidFill>
              <a:prstDash val="solid"/>
            </a:ln>
            <a:effectLst/>
          </p:spPr>
          <p:txBody>
            <a:bodyPr rtlCol="0" anchor="ctr"/>
            <a:lstStyle/>
            <a:p>
              <a:pPr algn="ctr" defTabSz="380985">
                <a:defRPr/>
              </a:pPr>
              <a:endParaRPr lang="en-US" sz="1500" kern="0">
                <a:solidFill>
                  <a:prstClr val="white"/>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859875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1000" tmFilter="0, 0; .2, .5; .8, .5; 1, 0"/>
                                        <p:tgtEl>
                                          <p:spTgt spid="41"/>
                                        </p:tgtEl>
                                      </p:cBhvr>
                                    </p:animEffect>
                                    <p:animScale>
                                      <p:cBhvr>
                                        <p:cTn id="10" dur="50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2FC3-48FD-45B3-B22E-8E3891B21B11}"/>
              </a:ext>
            </a:extLst>
          </p:cNvPr>
          <p:cNvSpPr>
            <a:spLocks noGrp="1"/>
          </p:cNvSpPr>
          <p:nvPr>
            <p:ph type="title"/>
          </p:nvPr>
        </p:nvSpPr>
        <p:spPr>
          <a:xfrm>
            <a:off x="605367" y="378458"/>
            <a:ext cx="10145760" cy="923330"/>
          </a:xfrm>
        </p:spPr>
        <p:txBody>
          <a:bodyPr/>
          <a:lstStyle/>
          <a:p>
            <a:r>
              <a:rPr lang="en-US"/>
              <a:t>Recommendations on IUS for IBD monitoring from ECCO‐ESGAR</a:t>
            </a:r>
          </a:p>
        </p:txBody>
      </p:sp>
      <p:sp>
        <p:nvSpPr>
          <p:cNvPr id="4" name="Slide Number Placeholder 3">
            <a:extLst>
              <a:ext uri="{FF2B5EF4-FFF2-40B4-BE49-F238E27FC236}">
                <a16:creationId xmlns:a16="http://schemas.microsoft.com/office/drawing/2014/main" id="{8F3656A9-D78E-42CD-A020-F9B96EC3AAC1}"/>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16</a:t>
            </a:fld>
            <a:endParaRPr lang="en-US">
              <a:solidFill>
                <a:srgbClr val="646464"/>
              </a:solidFill>
            </a:endParaRPr>
          </a:p>
        </p:txBody>
      </p:sp>
      <p:sp>
        <p:nvSpPr>
          <p:cNvPr id="5" name="Text Placeholder 4">
            <a:extLst>
              <a:ext uri="{FF2B5EF4-FFF2-40B4-BE49-F238E27FC236}">
                <a16:creationId xmlns:a16="http://schemas.microsoft.com/office/drawing/2014/main" id="{F866B457-270D-4C97-A282-E2DAA30E9B75}"/>
              </a:ext>
            </a:extLst>
          </p:cNvPr>
          <p:cNvSpPr>
            <a:spLocks noGrp="1"/>
          </p:cNvSpPr>
          <p:nvPr>
            <p:ph type="body" sz="quarter" idx="17"/>
          </p:nvPr>
        </p:nvSpPr>
        <p:spPr/>
        <p:txBody>
          <a:bodyPr/>
          <a:lstStyle/>
          <a:p>
            <a:r>
              <a:rPr lang="en-US"/>
              <a:t>ECCO: European Crohn’s and Colitis </a:t>
            </a:r>
            <a:r>
              <a:rPr lang="en-US" err="1"/>
              <a:t>Organisation</a:t>
            </a:r>
            <a:r>
              <a:rPr lang="en-US"/>
              <a:t>; ESGAR: European Society of Gastrointestinal and Abdominal Radiology; IBD; inflammatory bowel disease; IUS: Intestinal ultrasound </a:t>
            </a:r>
          </a:p>
          <a:p>
            <a:r>
              <a:rPr lang="en-US"/>
              <a:t>1. </a:t>
            </a:r>
            <a:r>
              <a:rPr lang="en-US" err="1"/>
              <a:t>Maaser</a:t>
            </a:r>
            <a:r>
              <a:rPr lang="en-US"/>
              <a:t>, C. (2019). </a:t>
            </a:r>
            <a:r>
              <a:rPr lang="en-US" i="1"/>
              <a:t>Journal of Crohn's &amp; colitis</a:t>
            </a:r>
            <a:r>
              <a:rPr lang="en-US"/>
              <a:t>, 13(2), 144–164.</a:t>
            </a:r>
            <a:r>
              <a:rPr lang="vi-VN"/>
              <a:t> </a:t>
            </a:r>
            <a:r>
              <a:rPr lang="en-US"/>
              <a:t>2.  Sturm, A. (2019). </a:t>
            </a:r>
            <a:r>
              <a:rPr lang="en-US" i="1"/>
              <a:t>Journal of Crohn's &amp; colitis</a:t>
            </a:r>
            <a:r>
              <a:rPr lang="en-US"/>
              <a:t>, 13(3), 273–284.</a:t>
            </a:r>
          </a:p>
        </p:txBody>
      </p:sp>
      <p:grpSp>
        <p:nvGrpSpPr>
          <p:cNvPr id="24" name="Group 23">
            <a:extLst>
              <a:ext uri="{FF2B5EF4-FFF2-40B4-BE49-F238E27FC236}">
                <a16:creationId xmlns:a16="http://schemas.microsoft.com/office/drawing/2014/main" id="{68E2B81F-80B4-4641-8D7F-F9B6E3EE988C}"/>
              </a:ext>
            </a:extLst>
          </p:cNvPr>
          <p:cNvGrpSpPr/>
          <p:nvPr/>
        </p:nvGrpSpPr>
        <p:grpSpPr>
          <a:xfrm>
            <a:off x="700988" y="1546992"/>
            <a:ext cx="10779813" cy="4295008"/>
            <a:chOff x="841185" y="1856390"/>
            <a:chExt cx="5834531" cy="3225991"/>
          </a:xfrm>
        </p:grpSpPr>
        <p:sp>
          <p:nvSpPr>
            <p:cNvPr id="15" name="Google Shape;1065;p66">
              <a:extLst>
                <a:ext uri="{FF2B5EF4-FFF2-40B4-BE49-F238E27FC236}">
                  <a16:creationId xmlns:a16="http://schemas.microsoft.com/office/drawing/2014/main" id="{573170C5-1DC7-4F11-A726-0B939F237E1A}"/>
                </a:ext>
              </a:extLst>
            </p:cNvPr>
            <p:cNvSpPr/>
            <p:nvPr/>
          </p:nvSpPr>
          <p:spPr>
            <a:xfrm>
              <a:off x="2831378" y="1856390"/>
              <a:ext cx="1854144" cy="3225991"/>
            </a:xfrm>
            <a:prstGeom prst="downArrowCallout">
              <a:avLst>
                <a:gd name="adj1" fmla="val 25000"/>
                <a:gd name="adj2" fmla="val 6698"/>
                <a:gd name="adj3" fmla="val 4369"/>
                <a:gd name="adj4" fmla="val 97489"/>
              </a:avLst>
            </a:prstGeom>
            <a:solidFill>
              <a:schemeClr val="accent2"/>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6" name="Google Shape;1070;p66">
              <a:extLst>
                <a:ext uri="{FF2B5EF4-FFF2-40B4-BE49-F238E27FC236}">
                  <a16:creationId xmlns:a16="http://schemas.microsoft.com/office/drawing/2014/main" id="{8FFE69EF-8A14-4DBD-8C14-B0A187755504}"/>
                </a:ext>
              </a:extLst>
            </p:cNvPr>
            <p:cNvSpPr/>
            <p:nvPr/>
          </p:nvSpPr>
          <p:spPr>
            <a:xfrm>
              <a:off x="841185" y="1856390"/>
              <a:ext cx="1854144" cy="3225991"/>
            </a:xfrm>
            <a:prstGeom prst="downArrowCallout">
              <a:avLst>
                <a:gd name="adj1" fmla="val 25000"/>
                <a:gd name="adj2" fmla="val 6698"/>
                <a:gd name="adj3" fmla="val 4369"/>
                <a:gd name="adj4" fmla="val 97489"/>
              </a:avLst>
            </a:prstGeom>
            <a:solidFill>
              <a:schemeClr val="accent1"/>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7" name="Google Shape;1072;p66">
              <a:extLst>
                <a:ext uri="{FF2B5EF4-FFF2-40B4-BE49-F238E27FC236}">
                  <a16:creationId xmlns:a16="http://schemas.microsoft.com/office/drawing/2014/main" id="{EB7C5740-B34E-4B2C-BC79-AB8DE3587537}"/>
                </a:ext>
              </a:extLst>
            </p:cNvPr>
            <p:cNvSpPr/>
            <p:nvPr/>
          </p:nvSpPr>
          <p:spPr>
            <a:xfrm>
              <a:off x="1376345" y="2148506"/>
              <a:ext cx="783825" cy="763505"/>
            </a:xfrm>
            <a:prstGeom prst="flowChartOffpageConnector">
              <a:avLst/>
            </a:prstGeom>
            <a:solidFill>
              <a:schemeClr val="accent1">
                <a:lumMod val="50000"/>
              </a:schemeClr>
            </a:solidFill>
            <a:ln>
              <a:noFill/>
            </a:ln>
          </p:spPr>
          <p:txBody>
            <a:bodyPr spcFirstLastPara="1" wrap="square" lIns="76188" tIns="38083" rIns="76188" bIns="38083" anchor="ctr" anchorCtr="0">
              <a:noAutofit/>
            </a:bodyPr>
            <a:lstStyle/>
            <a:p>
              <a:pPr algn="ctr" defTabSz="608486" fontAlgn="base"/>
              <a:endParaRPr sz="2667">
                <a:solidFill>
                  <a:srgbClr val="00A0DF"/>
                </a:solidFill>
                <a:latin typeface="Arial"/>
                <a:ea typeface="Arial"/>
                <a:cs typeface="Arial"/>
                <a:sym typeface="Arial"/>
              </a:endParaRPr>
            </a:p>
          </p:txBody>
        </p:sp>
        <p:sp>
          <p:nvSpPr>
            <p:cNvPr id="18" name="Google Shape;1074;p66">
              <a:extLst>
                <a:ext uri="{FF2B5EF4-FFF2-40B4-BE49-F238E27FC236}">
                  <a16:creationId xmlns:a16="http://schemas.microsoft.com/office/drawing/2014/main" id="{BD19C797-D318-4971-BECB-62E48EF5B46E}"/>
                </a:ext>
              </a:extLst>
            </p:cNvPr>
            <p:cNvSpPr/>
            <p:nvPr/>
          </p:nvSpPr>
          <p:spPr>
            <a:xfrm>
              <a:off x="3350378" y="2148506"/>
              <a:ext cx="783825" cy="763505"/>
            </a:xfrm>
            <a:prstGeom prst="flowChartOffpageConnector">
              <a:avLst/>
            </a:prstGeom>
            <a:solidFill>
              <a:schemeClr val="accent2">
                <a:lumMod val="50000"/>
              </a:schemeClr>
            </a:solidFill>
            <a:ln>
              <a:noFill/>
            </a:ln>
          </p:spPr>
          <p:txBody>
            <a:bodyPr spcFirstLastPara="1" wrap="square" lIns="76188" tIns="38083" rIns="76188" bIns="38083" anchor="ctr" anchorCtr="0">
              <a:noAutofit/>
            </a:bodyPr>
            <a:lstStyle/>
            <a:p>
              <a:pPr algn="ctr" defTabSz="608486" fontAlgn="base"/>
              <a:endParaRPr sz="2667">
                <a:solidFill>
                  <a:srgbClr val="1C75BC"/>
                </a:solidFill>
                <a:latin typeface="Arial"/>
                <a:ea typeface="Arial"/>
                <a:cs typeface="Arial"/>
                <a:sym typeface="Arial"/>
              </a:endParaRPr>
            </a:p>
          </p:txBody>
        </p:sp>
        <p:sp>
          <p:nvSpPr>
            <p:cNvPr id="19" name="Google Shape;1075;p66">
              <a:extLst>
                <a:ext uri="{FF2B5EF4-FFF2-40B4-BE49-F238E27FC236}">
                  <a16:creationId xmlns:a16="http://schemas.microsoft.com/office/drawing/2014/main" id="{DFCDCBAB-0BA2-480B-8559-7CD7DCA9CF89}"/>
                </a:ext>
              </a:extLst>
            </p:cNvPr>
            <p:cNvSpPr/>
            <p:nvPr/>
          </p:nvSpPr>
          <p:spPr>
            <a:xfrm>
              <a:off x="4821572" y="1856390"/>
              <a:ext cx="1854144" cy="3225991"/>
            </a:xfrm>
            <a:prstGeom prst="downArrowCallout">
              <a:avLst>
                <a:gd name="adj1" fmla="val 25000"/>
                <a:gd name="adj2" fmla="val 6698"/>
                <a:gd name="adj3" fmla="val 4369"/>
                <a:gd name="adj4" fmla="val 97489"/>
              </a:avLst>
            </a:prstGeom>
            <a:solidFill>
              <a:schemeClr val="accent3"/>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20" name="Google Shape;1077;p66">
              <a:extLst>
                <a:ext uri="{FF2B5EF4-FFF2-40B4-BE49-F238E27FC236}">
                  <a16:creationId xmlns:a16="http://schemas.microsoft.com/office/drawing/2014/main" id="{723D1806-6BE2-4FF2-9B40-4DE8066EE1A4}"/>
                </a:ext>
              </a:extLst>
            </p:cNvPr>
            <p:cNvSpPr/>
            <p:nvPr/>
          </p:nvSpPr>
          <p:spPr>
            <a:xfrm>
              <a:off x="5340572" y="2148506"/>
              <a:ext cx="783825" cy="763505"/>
            </a:xfrm>
            <a:prstGeom prst="flowChartOffpageConnector">
              <a:avLst/>
            </a:prstGeom>
            <a:solidFill>
              <a:schemeClr val="accent3">
                <a:lumMod val="50000"/>
              </a:schemeClr>
            </a:solidFill>
            <a:ln>
              <a:noFill/>
            </a:ln>
          </p:spPr>
          <p:txBody>
            <a:bodyPr spcFirstLastPara="1" wrap="square" lIns="76188" tIns="38083" rIns="76188" bIns="38083" anchor="ctr" anchorCtr="0">
              <a:noAutofit/>
            </a:bodyPr>
            <a:lstStyle/>
            <a:p>
              <a:pPr algn="ctr" defTabSz="608486" fontAlgn="base"/>
              <a:endParaRPr sz="2667">
                <a:solidFill>
                  <a:srgbClr val="349941"/>
                </a:solidFill>
                <a:latin typeface="Arial"/>
                <a:ea typeface="Arial"/>
                <a:cs typeface="Arial"/>
                <a:sym typeface="Arial"/>
              </a:endParaRPr>
            </a:p>
          </p:txBody>
        </p:sp>
      </p:grpSp>
      <p:sp>
        <p:nvSpPr>
          <p:cNvPr id="25" name="Rectangle 24">
            <a:extLst>
              <a:ext uri="{FF2B5EF4-FFF2-40B4-BE49-F238E27FC236}">
                <a16:creationId xmlns:a16="http://schemas.microsoft.com/office/drawing/2014/main" id="{278D6264-A943-4864-849A-C52FE7432837}"/>
              </a:ext>
            </a:extLst>
          </p:cNvPr>
          <p:cNvSpPr/>
          <p:nvPr/>
        </p:nvSpPr>
        <p:spPr>
          <a:xfrm>
            <a:off x="833513" y="3694496"/>
            <a:ext cx="3160645" cy="2029338"/>
          </a:xfrm>
          <a:prstGeom prst="rect">
            <a:avLst/>
          </a:prstGeom>
        </p:spPr>
        <p:txBody>
          <a:bodyPr wrap="square">
            <a:spAutoFit/>
          </a:bodyPr>
          <a:lstStyle/>
          <a:p>
            <a:pPr marL="238115" indent="-238115" defTabSz="761970">
              <a:spcAft>
                <a:spcPts val="500"/>
              </a:spcAft>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Tansmural/ extramural monitoring in addition to colonoscopy/ endoscopy</a:t>
            </a:r>
            <a:r>
              <a:rPr lang="en-US" sz="1167" baseline="30000" noProof="1">
                <a:solidFill>
                  <a:srgbClr val="FFFFFF"/>
                </a:solidFill>
                <a:latin typeface="Verdana" panose="020B0604030504040204" pitchFamily="34" charset="0"/>
                <a:ea typeface="Verdana" panose="020B0604030504040204" pitchFamily="34" charset="0"/>
              </a:rPr>
              <a:t>1</a:t>
            </a:r>
          </a:p>
          <a:p>
            <a:pPr marL="238115" indent="-238115" defTabSz="761970">
              <a:spcAft>
                <a:spcPts val="500"/>
              </a:spcAft>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Perianal evaluation</a:t>
            </a:r>
            <a:r>
              <a:rPr lang="en-US" sz="1167" baseline="30000" noProof="1">
                <a:solidFill>
                  <a:srgbClr val="FFFFFF"/>
                </a:solidFill>
                <a:latin typeface="Verdana" panose="020B0604030504040204" pitchFamily="34" charset="0"/>
                <a:ea typeface="Verdana" panose="020B0604030504040204" pitchFamily="34" charset="0"/>
              </a:rPr>
              <a:t>1</a:t>
            </a:r>
            <a:endParaRPr lang="en-US" sz="1167" noProof="1">
              <a:solidFill>
                <a:srgbClr val="FFFFFF"/>
              </a:solidFill>
              <a:latin typeface="Verdana" panose="020B0604030504040204" pitchFamily="34" charset="0"/>
              <a:ea typeface="Verdana" panose="020B0604030504040204" pitchFamily="34" charset="0"/>
            </a:endParaRPr>
          </a:p>
          <a:p>
            <a:pPr marL="238115" indent="-238115" defTabSz="761970">
              <a:spcAft>
                <a:spcPts val="500"/>
              </a:spcAft>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Disease activity and phenotyping</a:t>
            </a:r>
            <a:r>
              <a:rPr lang="en-US" sz="1167" baseline="30000" noProof="1">
                <a:solidFill>
                  <a:srgbClr val="FFFFFF"/>
                </a:solidFill>
                <a:latin typeface="Verdana" panose="020B0604030504040204" pitchFamily="34" charset="0"/>
                <a:ea typeface="Verdana" panose="020B0604030504040204" pitchFamily="34" charset="0"/>
              </a:rPr>
              <a:t>1</a:t>
            </a:r>
            <a:r>
              <a:rPr lang="en-US" sz="1167" noProof="1">
                <a:solidFill>
                  <a:srgbClr val="FFFFFF"/>
                </a:solidFill>
                <a:latin typeface="Verdana" panose="020B0604030504040204" pitchFamily="34" charset="0"/>
                <a:ea typeface="Verdana" panose="020B0604030504040204" pitchFamily="34" charset="0"/>
              </a:rPr>
              <a:t> </a:t>
            </a:r>
          </a:p>
          <a:p>
            <a:pPr marL="238115" indent="-238115" defTabSz="761970">
              <a:spcAft>
                <a:spcPts val="500"/>
              </a:spcAft>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Detection of small bowel disease</a:t>
            </a:r>
            <a:r>
              <a:rPr lang="en-US" sz="1167" baseline="30000" noProof="1">
                <a:solidFill>
                  <a:srgbClr val="FFFFFF"/>
                </a:solidFill>
                <a:latin typeface="Verdana" panose="020B0604030504040204" pitchFamily="34" charset="0"/>
                <a:ea typeface="Verdana" panose="020B0604030504040204" pitchFamily="34" charset="0"/>
              </a:rPr>
              <a:t>1</a:t>
            </a:r>
            <a:endParaRPr lang="en-US" sz="1167" noProof="1">
              <a:solidFill>
                <a:srgbClr val="FFFFFF"/>
              </a:solidFill>
              <a:latin typeface="Verdana" panose="020B0604030504040204" pitchFamily="34" charset="0"/>
              <a:ea typeface="Verdana" panose="020B0604030504040204" pitchFamily="34" charset="0"/>
            </a:endParaRPr>
          </a:p>
          <a:p>
            <a:pPr marL="238115" indent="-238115" defTabSz="761970">
              <a:spcAft>
                <a:spcPts val="500"/>
              </a:spcAft>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Detection of prospective recurrence</a:t>
            </a:r>
            <a:r>
              <a:rPr lang="en-US" sz="1167" baseline="30000" noProof="1">
                <a:solidFill>
                  <a:srgbClr val="FFFFFF"/>
                </a:solidFill>
                <a:latin typeface="Verdana" panose="020B0604030504040204" pitchFamily="34" charset="0"/>
                <a:ea typeface="Verdana" panose="020B0604030504040204" pitchFamily="34" charset="0"/>
              </a:rPr>
              <a:t>1</a:t>
            </a:r>
            <a:endParaRPr lang="en-US" sz="1167" noProof="1">
              <a:solidFill>
                <a:srgbClr val="FFFFFF"/>
              </a:solidFill>
              <a:latin typeface="Verdana" panose="020B0604030504040204" pitchFamily="34" charset="0"/>
              <a:ea typeface="Verdana" panose="020B0604030504040204" pitchFamily="34" charset="0"/>
            </a:endParaRPr>
          </a:p>
          <a:p>
            <a:pPr marL="238115" indent="-238115" defTabSz="761970">
              <a:spcAft>
                <a:spcPts val="500"/>
              </a:spcAft>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Detection of complications (fistulas, abscesses etc.)</a:t>
            </a:r>
            <a:r>
              <a:rPr lang="en-US" sz="1167" baseline="30000" noProof="1">
                <a:solidFill>
                  <a:srgbClr val="FFFFFF"/>
                </a:solidFill>
                <a:latin typeface="Verdana" panose="020B0604030504040204" pitchFamily="34" charset="0"/>
                <a:ea typeface="Verdana" panose="020B0604030504040204" pitchFamily="34" charset="0"/>
              </a:rPr>
              <a:t> 1</a:t>
            </a:r>
            <a:endParaRPr lang="en-US" sz="1167" noProof="1">
              <a:solidFill>
                <a:srgbClr val="FFFFFF"/>
              </a:solidFill>
              <a:latin typeface="Verdana" panose="020B0604030504040204" pitchFamily="34" charset="0"/>
              <a:ea typeface="Verdana" panose="020B0604030504040204" pitchFamily="34" charset="0"/>
            </a:endParaRPr>
          </a:p>
        </p:txBody>
      </p:sp>
      <p:sp>
        <p:nvSpPr>
          <p:cNvPr id="26" name="TextBox 17">
            <a:extLst>
              <a:ext uri="{FF2B5EF4-FFF2-40B4-BE49-F238E27FC236}">
                <a16:creationId xmlns:a16="http://schemas.microsoft.com/office/drawing/2014/main" id="{792ACDD3-720E-4A6B-AD0B-5CD90ADCDFF0}"/>
              </a:ext>
            </a:extLst>
          </p:cNvPr>
          <p:cNvSpPr txBox="1"/>
          <p:nvPr/>
        </p:nvSpPr>
        <p:spPr>
          <a:xfrm>
            <a:off x="4663392" y="3694496"/>
            <a:ext cx="2854999" cy="134953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115" indent="-238115" defTabSz="761970">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Enhanced IUS for detecting lesions and complications</a:t>
            </a:r>
            <a:r>
              <a:rPr lang="en-US" sz="1167" baseline="30000" noProof="1">
                <a:solidFill>
                  <a:srgbClr val="FFFFFF"/>
                </a:solidFill>
                <a:latin typeface="Verdana" panose="020B0604030504040204" pitchFamily="34" charset="0"/>
                <a:ea typeface="Verdana" panose="020B0604030504040204" pitchFamily="34" charset="0"/>
              </a:rPr>
              <a:t>1</a:t>
            </a:r>
            <a:endParaRPr lang="en-US" sz="1167" noProof="1">
              <a:solidFill>
                <a:srgbClr val="FFFFFF"/>
              </a:solidFill>
              <a:latin typeface="Verdana" panose="020B0604030504040204" pitchFamily="34" charset="0"/>
              <a:ea typeface="Verdana" panose="020B0604030504040204" pitchFamily="34" charset="0"/>
            </a:endParaRPr>
          </a:p>
          <a:p>
            <a:pPr marL="238115" indent="-238115" defTabSz="761970">
              <a:buFont typeface="Arial" panose="020B0604020202020204" pitchFamily="34" charset="0"/>
              <a:buChar char="•"/>
              <a:defRPr/>
            </a:pPr>
            <a:endParaRPr lang="en-US" sz="1167" noProof="1">
              <a:solidFill>
                <a:srgbClr val="FFFFFF"/>
              </a:solidFill>
              <a:latin typeface="Verdana" panose="020B0604030504040204" pitchFamily="34" charset="0"/>
              <a:ea typeface="Verdana" panose="020B0604030504040204" pitchFamily="34" charset="0"/>
            </a:endParaRPr>
          </a:p>
          <a:p>
            <a:pPr marL="238115" indent="-238115" defTabSz="761970">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Low- and high-frequency required for complete bowel examination</a:t>
            </a:r>
            <a:r>
              <a:rPr lang="en-US" sz="1167" baseline="30000" noProof="1">
                <a:solidFill>
                  <a:srgbClr val="FFFFFF"/>
                </a:solidFill>
                <a:latin typeface="Verdana" panose="020B0604030504040204" pitchFamily="34" charset="0"/>
                <a:ea typeface="Verdana" panose="020B0604030504040204" pitchFamily="34" charset="0"/>
              </a:rPr>
              <a:t>2</a:t>
            </a:r>
            <a:endParaRPr lang="en-US" sz="1167" noProof="1">
              <a:solidFill>
                <a:srgbClr val="FFFFFF"/>
              </a:solidFill>
              <a:latin typeface="Verdana" panose="020B0604030504040204" pitchFamily="34" charset="0"/>
              <a:ea typeface="Verdana" panose="020B0604030504040204" pitchFamily="34" charset="0"/>
            </a:endParaRPr>
          </a:p>
          <a:p>
            <a:pPr marL="238115" indent="-238115" defTabSz="761970">
              <a:buFont typeface="Arial" panose="020B0604020202020204" pitchFamily="34" charset="0"/>
              <a:buChar char="•"/>
              <a:defRPr/>
            </a:pPr>
            <a:endParaRPr lang="en-US" sz="1167" noProof="1">
              <a:solidFill>
                <a:srgbClr val="FFFFFF"/>
              </a:solidFill>
              <a:latin typeface="Verdana" panose="020B0604030504040204" pitchFamily="34" charset="0"/>
              <a:ea typeface="Verdana" panose="020B0604030504040204" pitchFamily="34" charset="0"/>
            </a:endParaRPr>
          </a:p>
          <a:p>
            <a:pPr marL="238115" indent="-238115" defTabSz="761970">
              <a:buFont typeface="Arial" panose="020B0604020202020204" pitchFamily="34" charset="0"/>
              <a:buChar char="•"/>
              <a:defRPr/>
            </a:pPr>
            <a:r>
              <a:rPr lang="en-US" sz="1167" noProof="1">
                <a:solidFill>
                  <a:srgbClr val="FFFFFF"/>
                </a:solidFill>
                <a:latin typeface="Verdana" panose="020B0604030504040204" pitchFamily="34" charset="0"/>
                <a:ea typeface="Verdana" panose="020B0604030504040204" pitchFamily="34" charset="0"/>
              </a:rPr>
              <a:t>High-level training required</a:t>
            </a:r>
            <a:r>
              <a:rPr lang="en-US" sz="1167" baseline="30000" noProof="1">
                <a:solidFill>
                  <a:srgbClr val="FFFFFF"/>
                </a:solidFill>
                <a:latin typeface="Verdana" panose="020B0604030504040204" pitchFamily="34" charset="0"/>
                <a:ea typeface="Verdana" panose="020B0604030504040204" pitchFamily="34" charset="0"/>
              </a:rPr>
              <a:t>1</a:t>
            </a:r>
            <a:r>
              <a:rPr lang="en-US" sz="1167" noProof="1">
                <a:solidFill>
                  <a:srgbClr val="FFFFFF"/>
                </a:solidFill>
                <a:latin typeface="Verdana" panose="020B0604030504040204" pitchFamily="34" charset="0"/>
                <a:ea typeface="Verdana" panose="020B0604030504040204" pitchFamily="34" charset="0"/>
              </a:rPr>
              <a:t> </a:t>
            </a:r>
          </a:p>
        </p:txBody>
      </p:sp>
      <p:sp>
        <p:nvSpPr>
          <p:cNvPr id="27" name="TextBox 17">
            <a:extLst>
              <a:ext uri="{FF2B5EF4-FFF2-40B4-BE49-F238E27FC236}">
                <a16:creationId xmlns:a16="http://schemas.microsoft.com/office/drawing/2014/main" id="{2B060D92-7C97-4368-A6D4-63EB48154401}"/>
              </a:ext>
            </a:extLst>
          </p:cNvPr>
          <p:cNvSpPr txBox="1"/>
          <p:nvPr/>
        </p:nvSpPr>
        <p:spPr>
          <a:xfrm>
            <a:off x="8317735" y="3694496"/>
            <a:ext cx="3173278" cy="99033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115" indent="-238115" defTabSz="761970">
              <a:buFont typeface="Arial" panose="020B0604020202020204" pitchFamily="34" charset="0"/>
              <a:buChar char="•"/>
              <a:defRPr/>
            </a:pPr>
            <a:r>
              <a:rPr lang="en-US" sz="1167">
                <a:solidFill>
                  <a:srgbClr val="FFFFFF"/>
                </a:solidFill>
                <a:latin typeface="Verdana" panose="020B0604030504040204" pitchFamily="34" charset="0"/>
                <a:ea typeface="Verdana" panose="020B0604030504040204" pitchFamily="34" charset="0"/>
              </a:rPr>
              <a:t>Intraluminal orally administered contrast agents improve accuracy</a:t>
            </a:r>
            <a:r>
              <a:rPr lang="en-US" sz="1167" baseline="30000" noProof="1">
                <a:solidFill>
                  <a:srgbClr val="FFFFFF"/>
                </a:solidFill>
                <a:latin typeface="Verdana" panose="020B0604030504040204" pitchFamily="34" charset="0"/>
                <a:ea typeface="Verdana" panose="020B0604030504040204" pitchFamily="34" charset="0"/>
              </a:rPr>
              <a:t>1</a:t>
            </a:r>
            <a:endParaRPr lang="en-US" sz="1167">
              <a:solidFill>
                <a:srgbClr val="FFFFFF"/>
              </a:solidFill>
              <a:latin typeface="Verdana" panose="020B0604030504040204" pitchFamily="34" charset="0"/>
              <a:ea typeface="Verdana" panose="020B0604030504040204" pitchFamily="34" charset="0"/>
            </a:endParaRPr>
          </a:p>
          <a:p>
            <a:pPr marL="238115" indent="-238115" defTabSz="761970">
              <a:buFont typeface="Arial" panose="020B0604020202020204" pitchFamily="34" charset="0"/>
              <a:buChar char="•"/>
              <a:defRPr/>
            </a:pPr>
            <a:endParaRPr lang="en-US" sz="1167">
              <a:solidFill>
                <a:srgbClr val="FFFFFF"/>
              </a:solidFill>
              <a:latin typeface="Verdana" panose="020B0604030504040204" pitchFamily="34" charset="0"/>
              <a:ea typeface="Verdana" panose="020B0604030504040204" pitchFamily="34" charset="0"/>
            </a:endParaRPr>
          </a:p>
          <a:p>
            <a:pPr marL="238115" indent="-238115" defTabSz="761970">
              <a:buFont typeface="Arial" panose="020B0604020202020204" pitchFamily="34" charset="0"/>
              <a:buChar char="•"/>
              <a:defRPr/>
            </a:pPr>
            <a:r>
              <a:rPr lang="en-US" sz="1167">
                <a:solidFill>
                  <a:srgbClr val="FFFFFF"/>
                </a:solidFill>
                <a:latin typeface="Verdana" panose="020B0604030504040204" pitchFamily="34" charset="0"/>
                <a:ea typeface="Verdana" panose="020B0604030504040204" pitchFamily="34" charset="0"/>
              </a:rPr>
              <a:t>Fasting is recommended but not mandatory</a:t>
            </a:r>
            <a:r>
              <a:rPr lang="en-US" sz="1167" baseline="30000">
                <a:solidFill>
                  <a:srgbClr val="FFFFFF"/>
                </a:solidFill>
                <a:latin typeface="Verdana" panose="020B0604030504040204" pitchFamily="34" charset="0"/>
                <a:ea typeface="Verdana" panose="020B0604030504040204" pitchFamily="34" charset="0"/>
              </a:rPr>
              <a:t>2</a:t>
            </a:r>
          </a:p>
        </p:txBody>
      </p:sp>
      <p:sp>
        <p:nvSpPr>
          <p:cNvPr id="28" name="Rectangle 27">
            <a:extLst>
              <a:ext uri="{FF2B5EF4-FFF2-40B4-BE49-F238E27FC236}">
                <a16:creationId xmlns:a16="http://schemas.microsoft.com/office/drawing/2014/main" id="{3E71A8CD-C938-468F-A9E6-66A88423E5DD}"/>
              </a:ext>
            </a:extLst>
          </p:cNvPr>
          <p:cNvSpPr/>
          <p:nvPr/>
        </p:nvSpPr>
        <p:spPr>
          <a:xfrm>
            <a:off x="833513" y="3042862"/>
            <a:ext cx="3160645" cy="323165"/>
          </a:xfrm>
          <a:prstGeom prst="rect">
            <a:avLst/>
          </a:prstGeom>
        </p:spPr>
        <p:txBody>
          <a:bodyPr wrap="square">
            <a:spAutoFit/>
          </a:bodyPr>
          <a:lstStyle/>
          <a:p>
            <a:pPr algn="ctr" defTabSz="761970">
              <a:spcAft>
                <a:spcPts val="500"/>
              </a:spcAft>
              <a:defRPr/>
            </a:pPr>
            <a:r>
              <a:rPr lang="vi-VN" sz="1500" b="1" noProof="1">
                <a:solidFill>
                  <a:srgbClr val="FFFFFF"/>
                </a:solidFill>
                <a:latin typeface="Verdana" panose="020B0604030504040204" pitchFamily="34" charset="0"/>
                <a:ea typeface="Verdana" panose="020B0604030504040204" pitchFamily="34" charset="0"/>
              </a:rPr>
              <a:t>General Recommendations</a:t>
            </a:r>
            <a:endParaRPr lang="en-US" sz="1500" b="1" noProof="1">
              <a:solidFill>
                <a:srgbClr val="FFFFFF"/>
              </a:solidFill>
              <a:latin typeface="Verdana" panose="020B0604030504040204" pitchFamily="34" charset="0"/>
              <a:ea typeface="Verdana" panose="020B0604030504040204" pitchFamily="34" charset="0"/>
            </a:endParaRPr>
          </a:p>
        </p:txBody>
      </p:sp>
      <p:sp>
        <p:nvSpPr>
          <p:cNvPr id="29" name="Rectangle 28">
            <a:extLst>
              <a:ext uri="{FF2B5EF4-FFF2-40B4-BE49-F238E27FC236}">
                <a16:creationId xmlns:a16="http://schemas.microsoft.com/office/drawing/2014/main" id="{C851C707-9440-4D66-9A2A-8BF211B250DA}"/>
              </a:ext>
            </a:extLst>
          </p:cNvPr>
          <p:cNvSpPr/>
          <p:nvPr/>
        </p:nvSpPr>
        <p:spPr>
          <a:xfrm>
            <a:off x="4378045" y="3030406"/>
            <a:ext cx="3425695" cy="323165"/>
          </a:xfrm>
          <a:prstGeom prst="rect">
            <a:avLst/>
          </a:prstGeom>
        </p:spPr>
        <p:txBody>
          <a:bodyPr wrap="square">
            <a:spAutoFit/>
          </a:bodyPr>
          <a:lstStyle/>
          <a:p>
            <a:pPr algn="ctr" defTabSz="761970">
              <a:spcAft>
                <a:spcPts val="500"/>
              </a:spcAft>
              <a:defRPr/>
            </a:pPr>
            <a:r>
              <a:rPr lang="vi-VN" sz="1500" b="1" noProof="1">
                <a:solidFill>
                  <a:srgbClr val="FFFFFF"/>
                </a:solidFill>
                <a:latin typeface="Verdana" panose="020B0604030504040204" pitchFamily="34" charset="0"/>
                <a:ea typeface="Verdana" panose="020B0604030504040204" pitchFamily="34" charset="0"/>
              </a:rPr>
              <a:t>Technical Recommendations</a:t>
            </a:r>
            <a:endParaRPr lang="en-US" sz="1500" b="1" noProof="1">
              <a:solidFill>
                <a:srgbClr val="FFFFFF"/>
              </a:solidFill>
              <a:latin typeface="Verdana" panose="020B060403050404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39436B63-4973-458F-9FF2-B6D44EF3A386}"/>
              </a:ext>
            </a:extLst>
          </p:cNvPr>
          <p:cNvSpPr/>
          <p:nvPr/>
        </p:nvSpPr>
        <p:spPr>
          <a:xfrm>
            <a:off x="8157773" y="3042862"/>
            <a:ext cx="3160645" cy="553998"/>
          </a:xfrm>
          <a:prstGeom prst="rect">
            <a:avLst/>
          </a:prstGeom>
        </p:spPr>
        <p:txBody>
          <a:bodyPr wrap="square">
            <a:spAutoFit/>
          </a:bodyPr>
          <a:lstStyle/>
          <a:p>
            <a:pPr algn="ctr" defTabSz="761970">
              <a:spcAft>
                <a:spcPts val="500"/>
              </a:spcAft>
              <a:defRPr/>
            </a:pPr>
            <a:r>
              <a:rPr lang="vi-VN" sz="1500" b="1" noProof="1">
                <a:solidFill>
                  <a:srgbClr val="FFFFFF"/>
                </a:solidFill>
                <a:latin typeface="Verdana" panose="020B0604030504040204" pitchFamily="34" charset="0"/>
                <a:ea typeface="Verdana" panose="020B0604030504040204" pitchFamily="34" charset="0"/>
              </a:rPr>
              <a:t>Patient-prep Recommendations</a:t>
            </a:r>
          </a:p>
        </p:txBody>
      </p:sp>
      <p:grpSp>
        <p:nvGrpSpPr>
          <p:cNvPr id="31" name="Google Shape;2630;p112">
            <a:extLst>
              <a:ext uri="{FF2B5EF4-FFF2-40B4-BE49-F238E27FC236}">
                <a16:creationId xmlns:a16="http://schemas.microsoft.com/office/drawing/2014/main" id="{67EF3BE4-302B-4CB8-8040-DAA0B238D1D7}"/>
              </a:ext>
            </a:extLst>
          </p:cNvPr>
          <p:cNvGrpSpPr/>
          <p:nvPr/>
        </p:nvGrpSpPr>
        <p:grpSpPr>
          <a:xfrm>
            <a:off x="9420737" y="2132006"/>
            <a:ext cx="634718" cy="525503"/>
            <a:chOff x="2897188" y="3733800"/>
            <a:chExt cx="636587" cy="527050"/>
          </a:xfrm>
          <a:solidFill>
            <a:schemeClr val="bg1"/>
          </a:solidFill>
        </p:grpSpPr>
        <p:sp>
          <p:nvSpPr>
            <p:cNvPr id="32" name="Google Shape;2631;p112">
              <a:extLst>
                <a:ext uri="{FF2B5EF4-FFF2-40B4-BE49-F238E27FC236}">
                  <a16:creationId xmlns:a16="http://schemas.microsoft.com/office/drawing/2014/main" id="{4C6AE6C4-CBBA-4366-A6FC-EE03A7EA9A63}"/>
                </a:ext>
              </a:extLst>
            </p:cNvPr>
            <p:cNvSpPr/>
            <p:nvPr/>
          </p:nvSpPr>
          <p:spPr>
            <a:xfrm>
              <a:off x="2952750" y="3838575"/>
              <a:ext cx="98425" cy="100012"/>
            </a:xfrm>
            <a:custGeom>
              <a:avLst/>
              <a:gdLst/>
              <a:ahLst/>
              <a:cxnLst/>
              <a:rect l="l" t="t" r="r" b="b"/>
              <a:pathLst>
                <a:path w="59" h="60" extrusionOk="0">
                  <a:moveTo>
                    <a:pt x="59" y="30"/>
                  </a:moveTo>
                  <a:cubicBezTo>
                    <a:pt x="59" y="46"/>
                    <a:pt x="46" y="60"/>
                    <a:pt x="29" y="60"/>
                  </a:cubicBezTo>
                  <a:cubicBezTo>
                    <a:pt x="13" y="60"/>
                    <a:pt x="0" y="46"/>
                    <a:pt x="0" y="30"/>
                  </a:cubicBezTo>
                  <a:cubicBezTo>
                    <a:pt x="0" y="14"/>
                    <a:pt x="13" y="0"/>
                    <a:pt x="29" y="0"/>
                  </a:cubicBezTo>
                  <a:cubicBezTo>
                    <a:pt x="46" y="0"/>
                    <a:pt x="59" y="14"/>
                    <a:pt x="59" y="30"/>
                  </a:cubicBezTo>
                  <a:close/>
                  <a:moveTo>
                    <a:pt x="59" y="30"/>
                  </a:moveTo>
                  <a:cubicBezTo>
                    <a:pt x="59" y="30"/>
                    <a:pt x="59" y="30"/>
                    <a:pt x="59" y="30"/>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3" name="Google Shape;2632;p112">
              <a:extLst>
                <a:ext uri="{FF2B5EF4-FFF2-40B4-BE49-F238E27FC236}">
                  <a16:creationId xmlns:a16="http://schemas.microsoft.com/office/drawing/2014/main" id="{9EFE0349-078B-4BB3-9087-0278AF63F86E}"/>
                </a:ext>
              </a:extLst>
            </p:cNvPr>
            <p:cNvSpPr/>
            <p:nvPr/>
          </p:nvSpPr>
          <p:spPr>
            <a:xfrm>
              <a:off x="2944813" y="3940175"/>
              <a:ext cx="193675" cy="317500"/>
            </a:xfrm>
            <a:custGeom>
              <a:avLst/>
              <a:gdLst/>
              <a:ahLst/>
              <a:cxnLst/>
              <a:rect l="l" t="t" r="r" b="b"/>
              <a:pathLst>
                <a:path w="117" h="191" extrusionOk="0">
                  <a:moveTo>
                    <a:pt x="92" y="97"/>
                  </a:moveTo>
                  <a:cubicBezTo>
                    <a:pt x="91" y="90"/>
                    <a:pt x="85" y="85"/>
                    <a:pt x="79" y="85"/>
                  </a:cubicBezTo>
                  <a:cubicBezTo>
                    <a:pt x="55" y="85"/>
                    <a:pt x="55" y="85"/>
                    <a:pt x="55" y="85"/>
                  </a:cubicBezTo>
                  <a:cubicBezTo>
                    <a:pt x="55" y="52"/>
                    <a:pt x="55" y="52"/>
                    <a:pt x="55" y="52"/>
                  </a:cubicBezTo>
                  <a:cubicBezTo>
                    <a:pt x="63" y="59"/>
                    <a:pt x="72" y="64"/>
                    <a:pt x="84" y="64"/>
                  </a:cubicBezTo>
                  <a:cubicBezTo>
                    <a:pt x="91" y="64"/>
                    <a:pt x="99" y="62"/>
                    <a:pt x="108" y="58"/>
                  </a:cubicBezTo>
                  <a:cubicBezTo>
                    <a:pt x="114" y="56"/>
                    <a:pt x="117" y="49"/>
                    <a:pt x="115" y="43"/>
                  </a:cubicBezTo>
                  <a:cubicBezTo>
                    <a:pt x="113" y="37"/>
                    <a:pt x="106" y="34"/>
                    <a:pt x="100" y="37"/>
                  </a:cubicBezTo>
                  <a:cubicBezTo>
                    <a:pt x="77" y="46"/>
                    <a:pt x="72" y="41"/>
                    <a:pt x="52" y="13"/>
                  </a:cubicBezTo>
                  <a:cubicBezTo>
                    <a:pt x="52" y="13"/>
                    <a:pt x="52" y="13"/>
                    <a:pt x="52" y="12"/>
                  </a:cubicBezTo>
                  <a:cubicBezTo>
                    <a:pt x="48" y="6"/>
                    <a:pt x="41" y="2"/>
                    <a:pt x="34" y="1"/>
                  </a:cubicBezTo>
                  <a:cubicBezTo>
                    <a:pt x="34" y="1"/>
                    <a:pt x="31" y="0"/>
                    <a:pt x="28" y="0"/>
                  </a:cubicBezTo>
                  <a:cubicBezTo>
                    <a:pt x="25" y="0"/>
                    <a:pt x="21" y="1"/>
                    <a:pt x="21" y="1"/>
                  </a:cubicBezTo>
                  <a:cubicBezTo>
                    <a:pt x="21" y="1"/>
                    <a:pt x="21" y="1"/>
                    <a:pt x="21" y="1"/>
                  </a:cubicBezTo>
                  <a:cubicBezTo>
                    <a:pt x="11" y="3"/>
                    <a:pt x="0" y="11"/>
                    <a:pt x="0" y="23"/>
                  </a:cubicBezTo>
                  <a:cubicBezTo>
                    <a:pt x="0" y="89"/>
                    <a:pt x="0" y="89"/>
                    <a:pt x="0" y="89"/>
                  </a:cubicBezTo>
                  <a:cubicBezTo>
                    <a:pt x="0" y="103"/>
                    <a:pt x="15" y="112"/>
                    <a:pt x="28" y="112"/>
                  </a:cubicBezTo>
                  <a:cubicBezTo>
                    <a:pt x="28" y="112"/>
                    <a:pt x="29" y="112"/>
                    <a:pt x="30" y="112"/>
                  </a:cubicBezTo>
                  <a:cubicBezTo>
                    <a:pt x="66" y="112"/>
                    <a:pt x="66" y="112"/>
                    <a:pt x="66" y="112"/>
                  </a:cubicBezTo>
                  <a:cubicBezTo>
                    <a:pt x="74" y="179"/>
                    <a:pt x="74" y="179"/>
                    <a:pt x="74" y="179"/>
                  </a:cubicBezTo>
                  <a:cubicBezTo>
                    <a:pt x="75" y="186"/>
                    <a:pt x="81" y="191"/>
                    <a:pt x="88" y="191"/>
                  </a:cubicBezTo>
                  <a:cubicBezTo>
                    <a:pt x="88" y="191"/>
                    <a:pt x="89" y="191"/>
                    <a:pt x="89" y="191"/>
                  </a:cubicBezTo>
                  <a:cubicBezTo>
                    <a:pt x="97" y="190"/>
                    <a:pt x="102" y="184"/>
                    <a:pt x="101" y="176"/>
                  </a:cubicBezTo>
                  <a:lnTo>
                    <a:pt x="92" y="97"/>
                  </a:lnTo>
                  <a:close/>
                  <a:moveTo>
                    <a:pt x="92" y="97"/>
                  </a:moveTo>
                  <a:cubicBezTo>
                    <a:pt x="92" y="97"/>
                    <a:pt x="92" y="97"/>
                    <a:pt x="92" y="97"/>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4" name="Google Shape;2633;p112">
              <a:extLst>
                <a:ext uri="{FF2B5EF4-FFF2-40B4-BE49-F238E27FC236}">
                  <a16:creationId xmlns:a16="http://schemas.microsoft.com/office/drawing/2014/main" id="{6EE72E97-7959-4289-87B9-D1D7CA58022F}"/>
                </a:ext>
              </a:extLst>
            </p:cNvPr>
            <p:cNvSpPr/>
            <p:nvPr/>
          </p:nvSpPr>
          <p:spPr>
            <a:xfrm>
              <a:off x="2897188" y="3960813"/>
              <a:ext cx="152400" cy="300037"/>
            </a:xfrm>
            <a:custGeom>
              <a:avLst/>
              <a:gdLst/>
              <a:ahLst/>
              <a:cxnLst/>
              <a:rect l="l" t="t" r="r" b="b"/>
              <a:pathLst>
                <a:path w="92" h="180" extrusionOk="0">
                  <a:moveTo>
                    <a:pt x="92" y="114"/>
                  </a:moveTo>
                  <a:cubicBezTo>
                    <a:pt x="92" y="108"/>
                    <a:pt x="87" y="103"/>
                    <a:pt x="80" y="103"/>
                  </a:cubicBezTo>
                  <a:cubicBezTo>
                    <a:pt x="23" y="103"/>
                    <a:pt x="23" y="103"/>
                    <a:pt x="23" y="103"/>
                  </a:cubicBezTo>
                  <a:cubicBezTo>
                    <a:pt x="23" y="11"/>
                    <a:pt x="23" y="11"/>
                    <a:pt x="23" y="11"/>
                  </a:cubicBezTo>
                  <a:cubicBezTo>
                    <a:pt x="23" y="5"/>
                    <a:pt x="18" y="0"/>
                    <a:pt x="12" y="0"/>
                  </a:cubicBezTo>
                  <a:cubicBezTo>
                    <a:pt x="5" y="0"/>
                    <a:pt x="0" y="5"/>
                    <a:pt x="0" y="11"/>
                  </a:cubicBezTo>
                  <a:cubicBezTo>
                    <a:pt x="0" y="114"/>
                    <a:pt x="0" y="114"/>
                    <a:pt x="0" y="114"/>
                  </a:cubicBezTo>
                  <a:cubicBezTo>
                    <a:pt x="0" y="119"/>
                    <a:pt x="2" y="122"/>
                    <a:pt x="6" y="124"/>
                  </a:cubicBezTo>
                  <a:cubicBezTo>
                    <a:pt x="4" y="128"/>
                    <a:pt x="2" y="133"/>
                    <a:pt x="2" y="138"/>
                  </a:cubicBezTo>
                  <a:cubicBezTo>
                    <a:pt x="2" y="170"/>
                    <a:pt x="2" y="170"/>
                    <a:pt x="2" y="170"/>
                  </a:cubicBezTo>
                  <a:cubicBezTo>
                    <a:pt x="2" y="175"/>
                    <a:pt x="7" y="180"/>
                    <a:pt x="12" y="180"/>
                  </a:cubicBezTo>
                  <a:cubicBezTo>
                    <a:pt x="17" y="180"/>
                    <a:pt x="22" y="175"/>
                    <a:pt x="22" y="170"/>
                  </a:cubicBezTo>
                  <a:cubicBezTo>
                    <a:pt x="22" y="138"/>
                    <a:pt x="22" y="138"/>
                    <a:pt x="22" y="138"/>
                  </a:cubicBezTo>
                  <a:cubicBezTo>
                    <a:pt x="22" y="133"/>
                    <a:pt x="25" y="130"/>
                    <a:pt x="30" y="130"/>
                  </a:cubicBezTo>
                  <a:cubicBezTo>
                    <a:pt x="62" y="130"/>
                    <a:pt x="62" y="130"/>
                    <a:pt x="62" y="130"/>
                  </a:cubicBezTo>
                  <a:cubicBezTo>
                    <a:pt x="66" y="130"/>
                    <a:pt x="70" y="133"/>
                    <a:pt x="70" y="138"/>
                  </a:cubicBezTo>
                  <a:cubicBezTo>
                    <a:pt x="70" y="170"/>
                    <a:pt x="70" y="170"/>
                    <a:pt x="70" y="170"/>
                  </a:cubicBezTo>
                  <a:cubicBezTo>
                    <a:pt x="70" y="175"/>
                    <a:pt x="74" y="180"/>
                    <a:pt x="79" y="180"/>
                  </a:cubicBezTo>
                  <a:cubicBezTo>
                    <a:pt x="85" y="180"/>
                    <a:pt x="89" y="175"/>
                    <a:pt x="89" y="170"/>
                  </a:cubicBezTo>
                  <a:cubicBezTo>
                    <a:pt x="89" y="138"/>
                    <a:pt x="89" y="138"/>
                    <a:pt x="89" y="138"/>
                  </a:cubicBezTo>
                  <a:cubicBezTo>
                    <a:pt x="89" y="133"/>
                    <a:pt x="88" y="128"/>
                    <a:pt x="86" y="125"/>
                  </a:cubicBezTo>
                  <a:cubicBezTo>
                    <a:pt x="89" y="123"/>
                    <a:pt x="92" y="119"/>
                    <a:pt x="92" y="114"/>
                  </a:cubicBezTo>
                  <a:close/>
                  <a:moveTo>
                    <a:pt x="92" y="114"/>
                  </a:moveTo>
                  <a:cubicBezTo>
                    <a:pt x="92" y="114"/>
                    <a:pt x="92" y="114"/>
                    <a:pt x="92" y="114"/>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5" name="Google Shape;2634;p112">
              <a:extLst>
                <a:ext uri="{FF2B5EF4-FFF2-40B4-BE49-F238E27FC236}">
                  <a16:creationId xmlns:a16="http://schemas.microsoft.com/office/drawing/2014/main" id="{1121364B-F3E2-4F8A-8D97-B5503255D0D8}"/>
                </a:ext>
              </a:extLst>
            </p:cNvPr>
            <p:cNvSpPr/>
            <p:nvPr/>
          </p:nvSpPr>
          <p:spPr>
            <a:xfrm>
              <a:off x="3379788" y="3838575"/>
              <a:ext cx="98425" cy="100012"/>
            </a:xfrm>
            <a:custGeom>
              <a:avLst/>
              <a:gdLst/>
              <a:ahLst/>
              <a:cxnLst/>
              <a:rect l="l" t="t" r="r" b="b"/>
              <a:pathLst>
                <a:path w="59" h="60" extrusionOk="0">
                  <a:moveTo>
                    <a:pt x="59" y="30"/>
                  </a:moveTo>
                  <a:cubicBezTo>
                    <a:pt x="59" y="46"/>
                    <a:pt x="46" y="60"/>
                    <a:pt x="30" y="60"/>
                  </a:cubicBezTo>
                  <a:cubicBezTo>
                    <a:pt x="13" y="60"/>
                    <a:pt x="0" y="46"/>
                    <a:pt x="0" y="30"/>
                  </a:cubicBezTo>
                  <a:cubicBezTo>
                    <a:pt x="0" y="14"/>
                    <a:pt x="13" y="0"/>
                    <a:pt x="30" y="0"/>
                  </a:cubicBezTo>
                  <a:cubicBezTo>
                    <a:pt x="46" y="0"/>
                    <a:pt x="59" y="14"/>
                    <a:pt x="59" y="30"/>
                  </a:cubicBezTo>
                  <a:close/>
                  <a:moveTo>
                    <a:pt x="59" y="30"/>
                  </a:moveTo>
                  <a:cubicBezTo>
                    <a:pt x="59" y="30"/>
                    <a:pt x="59" y="30"/>
                    <a:pt x="59" y="30"/>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6" name="Google Shape;2635;p112">
              <a:extLst>
                <a:ext uri="{FF2B5EF4-FFF2-40B4-BE49-F238E27FC236}">
                  <a16:creationId xmlns:a16="http://schemas.microsoft.com/office/drawing/2014/main" id="{86AF16CA-BF4B-4A7F-B1F1-A936AA8A8B0B}"/>
                </a:ext>
              </a:extLst>
            </p:cNvPr>
            <p:cNvSpPr/>
            <p:nvPr/>
          </p:nvSpPr>
          <p:spPr>
            <a:xfrm>
              <a:off x="3292475" y="3940175"/>
              <a:ext cx="193675" cy="317500"/>
            </a:xfrm>
            <a:custGeom>
              <a:avLst/>
              <a:gdLst/>
              <a:ahLst/>
              <a:cxnLst/>
              <a:rect l="l" t="t" r="r" b="b"/>
              <a:pathLst>
                <a:path w="117" h="191" extrusionOk="0">
                  <a:moveTo>
                    <a:pt x="89" y="112"/>
                  </a:moveTo>
                  <a:cubicBezTo>
                    <a:pt x="102" y="112"/>
                    <a:pt x="117" y="103"/>
                    <a:pt x="117" y="89"/>
                  </a:cubicBezTo>
                  <a:cubicBezTo>
                    <a:pt x="117" y="23"/>
                    <a:pt x="117" y="23"/>
                    <a:pt x="117" y="23"/>
                  </a:cubicBezTo>
                  <a:cubicBezTo>
                    <a:pt x="117" y="11"/>
                    <a:pt x="106" y="3"/>
                    <a:pt x="96" y="1"/>
                  </a:cubicBezTo>
                  <a:cubicBezTo>
                    <a:pt x="96" y="1"/>
                    <a:pt x="96" y="1"/>
                    <a:pt x="96" y="1"/>
                  </a:cubicBezTo>
                  <a:cubicBezTo>
                    <a:pt x="96" y="1"/>
                    <a:pt x="92" y="0"/>
                    <a:pt x="89" y="0"/>
                  </a:cubicBezTo>
                  <a:cubicBezTo>
                    <a:pt x="86" y="0"/>
                    <a:pt x="83" y="1"/>
                    <a:pt x="83" y="1"/>
                  </a:cubicBezTo>
                  <a:cubicBezTo>
                    <a:pt x="76" y="2"/>
                    <a:pt x="69" y="6"/>
                    <a:pt x="65" y="12"/>
                  </a:cubicBezTo>
                  <a:cubicBezTo>
                    <a:pt x="65" y="13"/>
                    <a:pt x="65" y="13"/>
                    <a:pt x="65" y="13"/>
                  </a:cubicBezTo>
                  <a:cubicBezTo>
                    <a:pt x="45" y="41"/>
                    <a:pt x="40" y="46"/>
                    <a:pt x="17" y="37"/>
                  </a:cubicBezTo>
                  <a:cubicBezTo>
                    <a:pt x="11" y="34"/>
                    <a:pt x="4" y="37"/>
                    <a:pt x="2" y="43"/>
                  </a:cubicBezTo>
                  <a:cubicBezTo>
                    <a:pt x="0" y="49"/>
                    <a:pt x="3" y="56"/>
                    <a:pt x="9" y="58"/>
                  </a:cubicBezTo>
                  <a:cubicBezTo>
                    <a:pt x="18" y="62"/>
                    <a:pt x="26" y="64"/>
                    <a:pt x="33" y="64"/>
                  </a:cubicBezTo>
                  <a:cubicBezTo>
                    <a:pt x="45" y="64"/>
                    <a:pt x="54" y="59"/>
                    <a:pt x="62" y="52"/>
                  </a:cubicBezTo>
                  <a:cubicBezTo>
                    <a:pt x="62" y="85"/>
                    <a:pt x="62" y="85"/>
                    <a:pt x="62" y="85"/>
                  </a:cubicBezTo>
                  <a:cubicBezTo>
                    <a:pt x="38" y="85"/>
                    <a:pt x="38" y="85"/>
                    <a:pt x="38" y="85"/>
                  </a:cubicBezTo>
                  <a:cubicBezTo>
                    <a:pt x="38" y="85"/>
                    <a:pt x="38" y="85"/>
                    <a:pt x="38" y="85"/>
                  </a:cubicBezTo>
                  <a:cubicBezTo>
                    <a:pt x="31" y="85"/>
                    <a:pt x="26" y="90"/>
                    <a:pt x="25" y="97"/>
                  </a:cubicBezTo>
                  <a:cubicBezTo>
                    <a:pt x="16" y="176"/>
                    <a:pt x="16" y="176"/>
                    <a:pt x="16" y="176"/>
                  </a:cubicBezTo>
                  <a:cubicBezTo>
                    <a:pt x="15" y="184"/>
                    <a:pt x="20" y="190"/>
                    <a:pt x="28" y="191"/>
                  </a:cubicBezTo>
                  <a:cubicBezTo>
                    <a:pt x="28" y="191"/>
                    <a:pt x="29" y="191"/>
                    <a:pt x="29" y="191"/>
                  </a:cubicBezTo>
                  <a:cubicBezTo>
                    <a:pt x="36" y="191"/>
                    <a:pt x="42" y="186"/>
                    <a:pt x="43" y="179"/>
                  </a:cubicBezTo>
                  <a:cubicBezTo>
                    <a:pt x="51" y="112"/>
                    <a:pt x="51" y="112"/>
                    <a:pt x="51" y="112"/>
                  </a:cubicBezTo>
                  <a:cubicBezTo>
                    <a:pt x="87" y="112"/>
                    <a:pt x="87" y="112"/>
                    <a:pt x="87" y="112"/>
                  </a:cubicBezTo>
                  <a:cubicBezTo>
                    <a:pt x="88" y="112"/>
                    <a:pt x="89" y="112"/>
                    <a:pt x="89" y="112"/>
                  </a:cubicBezTo>
                  <a:close/>
                  <a:moveTo>
                    <a:pt x="89" y="112"/>
                  </a:moveTo>
                  <a:cubicBezTo>
                    <a:pt x="89" y="112"/>
                    <a:pt x="89" y="112"/>
                    <a:pt x="89" y="112"/>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7" name="Google Shape;2636;p112">
              <a:extLst>
                <a:ext uri="{FF2B5EF4-FFF2-40B4-BE49-F238E27FC236}">
                  <a16:creationId xmlns:a16="http://schemas.microsoft.com/office/drawing/2014/main" id="{67232D8B-D929-4C94-B401-448EABDF19C2}"/>
                </a:ext>
              </a:extLst>
            </p:cNvPr>
            <p:cNvSpPr/>
            <p:nvPr/>
          </p:nvSpPr>
          <p:spPr>
            <a:xfrm>
              <a:off x="3381375" y="3960813"/>
              <a:ext cx="152400" cy="300037"/>
            </a:xfrm>
            <a:custGeom>
              <a:avLst/>
              <a:gdLst/>
              <a:ahLst/>
              <a:cxnLst/>
              <a:rect l="l" t="t" r="r" b="b"/>
              <a:pathLst>
                <a:path w="92" h="180" extrusionOk="0">
                  <a:moveTo>
                    <a:pt x="92" y="114"/>
                  </a:moveTo>
                  <a:cubicBezTo>
                    <a:pt x="92" y="11"/>
                    <a:pt x="92" y="11"/>
                    <a:pt x="92" y="11"/>
                  </a:cubicBezTo>
                  <a:cubicBezTo>
                    <a:pt x="92" y="5"/>
                    <a:pt x="87" y="0"/>
                    <a:pt x="80" y="0"/>
                  </a:cubicBezTo>
                  <a:cubicBezTo>
                    <a:pt x="74" y="0"/>
                    <a:pt x="69" y="5"/>
                    <a:pt x="69" y="11"/>
                  </a:cubicBezTo>
                  <a:cubicBezTo>
                    <a:pt x="69" y="103"/>
                    <a:pt x="69" y="103"/>
                    <a:pt x="69" y="103"/>
                  </a:cubicBezTo>
                  <a:cubicBezTo>
                    <a:pt x="12" y="103"/>
                    <a:pt x="12" y="103"/>
                    <a:pt x="12" y="103"/>
                  </a:cubicBezTo>
                  <a:cubicBezTo>
                    <a:pt x="5" y="103"/>
                    <a:pt x="0" y="108"/>
                    <a:pt x="0" y="114"/>
                  </a:cubicBezTo>
                  <a:cubicBezTo>
                    <a:pt x="0" y="119"/>
                    <a:pt x="3" y="123"/>
                    <a:pt x="6" y="125"/>
                  </a:cubicBezTo>
                  <a:cubicBezTo>
                    <a:pt x="4" y="128"/>
                    <a:pt x="3" y="133"/>
                    <a:pt x="3" y="138"/>
                  </a:cubicBezTo>
                  <a:cubicBezTo>
                    <a:pt x="3" y="170"/>
                    <a:pt x="3" y="170"/>
                    <a:pt x="3" y="170"/>
                  </a:cubicBezTo>
                  <a:cubicBezTo>
                    <a:pt x="3" y="175"/>
                    <a:pt x="7" y="180"/>
                    <a:pt x="12" y="180"/>
                  </a:cubicBezTo>
                  <a:cubicBezTo>
                    <a:pt x="18" y="180"/>
                    <a:pt x="22" y="175"/>
                    <a:pt x="22" y="170"/>
                  </a:cubicBezTo>
                  <a:cubicBezTo>
                    <a:pt x="22" y="138"/>
                    <a:pt x="22" y="138"/>
                    <a:pt x="22" y="138"/>
                  </a:cubicBezTo>
                  <a:cubicBezTo>
                    <a:pt x="22" y="133"/>
                    <a:pt x="26" y="130"/>
                    <a:pt x="30" y="130"/>
                  </a:cubicBezTo>
                  <a:cubicBezTo>
                    <a:pt x="62" y="130"/>
                    <a:pt x="62" y="130"/>
                    <a:pt x="62" y="130"/>
                  </a:cubicBezTo>
                  <a:cubicBezTo>
                    <a:pt x="67" y="130"/>
                    <a:pt x="70" y="133"/>
                    <a:pt x="70" y="138"/>
                  </a:cubicBezTo>
                  <a:cubicBezTo>
                    <a:pt x="70" y="170"/>
                    <a:pt x="70" y="170"/>
                    <a:pt x="70" y="170"/>
                  </a:cubicBezTo>
                  <a:cubicBezTo>
                    <a:pt x="70" y="175"/>
                    <a:pt x="75" y="180"/>
                    <a:pt x="80" y="180"/>
                  </a:cubicBezTo>
                  <a:cubicBezTo>
                    <a:pt x="85" y="180"/>
                    <a:pt x="90" y="175"/>
                    <a:pt x="90" y="170"/>
                  </a:cubicBezTo>
                  <a:cubicBezTo>
                    <a:pt x="90" y="138"/>
                    <a:pt x="90" y="138"/>
                    <a:pt x="90" y="138"/>
                  </a:cubicBezTo>
                  <a:cubicBezTo>
                    <a:pt x="90" y="133"/>
                    <a:pt x="88" y="128"/>
                    <a:pt x="86" y="124"/>
                  </a:cubicBezTo>
                  <a:cubicBezTo>
                    <a:pt x="89" y="122"/>
                    <a:pt x="92" y="119"/>
                    <a:pt x="92" y="114"/>
                  </a:cubicBezTo>
                  <a:close/>
                  <a:moveTo>
                    <a:pt x="92" y="114"/>
                  </a:moveTo>
                  <a:cubicBezTo>
                    <a:pt x="92" y="114"/>
                    <a:pt x="92" y="114"/>
                    <a:pt x="92" y="114"/>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8" name="Google Shape;2637;p112">
              <a:extLst>
                <a:ext uri="{FF2B5EF4-FFF2-40B4-BE49-F238E27FC236}">
                  <a16:creationId xmlns:a16="http://schemas.microsoft.com/office/drawing/2014/main" id="{6CBDE874-D38F-4388-AF0E-2AE34C14BC0E}"/>
                </a:ext>
              </a:extLst>
            </p:cNvPr>
            <p:cNvSpPr/>
            <p:nvPr/>
          </p:nvSpPr>
          <p:spPr>
            <a:xfrm>
              <a:off x="3087688" y="4049713"/>
              <a:ext cx="247650" cy="200025"/>
            </a:xfrm>
            <a:custGeom>
              <a:avLst/>
              <a:gdLst/>
              <a:ahLst/>
              <a:cxnLst/>
              <a:rect l="l" t="t" r="r" b="b"/>
              <a:pathLst>
                <a:path w="150" h="120" extrusionOk="0">
                  <a:moveTo>
                    <a:pt x="150" y="11"/>
                  </a:moveTo>
                  <a:cubicBezTo>
                    <a:pt x="150" y="5"/>
                    <a:pt x="145" y="0"/>
                    <a:pt x="139" y="0"/>
                  </a:cubicBezTo>
                  <a:cubicBezTo>
                    <a:pt x="11" y="0"/>
                    <a:pt x="11" y="0"/>
                    <a:pt x="11" y="0"/>
                  </a:cubicBezTo>
                  <a:cubicBezTo>
                    <a:pt x="5" y="0"/>
                    <a:pt x="0" y="5"/>
                    <a:pt x="0" y="11"/>
                  </a:cubicBezTo>
                  <a:cubicBezTo>
                    <a:pt x="0" y="17"/>
                    <a:pt x="5" y="22"/>
                    <a:pt x="11" y="22"/>
                  </a:cubicBezTo>
                  <a:cubicBezTo>
                    <a:pt x="26" y="22"/>
                    <a:pt x="26" y="22"/>
                    <a:pt x="26" y="22"/>
                  </a:cubicBezTo>
                  <a:cubicBezTo>
                    <a:pt x="26" y="120"/>
                    <a:pt x="26" y="120"/>
                    <a:pt x="26" y="120"/>
                  </a:cubicBezTo>
                  <a:cubicBezTo>
                    <a:pt x="124" y="120"/>
                    <a:pt x="124" y="120"/>
                    <a:pt x="124" y="120"/>
                  </a:cubicBezTo>
                  <a:cubicBezTo>
                    <a:pt x="124" y="22"/>
                    <a:pt x="124" y="22"/>
                    <a:pt x="124" y="22"/>
                  </a:cubicBezTo>
                  <a:cubicBezTo>
                    <a:pt x="139" y="22"/>
                    <a:pt x="139" y="22"/>
                    <a:pt x="139" y="22"/>
                  </a:cubicBezTo>
                  <a:cubicBezTo>
                    <a:pt x="145" y="22"/>
                    <a:pt x="150" y="17"/>
                    <a:pt x="150" y="11"/>
                  </a:cubicBezTo>
                  <a:close/>
                  <a:moveTo>
                    <a:pt x="150" y="11"/>
                  </a:moveTo>
                  <a:cubicBezTo>
                    <a:pt x="150" y="11"/>
                    <a:pt x="150" y="11"/>
                    <a:pt x="150" y="11"/>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9" name="Google Shape;2638;p112">
              <a:extLst>
                <a:ext uri="{FF2B5EF4-FFF2-40B4-BE49-F238E27FC236}">
                  <a16:creationId xmlns:a16="http://schemas.microsoft.com/office/drawing/2014/main" id="{123C0A1D-1F18-4891-9348-488277D9EEAC}"/>
                </a:ext>
              </a:extLst>
            </p:cNvPr>
            <p:cNvSpPr/>
            <p:nvPr/>
          </p:nvSpPr>
          <p:spPr>
            <a:xfrm>
              <a:off x="3071813" y="3733800"/>
              <a:ext cx="206375" cy="153987"/>
            </a:xfrm>
            <a:custGeom>
              <a:avLst/>
              <a:gdLst/>
              <a:ahLst/>
              <a:cxnLst/>
              <a:rect l="l" t="t" r="r" b="b"/>
              <a:pathLst>
                <a:path w="124" h="93" extrusionOk="0">
                  <a:moveTo>
                    <a:pt x="8" y="77"/>
                  </a:moveTo>
                  <a:cubicBezTo>
                    <a:pt x="11" y="77"/>
                    <a:pt x="11" y="77"/>
                    <a:pt x="11" y="77"/>
                  </a:cubicBezTo>
                  <a:cubicBezTo>
                    <a:pt x="4" y="93"/>
                    <a:pt x="4" y="93"/>
                    <a:pt x="4" y="93"/>
                  </a:cubicBezTo>
                  <a:cubicBezTo>
                    <a:pt x="23" y="77"/>
                    <a:pt x="23" y="77"/>
                    <a:pt x="23" y="77"/>
                  </a:cubicBezTo>
                  <a:cubicBezTo>
                    <a:pt x="41" y="77"/>
                    <a:pt x="41" y="77"/>
                    <a:pt x="41" y="77"/>
                  </a:cubicBezTo>
                  <a:cubicBezTo>
                    <a:pt x="41" y="69"/>
                    <a:pt x="41" y="69"/>
                    <a:pt x="41" y="69"/>
                  </a:cubicBezTo>
                  <a:cubicBezTo>
                    <a:pt x="41" y="65"/>
                    <a:pt x="45" y="61"/>
                    <a:pt x="50" y="61"/>
                  </a:cubicBezTo>
                  <a:cubicBezTo>
                    <a:pt x="124" y="61"/>
                    <a:pt x="124" y="61"/>
                    <a:pt x="124" y="61"/>
                  </a:cubicBezTo>
                  <a:cubicBezTo>
                    <a:pt x="124" y="8"/>
                    <a:pt x="124" y="8"/>
                    <a:pt x="124" y="8"/>
                  </a:cubicBezTo>
                  <a:cubicBezTo>
                    <a:pt x="124" y="4"/>
                    <a:pt x="120" y="0"/>
                    <a:pt x="116" y="0"/>
                  </a:cubicBezTo>
                  <a:cubicBezTo>
                    <a:pt x="8" y="0"/>
                    <a:pt x="8" y="0"/>
                    <a:pt x="8" y="0"/>
                  </a:cubicBezTo>
                  <a:cubicBezTo>
                    <a:pt x="3" y="0"/>
                    <a:pt x="0" y="4"/>
                    <a:pt x="0" y="8"/>
                  </a:cubicBezTo>
                  <a:cubicBezTo>
                    <a:pt x="0" y="69"/>
                    <a:pt x="0" y="69"/>
                    <a:pt x="0" y="69"/>
                  </a:cubicBezTo>
                  <a:cubicBezTo>
                    <a:pt x="0" y="73"/>
                    <a:pt x="3" y="77"/>
                    <a:pt x="8" y="77"/>
                  </a:cubicBezTo>
                  <a:close/>
                  <a:moveTo>
                    <a:pt x="87" y="27"/>
                  </a:moveTo>
                  <a:cubicBezTo>
                    <a:pt x="92" y="27"/>
                    <a:pt x="95" y="31"/>
                    <a:pt x="95" y="35"/>
                  </a:cubicBezTo>
                  <a:cubicBezTo>
                    <a:pt x="95" y="40"/>
                    <a:pt x="92" y="43"/>
                    <a:pt x="87" y="43"/>
                  </a:cubicBezTo>
                  <a:cubicBezTo>
                    <a:pt x="83" y="43"/>
                    <a:pt x="79" y="40"/>
                    <a:pt x="79" y="35"/>
                  </a:cubicBezTo>
                  <a:cubicBezTo>
                    <a:pt x="79" y="31"/>
                    <a:pt x="83" y="27"/>
                    <a:pt x="87" y="27"/>
                  </a:cubicBezTo>
                  <a:close/>
                  <a:moveTo>
                    <a:pt x="62" y="27"/>
                  </a:moveTo>
                  <a:cubicBezTo>
                    <a:pt x="67" y="27"/>
                    <a:pt x="70" y="31"/>
                    <a:pt x="70" y="35"/>
                  </a:cubicBezTo>
                  <a:cubicBezTo>
                    <a:pt x="70" y="40"/>
                    <a:pt x="67" y="43"/>
                    <a:pt x="62" y="43"/>
                  </a:cubicBezTo>
                  <a:cubicBezTo>
                    <a:pt x="58" y="43"/>
                    <a:pt x="54" y="40"/>
                    <a:pt x="54" y="35"/>
                  </a:cubicBezTo>
                  <a:cubicBezTo>
                    <a:pt x="54" y="31"/>
                    <a:pt x="58" y="27"/>
                    <a:pt x="62" y="27"/>
                  </a:cubicBezTo>
                  <a:close/>
                  <a:moveTo>
                    <a:pt x="36" y="27"/>
                  </a:moveTo>
                  <a:cubicBezTo>
                    <a:pt x="41" y="27"/>
                    <a:pt x="44" y="31"/>
                    <a:pt x="44" y="35"/>
                  </a:cubicBezTo>
                  <a:cubicBezTo>
                    <a:pt x="44" y="40"/>
                    <a:pt x="41" y="43"/>
                    <a:pt x="36" y="43"/>
                  </a:cubicBezTo>
                  <a:cubicBezTo>
                    <a:pt x="32" y="43"/>
                    <a:pt x="28" y="40"/>
                    <a:pt x="28" y="35"/>
                  </a:cubicBezTo>
                  <a:cubicBezTo>
                    <a:pt x="28" y="31"/>
                    <a:pt x="32" y="27"/>
                    <a:pt x="36" y="27"/>
                  </a:cubicBezTo>
                  <a:close/>
                  <a:moveTo>
                    <a:pt x="36" y="27"/>
                  </a:moveTo>
                  <a:cubicBezTo>
                    <a:pt x="36" y="27"/>
                    <a:pt x="36" y="27"/>
                    <a:pt x="36" y="27"/>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0" name="Google Shape;2639;p112">
              <a:extLst>
                <a:ext uri="{FF2B5EF4-FFF2-40B4-BE49-F238E27FC236}">
                  <a16:creationId xmlns:a16="http://schemas.microsoft.com/office/drawing/2014/main" id="{BDF226EC-D03C-4072-8FB7-74148B2DC4DE}"/>
                </a:ext>
              </a:extLst>
            </p:cNvPr>
            <p:cNvSpPr/>
            <p:nvPr/>
          </p:nvSpPr>
          <p:spPr>
            <a:xfrm>
              <a:off x="3149600" y="3844925"/>
              <a:ext cx="207963" cy="155575"/>
            </a:xfrm>
            <a:custGeom>
              <a:avLst/>
              <a:gdLst/>
              <a:ahLst/>
              <a:cxnLst/>
              <a:rect l="l" t="t" r="r" b="b"/>
              <a:pathLst>
                <a:path w="125" h="93" extrusionOk="0">
                  <a:moveTo>
                    <a:pt x="0" y="9"/>
                  </a:moveTo>
                  <a:cubicBezTo>
                    <a:pt x="0" y="69"/>
                    <a:pt x="0" y="69"/>
                    <a:pt x="0" y="69"/>
                  </a:cubicBezTo>
                  <a:cubicBezTo>
                    <a:pt x="0" y="74"/>
                    <a:pt x="4" y="77"/>
                    <a:pt x="9" y="77"/>
                  </a:cubicBezTo>
                  <a:cubicBezTo>
                    <a:pt x="102" y="77"/>
                    <a:pt x="102" y="77"/>
                    <a:pt x="102" y="77"/>
                  </a:cubicBezTo>
                  <a:cubicBezTo>
                    <a:pt x="120" y="93"/>
                    <a:pt x="120" y="93"/>
                    <a:pt x="120" y="93"/>
                  </a:cubicBezTo>
                  <a:cubicBezTo>
                    <a:pt x="114" y="77"/>
                    <a:pt x="114" y="77"/>
                    <a:pt x="114" y="77"/>
                  </a:cubicBezTo>
                  <a:cubicBezTo>
                    <a:pt x="116" y="77"/>
                    <a:pt x="116" y="77"/>
                    <a:pt x="116" y="77"/>
                  </a:cubicBezTo>
                  <a:cubicBezTo>
                    <a:pt x="121" y="77"/>
                    <a:pt x="125" y="74"/>
                    <a:pt x="125" y="69"/>
                  </a:cubicBezTo>
                  <a:cubicBezTo>
                    <a:pt x="125" y="9"/>
                    <a:pt x="125" y="9"/>
                    <a:pt x="125" y="9"/>
                  </a:cubicBezTo>
                  <a:cubicBezTo>
                    <a:pt x="125" y="4"/>
                    <a:pt x="121" y="0"/>
                    <a:pt x="116" y="0"/>
                  </a:cubicBezTo>
                  <a:cubicBezTo>
                    <a:pt x="9" y="0"/>
                    <a:pt x="9" y="0"/>
                    <a:pt x="9" y="0"/>
                  </a:cubicBezTo>
                  <a:cubicBezTo>
                    <a:pt x="4" y="0"/>
                    <a:pt x="0" y="4"/>
                    <a:pt x="0" y="9"/>
                  </a:cubicBezTo>
                  <a:close/>
                  <a:moveTo>
                    <a:pt x="88" y="29"/>
                  </a:moveTo>
                  <a:cubicBezTo>
                    <a:pt x="93" y="29"/>
                    <a:pt x="96" y="33"/>
                    <a:pt x="96" y="37"/>
                  </a:cubicBezTo>
                  <a:cubicBezTo>
                    <a:pt x="96" y="41"/>
                    <a:pt x="93" y="45"/>
                    <a:pt x="88" y="45"/>
                  </a:cubicBezTo>
                  <a:cubicBezTo>
                    <a:pt x="84" y="45"/>
                    <a:pt x="80" y="41"/>
                    <a:pt x="80" y="37"/>
                  </a:cubicBezTo>
                  <a:cubicBezTo>
                    <a:pt x="80" y="33"/>
                    <a:pt x="84" y="29"/>
                    <a:pt x="88" y="29"/>
                  </a:cubicBezTo>
                  <a:close/>
                  <a:moveTo>
                    <a:pt x="63" y="29"/>
                  </a:moveTo>
                  <a:cubicBezTo>
                    <a:pt x="67" y="29"/>
                    <a:pt x="71" y="33"/>
                    <a:pt x="71" y="37"/>
                  </a:cubicBezTo>
                  <a:cubicBezTo>
                    <a:pt x="71" y="41"/>
                    <a:pt x="67" y="45"/>
                    <a:pt x="63" y="45"/>
                  </a:cubicBezTo>
                  <a:cubicBezTo>
                    <a:pt x="59" y="45"/>
                    <a:pt x="55" y="41"/>
                    <a:pt x="55" y="37"/>
                  </a:cubicBezTo>
                  <a:cubicBezTo>
                    <a:pt x="55" y="33"/>
                    <a:pt x="59" y="29"/>
                    <a:pt x="63" y="29"/>
                  </a:cubicBezTo>
                  <a:close/>
                  <a:moveTo>
                    <a:pt x="37" y="29"/>
                  </a:moveTo>
                  <a:cubicBezTo>
                    <a:pt x="41" y="29"/>
                    <a:pt x="45" y="33"/>
                    <a:pt x="45" y="37"/>
                  </a:cubicBezTo>
                  <a:cubicBezTo>
                    <a:pt x="45" y="41"/>
                    <a:pt x="41" y="45"/>
                    <a:pt x="37" y="45"/>
                  </a:cubicBezTo>
                  <a:cubicBezTo>
                    <a:pt x="32" y="45"/>
                    <a:pt x="29" y="41"/>
                    <a:pt x="29" y="37"/>
                  </a:cubicBezTo>
                  <a:cubicBezTo>
                    <a:pt x="29" y="33"/>
                    <a:pt x="32" y="29"/>
                    <a:pt x="37" y="29"/>
                  </a:cubicBezTo>
                  <a:close/>
                  <a:moveTo>
                    <a:pt x="37" y="29"/>
                  </a:moveTo>
                  <a:cubicBezTo>
                    <a:pt x="37" y="29"/>
                    <a:pt x="37" y="29"/>
                    <a:pt x="37" y="29"/>
                  </a:cubicBezTo>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sp>
        <p:nvSpPr>
          <p:cNvPr id="41" name="Google Shape;2861;p115">
            <a:extLst>
              <a:ext uri="{FF2B5EF4-FFF2-40B4-BE49-F238E27FC236}">
                <a16:creationId xmlns:a16="http://schemas.microsoft.com/office/drawing/2014/main" id="{7ED43E45-57EF-42B8-BC07-227CAFCC6986}"/>
              </a:ext>
            </a:extLst>
          </p:cNvPr>
          <p:cNvSpPr/>
          <p:nvPr/>
        </p:nvSpPr>
        <p:spPr>
          <a:xfrm>
            <a:off x="2136546" y="2127046"/>
            <a:ext cx="563955" cy="519383"/>
          </a:xfrm>
          <a:custGeom>
            <a:avLst/>
            <a:gdLst/>
            <a:ahLst/>
            <a:cxnLst/>
            <a:rect l="l" t="t" r="r" b="b"/>
            <a:pathLst>
              <a:path w="71" h="71" extrusionOk="0">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l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pic>
        <p:nvPicPr>
          <p:cNvPr id="42" name="Graphic 10" descr="Gears with solid fill">
            <a:extLst>
              <a:ext uri="{FF2B5EF4-FFF2-40B4-BE49-F238E27FC236}">
                <a16:creationId xmlns:a16="http://schemas.microsoft.com/office/drawing/2014/main" id="{E11E535B-3FDC-45FE-80FC-16B111A465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5799" y="2070209"/>
            <a:ext cx="580402" cy="576287"/>
          </a:xfrm>
          <a:prstGeom prst="rect">
            <a:avLst/>
          </a:prstGeom>
        </p:spPr>
      </p:pic>
    </p:spTree>
    <p:extLst>
      <p:ext uri="{BB962C8B-B14F-4D97-AF65-F5344CB8AC3E}">
        <p14:creationId xmlns:p14="http://schemas.microsoft.com/office/powerpoint/2010/main" val="26954649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2FC3-48FD-45B3-B22E-8E3891B21B11}"/>
              </a:ext>
            </a:extLst>
          </p:cNvPr>
          <p:cNvSpPr>
            <a:spLocks noGrp="1"/>
          </p:cNvSpPr>
          <p:nvPr>
            <p:ph type="title"/>
          </p:nvPr>
        </p:nvSpPr>
        <p:spPr>
          <a:xfrm>
            <a:off x="605366" y="378458"/>
            <a:ext cx="11185581" cy="923330"/>
          </a:xfrm>
        </p:spPr>
        <p:txBody>
          <a:bodyPr/>
          <a:lstStyle/>
          <a:p>
            <a:r>
              <a:rPr lang="en-US"/>
              <a:t>Recommendations on IUS for IBD monitoring from EFSUMB</a:t>
            </a:r>
          </a:p>
        </p:txBody>
      </p:sp>
      <p:sp>
        <p:nvSpPr>
          <p:cNvPr id="4" name="Slide Number Placeholder 3">
            <a:extLst>
              <a:ext uri="{FF2B5EF4-FFF2-40B4-BE49-F238E27FC236}">
                <a16:creationId xmlns:a16="http://schemas.microsoft.com/office/drawing/2014/main" id="{8F3656A9-D78E-42CD-A020-F9B96EC3AAC1}"/>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17</a:t>
            </a:fld>
            <a:endParaRPr lang="en-US">
              <a:solidFill>
                <a:srgbClr val="646464"/>
              </a:solidFill>
            </a:endParaRPr>
          </a:p>
        </p:txBody>
      </p:sp>
      <p:sp>
        <p:nvSpPr>
          <p:cNvPr id="5" name="Text Placeholder 4">
            <a:extLst>
              <a:ext uri="{FF2B5EF4-FFF2-40B4-BE49-F238E27FC236}">
                <a16:creationId xmlns:a16="http://schemas.microsoft.com/office/drawing/2014/main" id="{F866B457-270D-4C97-A282-E2DAA30E9B75}"/>
              </a:ext>
            </a:extLst>
          </p:cNvPr>
          <p:cNvSpPr>
            <a:spLocks noGrp="1"/>
          </p:cNvSpPr>
          <p:nvPr>
            <p:ph type="body" sz="quarter" idx="17"/>
          </p:nvPr>
        </p:nvSpPr>
        <p:spPr/>
        <p:txBody>
          <a:bodyPr/>
          <a:lstStyle/>
          <a:p>
            <a:r>
              <a:rPr lang="en-US"/>
              <a:t>CD: Crohn's disease; EFSUMB: European Federation of Societies for Ultrasound in Medicine and Biology; IBD; inflammatory bowel disease; IUS: Intestinal ultrasound </a:t>
            </a:r>
          </a:p>
          <a:p>
            <a:r>
              <a:rPr lang="en-US"/>
              <a:t> </a:t>
            </a:r>
            <a:r>
              <a:rPr lang="de-DE"/>
              <a:t>Maconi, G. (2018). </a:t>
            </a:r>
            <a:r>
              <a:rPr lang="de-DE" i="1"/>
              <a:t>Ultraschall in der Medizin </a:t>
            </a:r>
            <a:r>
              <a:rPr lang="de-DE"/>
              <a:t>(Stuttgart, Germany : 1980), 39(3), 304–317.</a:t>
            </a:r>
          </a:p>
        </p:txBody>
      </p:sp>
      <p:sp>
        <p:nvSpPr>
          <p:cNvPr id="15" name="Google Shape;1065;p66">
            <a:extLst>
              <a:ext uri="{FF2B5EF4-FFF2-40B4-BE49-F238E27FC236}">
                <a16:creationId xmlns:a16="http://schemas.microsoft.com/office/drawing/2014/main" id="{573170C5-1DC7-4F11-A726-0B939F237E1A}"/>
              </a:ext>
            </a:extLst>
          </p:cNvPr>
          <p:cNvSpPr/>
          <p:nvPr/>
        </p:nvSpPr>
        <p:spPr>
          <a:xfrm>
            <a:off x="5952845" y="1508892"/>
            <a:ext cx="3425695" cy="4295008"/>
          </a:xfrm>
          <a:prstGeom prst="downArrowCallout">
            <a:avLst>
              <a:gd name="adj1" fmla="val 25000"/>
              <a:gd name="adj2" fmla="val 6698"/>
              <a:gd name="adj3" fmla="val 4369"/>
              <a:gd name="adj4" fmla="val 97489"/>
            </a:avLst>
          </a:prstGeom>
          <a:solidFill>
            <a:schemeClr val="accent2"/>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6" name="Google Shape;1070;p66">
            <a:extLst>
              <a:ext uri="{FF2B5EF4-FFF2-40B4-BE49-F238E27FC236}">
                <a16:creationId xmlns:a16="http://schemas.microsoft.com/office/drawing/2014/main" id="{8FFE69EF-8A14-4DBD-8C14-B0A187755504}"/>
              </a:ext>
            </a:extLst>
          </p:cNvPr>
          <p:cNvSpPr/>
          <p:nvPr/>
        </p:nvSpPr>
        <p:spPr>
          <a:xfrm>
            <a:off x="2275788" y="1508892"/>
            <a:ext cx="3425695" cy="4295008"/>
          </a:xfrm>
          <a:prstGeom prst="downArrowCallout">
            <a:avLst>
              <a:gd name="adj1" fmla="val 25000"/>
              <a:gd name="adj2" fmla="val 6698"/>
              <a:gd name="adj3" fmla="val 4369"/>
              <a:gd name="adj4" fmla="val 97489"/>
            </a:avLst>
          </a:prstGeom>
          <a:solidFill>
            <a:schemeClr val="accent1"/>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7" name="Google Shape;1072;p66">
            <a:extLst>
              <a:ext uri="{FF2B5EF4-FFF2-40B4-BE49-F238E27FC236}">
                <a16:creationId xmlns:a16="http://schemas.microsoft.com/office/drawing/2014/main" id="{EB7C5740-B34E-4B2C-BC79-AB8DE3587537}"/>
              </a:ext>
            </a:extLst>
          </p:cNvPr>
          <p:cNvSpPr/>
          <p:nvPr/>
        </p:nvSpPr>
        <p:spPr>
          <a:xfrm>
            <a:off x="3264544" y="1897809"/>
            <a:ext cx="1448186" cy="1016513"/>
          </a:xfrm>
          <a:prstGeom prst="flowChartOffpageConnector">
            <a:avLst/>
          </a:prstGeom>
          <a:solidFill>
            <a:schemeClr val="accent1">
              <a:lumMod val="50000"/>
            </a:schemeClr>
          </a:solidFill>
          <a:ln>
            <a:noFill/>
          </a:ln>
        </p:spPr>
        <p:txBody>
          <a:bodyPr spcFirstLastPara="1" wrap="square" lIns="76188" tIns="38083" rIns="76188" bIns="38083" anchor="ctr" anchorCtr="0">
            <a:noAutofit/>
          </a:bodyPr>
          <a:lstStyle/>
          <a:p>
            <a:pPr algn="ctr" defTabSz="608486" fontAlgn="base"/>
            <a:endParaRPr sz="2667">
              <a:solidFill>
                <a:srgbClr val="00A0DF"/>
              </a:solidFill>
              <a:latin typeface="Arial"/>
              <a:ea typeface="Arial"/>
              <a:cs typeface="Arial"/>
              <a:sym typeface="Arial"/>
            </a:endParaRPr>
          </a:p>
        </p:txBody>
      </p:sp>
      <p:sp>
        <p:nvSpPr>
          <p:cNvPr id="18" name="Google Shape;1074;p66">
            <a:extLst>
              <a:ext uri="{FF2B5EF4-FFF2-40B4-BE49-F238E27FC236}">
                <a16:creationId xmlns:a16="http://schemas.microsoft.com/office/drawing/2014/main" id="{BD19C797-D318-4971-BECB-62E48EF5B46E}"/>
              </a:ext>
            </a:extLst>
          </p:cNvPr>
          <p:cNvSpPr/>
          <p:nvPr/>
        </p:nvSpPr>
        <p:spPr>
          <a:xfrm>
            <a:off x="6911744" y="1897809"/>
            <a:ext cx="1448186" cy="1016513"/>
          </a:xfrm>
          <a:prstGeom prst="flowChartOffpageConnector">
            <a:avLst/>
          </a:prstGeom>
          <a:solidFill>
            <a:schemeClr val="accent2">
              <a:lumMod val="50000"/>
            </a:schemeClr>
          </a:solidFill>
          <a:ln>
            <a:noFill/>
          </a:ln>
        </p:spPr>
        <p:txBody>
          <a:bodyPr spcFirstLastPara="1" wrap="square" lIns="76188" tIns="38083" rIns="76188" bIns="38083" anchor="ctr" anchorCtr="0">
            <a:noAutofit/>
          </a:bodyPr>
          <a:lstStyle/>
          <a:p>
            <a:pPr algn="ctr" defTabSz="608486" fontAlgn="base"/>
            <a:endParaRPr sz="2667">
              <a:solidFill>
                <a:srgbClr val="1C75BC"/>
              </a:solidFill>
              <a:latin typeface="Arial"/>
              <a:ea typeface="Arial"/>
              <a:cs typeface="Arial"/>
              <a:sym typeface="Arial"/>
            </a:endParaRPr>
          </a:p>
        </p:txBody>
      </p:sp>
      <p:sp>
        <p:nvSpPr>
          <p:cNvPr id="25" name="Rectangle 24">
            <a:extLst>
              <a:ext uri="{FF2B5EF4-FFF2-40B4-BE49-F238E27FC236}">
                <a16:creationId xmlns:a16="http://schemas.microsoft.com/office/drawing/2014/main" id="{278D6264-A943-4864-849A-C52FE7432837}"/>
              </a:ext>
            </a:extLst>
          </p:cNvPr>
          <p:cNvSpPr/>
          <p:nvPr/>
        </p:nvSpPr>
        <p:spPr>
          <a:xfrm>
            <a:off x="2408313" y="3542663"/>
            <a:ext cx="3160645" cy="2066656"/>
          </a:xfrm>
          <a:prstGeom prst="rect">
            <a:avLst/>
          </a:prstGeom>
        </p:spPr>
        <p:txBody>
          <a:bodyPr wrap="square">
            <a:spAutoFit/>
          </a:bodyPr>
          <a:lstStyle/>
          <a:p>
            <a:pPr marL="238115" indent="-238115" defTabSz="761970">
              <a:spcAft>
                <a:spcPts val="500"/>
              </a:spcAft>
              <a:buFont typeface="Arial" panose="020B0604020202020204" pitchFamily="34" charset="0"/>
              <a:buChar char="•"/>
              <a:defRPr/>
            </a:pPr>
            <a:r>
              <a:rPr lang="en-US" sz="1333" noProof="1">
                <a:solidFill>
                  <a:srgbClr val="FFFFFF"/>
                </a:solidFill>
                <a:latin typeface="Verdana" panose="020B0604030504040204" pitchFamily="34" charset="0"/>
                <a:ea typeface="Verdana" panose="020B0604030504040204" pitchFamily="34" charset="0"/>
              </a:rPr>
              <a:t>IBD detection, activity,  location, and complications assessment</a:t>
            </a:r>
          </a:p>
          <a:p>
            <a:pPr marL="238115" indent="-238115" defTabSz="761970">
              <a:spcAft>
                <a:spcPts val="500"/>
              </a:spcAft>
              <a:buFont typeface="Arial" panose="020B0604020202020204" pitchFamily="34" charset="0"/>
              <a:buChar char="•"/>
              <a:defRPr/>
            </a:pPr>
            <a:r>
              <a:rPr lang="en-US" sz="1333" noProof="1">
                <a:solidFill>
                  <a:srgbClr val="FFFFFF"/>
                </a:solidFill>
                <a:latin typeface="Verdana" panose="020B0604030504040204" pitchFamily="34" charset="0"/>
                <a:ea typeface="Verdana" panose="020B0604030504040204" pitchFamily="34" charset="0"/>
              </a:rPr>
              <a:t>Accurate evaluation of CD, esp. when located in the small bowel</a:t>
            </a:r>
          </a:p>
          <a:p>
            <a:pPr marL="238115" indent="-238115" defTabSz="761970">
              <a:spcAft>
                <a:spcPts val="500"/>
              </a:spcAft>
              <a:buFont typeface="Arial" panose="020B0604020202020204" pitchFamily="34" charset="0"/>
              <a:buChar char="•"/>
              <a:defRPr/>
            </a:pPr>
            <a:r>
              <a:rPr lang="en-US" sz="1333" noProof="1">
                <a:solidFill>
                  <a:srgbClr val="FFFFFF"/>
                </a:solidFill>
                <a:latin typeface="Verdana" panose="020B0604030504040204" pitchFamily="34" charset="0"/>
                <a:ea typeface="Verdana" panose="020B0604030504040204" pitchFamily="34" charset="0"/>
              </a:rPr>
              <a:t>Visualization of regional mesenteric lymphadenopathy, appendiceal involvement, stenoses </a:t>
            </a:r>
          </a:p>
        </p:txBody>
      </p:sp>
      <p:sp>
        <p:nvSpPr>
          <p:cNvPr id="26" name="TextBox 17">
            <a:extLst>
              <a:ext uri="{FF2B5EF4-FFF2-40B4-BE49-F238E27FC236}">
                <a16:creationId xmlns:a16="http://schemas.microsoft.com/office/drawing/2014/main" id="{792ACDD3-720E-4A6B-AD0B-5CD90ADCDFF0}"/>
              </a:ext>
            </a:extLst>
          </p:cNvPr>
          <p:cNvSpPr txBox="1"/>
          <p:nvPr/>
        </p:nvSpPr>
        <p:spPr>
          <a:xfrm>
            <a:off x="6238192" y="3656396"/>
            <a:ext cx="2854999" cy="111793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115" indent="-238115" defTabSz="761970">
              <a:buFont typeface="Arial" panose="020B0604020202020204" pitchFamily="34" charset="0"/>
              <a:buChar char="•"/>
              <a:defRPr/>
            </a:pPr>
            <a:r>
              <a:rPr lang="en-US" sz="1333" noProof="1">
                <a:solidFill>
                  <a:srgbClr val="FFFFFF"/>
                </a:solidFill>
                <a:latin typeface="Verdana" panose="020B0604030504040204" pitchFamily="34" charset="0"/>
                <a:ea typeface="Verdana" panose="020B0604030504040204" pitchFamily="34" charset="0"/>
              </a:rPr>
              <a:t>Doppler useful for evaluating CD activity</a:t>
            </a:r>
          </a:p>
          <a:p>
            <a:pPr marL="238115" indent="-238115" defTabSz="761970">
              <a:buFont typeface="Arial" panose="020B0604020202020204" pitchFamily="34" charset="0"/>
              <a:buChar char="•"/>
              <a:defRPr/>
            </a:pPr>
            <a:endParaRPr lang="en-US" sz="1333" noProof="1">
              <a:solidFill>
                <a:srgbClr val="FFFFFF"/>
              </a:solidFill>
              <a:latin typeface="Verdana" panose="020B0604030504040204" pitchFamily="34" charset="0"/>
              <a:ea typeface="Verdana" panose="020B0604030504040204" pitchFamily="34" charset="0"/>
            </a:endParaRPr>
          </a:p>
          <a:p>
            <a:pPr marL="238115" indent="-238115" defTabSz="761970">
              <a:buFont typeface="Arial" panose="020B0604020202020204" pitchFamily="34" charset="0"/>
              <a:buChar char="•"/>
              <a:defRPr/>
            </a:pPr>
            <a:r>
              <a:rPr lang="en-US" sz="1333" noProof="1">
                <a:solidFill>
                  <a:srgbClr val="FFFFFF"/>
                </a:solidFill>
                <a:latin typeface="Verdana" panose="020B0604030504040204" pitchFamily="34" charset="0"/>
                <a:ea typeface="Verdana" panose="020B0604030504040204" pitchFamily="34" charset="0"/>
              </a:rPr>
              <a:t>Oral contrast agents can be added to increase accuracy</a:t>
            </a:r>
          </a:p>
        </p:txBody>
      </p:sp>
      <p:sp>
        <p:nvSpPr>
          <p:cNvPr id="28" name="Rectangle 27">
            <a:extLst>
              <a:ext uri="{FF2B5EF4-FFF2-40B4-BE49-F238E27FC236}">
                <a16:creationId xmlns:a16="http://schemas.microsoft.com/office/drawing/2014/main" id="{3E71A8CD-C938-468F-A9E6-66A88423E5DD}"/>
              </a:ext>
            </a:extLst>
          </p:cNvPr>
          <p:cNvSpPr/>
          <p:nvPr/>
        </p:nvSpPr>
        <p:spPr>
          <a:xfrm>
            <a:off x="2408313" y="3004762"/>
            <a:ext cx="3160645" cy="323165"/>
          </a:xfrm>
          <a:prstGeom prst="rect">
            <a:avLst/>
          </a:prstGeom>
        </p:spPr>
        <p:txBody>
          <a:bodyPr wrap="square">
            <a:spAutoFit/>
          </a:bodyPr>
          <a:lstStyle/>
          <a:p>
            <a:pPr algn="ctr" defTabSz="761970">
              <a:spcAft>
                <a:spcPts val="500"/>
              </a:spcAft>
              <a:defRPr/>
            </a:pPr>
            <a:r>
              <a:rPr lang="vi-VN" sz="1500" b="1" noProof="1">
                <a:solidFill>
                  <a:srgbClr val="FFFFFF"/>
                </a:solidFill>
                <a:latin typeface="Verdana" panose="020B0604030504040204" pitchFamily="34" charset="0"/>
                <a:ea typeface="Verdana" panose="020B0604030504040204" pitchFamily="34" charset="0"/>
              </a:rPr>
              <a:t>General Recommendations</a:t>
            </a:r>
            <a:endParaRPr lang="en-US" sz="1500" b="1" noProof="1">
              <a:solidFill>
                <a:srgbClr val="FFFFFF"/>
              </a:solidFill>
              <a:latin typeface="Verdana" panose="020B0604030504040204" pitchFamily="34" charset="0"/>
              <a:ea typeface="Verdana" panose="020B0604030504040204" pitchFamily="34" charset="0"/>
            </a:endParaRPr>
          </a:p>
        </p:txBody>
      </p:sp>
      <p:sp>
        <p:nvSpPr>
          <p:cNvPr id="29" name="Rectangle 28">
            <a:extLst>
              <a:ext uri="{FF2B5EF4-FFF2-40B4-BE49-F238E27FC236}">
                <a16:creationId xmlns:a16="http://schemas.microsoft.com/office/drawing/2014/main" id="{C851C707-9440-4D66-9A2A-8BF211B250DA}"/>
              </a:ext>
            </a:extLst>
          </p:cNvPr>
          <p:cNvSpPr/>
          <p:nvPr/>
        </p:nvSpPr>
        <p:spPr>
          <a:xfrm>
            <a:off x="6085369" y="2992307"/>
            <a:ext cx="3293171" cy="323165"/>
          </a:xfrm>
          <a:prstGeom prst="rect">
            <a:avLst/>
          </a:prstGeom>
        </p:spPr>
        <p:txBody>
          <a:bodyPr wrap="square">
            <a:spAutoFit/>
          </a:bodyPr>
          <a:lstStyle/>
          <a:p>
            <a:pPr algn="ctr" defTabSz="761970">
              <a:spcAft>
                <a:spcPts val="500"/>
              </a:spcAft>
              <a:defRPr/>
            </a:pPr>
            <a:r>
              <a:rPr lang="vi-VN" sz="1500" b="1" noProof="1">
                <a:solidFill>
                  <a:srgbClr val="FFFFFF"/>
                </a:solidFill>
                <a:latin typeface="Verdana" panose="020B0604030504040204" pitchFamily="34" charset="0"/>
                <a:ea typeface="Verdana" panose="020B0604030504040204" pitchFamily="34" charset="0"/>
              </a:rPr>
              <a:t>Technical Recommendations</a:t>
            </a:r>
            <a:endParaRPr lang="en-US" sz="1500" b="1" noProof="1">
              <a:solidFill>
                <a:srgbClr val="FFFFFF"/>
              </a:solidFill>
              <a:latin typeface="Verdana" panose="020B0604030504040204" pitchFamily="34" charset="0"/>
              <a:ea typeface="Verdana" panose="020B0604030504040204" pitchFamily="34" charset="0"/>
            </a:endParaRPr>
          </a:p>
        </p:txBody>
      </p:sp>
      <p:sp>
        <p:nvSpPr>
          <p:cNvPr id="41" name="Google Shape;2861;p115">
            <a:extLst>
              <a:ext uri="{FF2B5EF4-FFF2-40B4-BE49-F238E27FC236}">
                <a16:creationId xmlns:a16="http://schemas.microsoft.com/office/drawing/2014/main" id="{7ED43E45-57EF-42B8-BC07-227CAFCC6986}"/>
              </a:ext>
            </a:extLst>
          </p:cNvPr>
          <p:cNvSpPr/>
          <p:nvPr/>
        </p:nvSpPr>
        <p:spPr>
          <a:xfrm>
            <a:off x="3711346" y="2088946"/>
            <a:ext cx="563955" cy="519383"/>
          </a:xfrm>
          <a:custGeom>
            <a:avLst/>
            <a:gdLst/>
            <a:ahLst/>
            <a:cxnLst/>
            <a:rect l="l" t="t" r="r" b="b"/>
            <a:pathLst>
              <a:path w="71" h="71" extrusionOk="0">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lt1"/>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pic>
        <p:nvPicPr>
          <p:cNvPr id="42" name="Graphic 10" descr="Gears with solid fill">
            <a:extLst>
              <a:ext uri="{FF2B5EF4-FFF2-40B4-BE49-F238E27FC236}">
                <a16:creationId xmlns:a16="http://schemas.microsoft.com/office/drawing/2014/main" id="{E11E535B-3FDC-45FE-80FC-16B111A465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0599" y="2032109"/>
            <a:ext cx="580402" cy="576287"/>
          </a:xfrm>
          <a:prstGeom prst="rect">
            <a:avLst/>
          </a:prstGeom>
        </p:spPr>
      </p:pic>
    </p:spTree>
    <p:extLst>
      <p:ext uri="{BB962C8B-B14F-4D97-AF65-F5344CB8AC3E}">
        <p14:creationId xmlns:p14="http://schemas.microsoft.com/office/powerpoint/2010/main" val="30153496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72F6-7F5D-43A7-432B-D164E609DEE0}"/>
              </a:ext>
            </a:extLst>
          </p:cNvPr>
          <p:cNvSpPr>
            <a:spLocks noGrp="1"/>
          </p:cNvSpPr>
          <p:nvPr>
            <p:ph type="title"/>
          </p:nvPr>
        </p:nvSpPr>
        <p:spPr>
          <a:xfrm>
            <a:off x="605366" y="378458"/>
            <a:ext cx="11516449" cy="923330"/>
          </a:xfrm>
        </p:spPr>
        <p:txBody>
          <a:bodyPr/>
          <a:lstStyle/>
          <a:p>
            <a:r>
              <a:rPr lang="en-NZ"/>
              <a:t>Advantages of IUS vs other imaging modalities in the management of IBD</a:t>
            </a:r>
          </a:p>
        </p:txBody>
      </p:sp>
      <p:sp>
        <p:nvSpPr>
          <p:cNvPr id="4" name="Slide Number Placeholder 3">
            <a:extLst>
              <a:ext uri="{FF2B5EF4-FFF2-40B4-BE49-F238E27FC236}">
                <a16:creationId xmlns:a16="http://schemas.microsoft.com/office/drawing/2014/main" id="{6109E633-42D6-49E8-583A-530AFEA8A9B7}"/>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18</a:t>
            </a:fld>
            <a:endParaRPr lang="en-US">
              <a:solidFill>
                <a:srgbClr val="646464"/>
              </a:solidFill>
            </a:endParaRPr>
          </a:p>
        </p:txBody>
      </p:sp>
      <p:sp>
        <p:nvSpPr>
          <p:cNvPr id="6" name="Text Placeholder 4">
            <a:extLst>
              <a:ext uri="{FF2B5EF4-FFF2-40B4-BE49-F238E27FC236}">
                <a16:creationId xmlns:a16="http://schemas.microsoft.com/office/drawing/2014/main" id="{ECA27B53-3332-7E9C-77FC-541B5AD56483}"/>
              </a:ext>
            </a:extLst>
          </p:cNvPr>
          <p:cNvSpPr>
            <a:spLocks noGrp="1"/>
          </p:cNvSpPr>
          <p:nvPr>
            <p:ph type="body" sz="quarter" idx="17"/>
          </p:nvPr>
        </p:nvSpPr>
        <p:spPr>
          <a:xfrm>
            <a:off x="601928" y="6279363"/>
            <a:ext cx="8382000" cy="275167"/>
          </a:xfrm>
        </p:spPr>
        <p:txBody>
          <a:bodyPr/>
          <a:lstStyle/>
          <a:p>
            <a:r>
              <a:rPr lang="en-US"/>
              <a:t>IBD; inflammatory bowel disease; IUS: Intestinal ultrasound </a:t>
            </a:r>
          </a:p>
          <a:p>
            <a:r>
              <a:rPr lang="en-US"/>
              <a:t> </a:t>
            </a:r>
            <a:endParaRPr lang="de-DE"/>
          </a:p>
        </p:txBody>
      </p:sp>
      <p:sp>
        <p:nvSpPr>
          <p:cNvPr id="3" name="Rectangle 2">
            <a:extLst>
              <a:ext uri="{FF2B5EF4-FFF2-40B4-BE49-F238E27FC236}">
                <a16:creationId xmlns:a16="http://schemas.microsoft.com/office/drawing/2014/main" id="{CE24892F-D72B-494C-B177-5A00293BB7BE}"/>
              </a:ext>
            </a:extLst>
          </p:cNvPr>
          <p:cNvSpPr/>
          <p:nvPr/>
        </p:nvSpPr>
        <p:spPr>
          <a:xfrm>
            <a:off x="2315234" y="5733030"/>
            <a:ext cx="7277683" cy="400110"/>
          </a:xfrm>
          <a:prstGeom prst="rect">
            <a:avLst/>
          </a:prstGeom>
        </p:spPr>
        <p:txBody>
          <a:bodyPr wrap="square">
            <a:spAutoFit/>
          </a:bodyPr>
          <a:lstStyle/>
          <a:p>
            <a:pPr algn="ctr" defTabSz="761970" fontAlgn="base">
              <a:spcBef>
                <a:spcPts val="1800"/>
              </a:spcBef>
              <a:spcAft>
                <a:spcPct val="0"/>
              </a:spcAft>
              <a:buClr>
                <a:srgbClr val="212121"/>
              </a:buClr>
              <a:buSzPct val="100000"/>
            </a:pPr>
            <a:r>
              <a:rPr lang="en-NZ" sz="1000" kern="0">
                <a:solidFill>
                  <a:srgbClr val="202124"/>
                </a:solidFill>
                <a:latin typeface="Verdana" panose="020B0604030504040204" pitchFamily="34" charset="0"/>
                <a:ea typeface="Verdana" panose="020B0604030504040204" pitchFamily="34" charset="0"/>
                <a:cs typeface="Times New Roman" panose="02020603050405020304" pitchFamily="18" charset="0"/>
                <a:sym typeface="Arial" pitchFamily="-65" charset="0"/>
              </a:rPr>
              <a:t>Novak K. [Mentoring In IBD], Oct 21, 2016. Transabdominal ultrasound in IBD – Kerri Novak, MD. YouTube.   </a:t>
            </a:r>
            <a:r>
              <a:rPr lang="en-NZ" sz="1000" u="sng" kern="0">
                <a:solidFill>
                  <a:srgbClr val="0563C1"/>
                </a:solidFill>
                <a:latin typeface="Verdana" panose="020B0604030504040204" pitchFamily="34" charset="0"/>
                <a:ea typeface="Verdana" panose="020B0604030504040204" pitchFamily="34" charset="0"/>
                <a:cs typeface="Times New Roman" panose="02020603050405020304" pitchFamily="18" charset="0"/>
                <a:sym typeface="Arial" pitchFamily="-65" charset="0"/>
                <a:hlinkClick r:id="rId2">
                  <a:extLst>
                    <a:ext uri="{A12FA001-AC4F-418D-AE19-62706E023703}">
                      <ahyp:hlinkClr xmlns:ahyp="http://schemas.microsoft.com/office/drawing/2018/hyperlinkcolor" val="tx"/>
                    </a:ext>
                  </a:extLst>
                </a:hlinkClick>
              </a:rPr>
              <a:t>https://www.youtube.com/watch?v=O6LSzFK65Wc&amp;ab_channel=MentoringInIBD</a:t>
            </a:r>
            <a:r>
              <a:rPr lang="en-NZ" sz="1000" kern="0">
                <a:solidFill>
                  <a:srgbClr val="202124"/>
                </a:solidFill>
                <a:latin typeface="Verdana" panose="020B0604030504040204" pitchFamily="34" charset="0"/>
                <a:ea typeface="Verdana" panose="020B0604030504040204" pitchFamily="34" charset="0"/>
                <a:cs typeface="Times New Roman" panose="02020603050405020304" pitchFamily="18" charset="0"/>
                <a:sym typeface="Arial" pitchFamily="-65" charset="0"/>
              </a:rPr>
              <a:t> </a:t>
            </a:r>
            <a:endParaRPr lang="en-NZ" sz="1000" kern="0">
              <a:solidFill>
                <a:srgbClr val="212121"/>
              </a:solidFill>
              <a:latin typeface="Verdana" panose="020B0604030504040204" pitchFamily="34" charset="0"/>
              <a:ea typeface="Verdana" panose="020B0604030504040204" pitchFamily="34" charset="0"/>
              <a:cs typeface="Times New Roman" panose="02020603050405020304" pitchFamily="18" charset="0"/>
              <a:sym typeface="Arial" pitchFamily="-65" charset="0"/>
            </a:endParaRPr>
          </a:p>
        </p:txBody>
      </p:sp>
      <p:grpSp>
        <p:nvGrpSpPr>
          <p:cNvPr id="5" name="Group 4">
            <a:extLst>
              <a:ext uri="{FF2B5EF4-FFF2-40B4-BE49-F238E27FC236}">
                <a16:creationId xmlns:a16="http://schemas.microsoft.com/office/drawing/2014/main" id="{0B3F1FE1-6C97-404F-8F18-3EB39FA8C734}"/>
              </a:ext>
            </a:extLst>
          </p:cNvPr>
          <p:cNvGrpSpPr/>
          <p:nvPr/>
        </p:nvGrpSpPr>
        <p:grpSpPr>
          <a:xfrm>
            <a:off x="2358995" y="1572631"/>
            <a:ext cx="7132773" cy="4092193"/>
            <a:chOff x="2830794" y="1887157"/>
            <a:chExt cx="8559328" cy="4910632"/>
          </a:xfrm>
        </p:grpSpPr>
        <p:sp>
          <p:nvSpPr>
            <p:cNvPr id="12" name="Shape 6">
              <a:extLst>
                <a:ext uri="{FF2B5EF4-FFF2-40B4-BE49-F238E27FC236}">
                  <a16:creationId xmlns:a16="http://schemas.microsoft.com/office/drawing/2014/main" id="{D2488202-0194-402A-9741-F6DDDA8EA33F}"/>
                </a:ext>
              </a:extLst>
            </p:cNvPr>
            <p:cNvSpPr/>
            <p:nvPr/>
          </p:nvSpPr>
          <p:spPr>
            <a:xfrm>
              <a:off x="3680805" y="1950908"/>
              <a:ext cx="6862093" cy="4652140"/>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13" name="Shape 7">
              <a:extLst>
                <a:ext uri="{FF2B5EF4-FFF2-40B4-BE49-F238E27FC236}">
                  <a16:creationId xmlns:a16="http://schemas.microsoft.com/office/drawing/2014/main" id="{E9F4F61D-1157-4474-A1B3-6D2455F26F5B}"/>
                </a:ext>
              </a:extLst>
            </p:cNvPr>
            <p:cNvSpPr/>
            <p:nvPr/>
          </p:nvSpPr>
          <p:spPr>
            <a:xfrm>
              <a:off x="10514900" y="6506971"/>
              <a:ext cx="56955" cy="1078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14" name="Shape 8">
              <a:extLst>
                <a:ext uri="{FF2B5EF4-FFF2-40B4-BE49-F238E27FC236}">
                  <a16:creationId xmlns:a16="http://schemas.microsoft.com/office/drawing/2014/main" id="{101A63A2-B221-4053-87AE-CAA855A44237}"/>
                </a:ext>
              </a:extLst>
            </p:cNvPr>
            <p:cNvSpPr/>
            <p:nvPr/>
          </p:nvSpPr>
          <p:spPr>
            <a:xfrm>
              <a:off x="3651055" y="6506971"/>
              <a:ext cx="56955" cy="1078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15" name="Shape 9">
              <a:extLst>
                <a:ext uri="{FF2B5EF4-FFF2-40B4-BE49-F238E27FC236}">
                  <a16:creationId xmlns:a16="http://schemas.microsoft.com/office/drawing/2014/main" id="{0EFA0CD7-D912-4FAD-95FD-9B4F597A7A28}"/>
                </a:ext>
              </a:extLst>
            </p:cNvPr>
            <p:cNvSpPr/>
            <p:nvPr/>
          </p:nvSpPr>
          <p:spPr>
            <a:xfrm>
              <a:off x="3617055" y="1887157"/>
              <a:ext cx="6986882" cy="4898300"/>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16" name="Shape 10">
              <a:extLst>
                <a:ext uri="{FF2B5EF4-FFF2-40B4-BE49-F238E27FC236}">
                  <a16:creationId xmlns:a16="http://schemas.microsoft.com/office/drawing/2014/main" id="{02F1CA5B-E6A4-4B85-BCE8-372C7A71AAD7}"/>
                </a:ext>
              </a:extLst>
            </p:cNvPr>
            <p:cNvSpPr/>
            <p:nvPr/>
          </p:nvSpPr>
          <p:spPr>
            <a:xfrm>
              <a:off x="3638305" y="1908407"/>
              <a:ext cx="6942313" cy="4853728"/>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17" name="Shape 11">
              <a:extLst>
                <a:ext uri="{FF2B5EF4-FFF2-40B4-BE49-F238E27FC236}">
                  <a16:creationId xmlns:a16="http://schemas.microsoft.com/office/drawing/2014/main" id="{8134D2E0-4F5B-40D5-92E4-6A0A167D42A4}"/>
                </a:ext>
              </a:extLst>
            </p:cNvPr>
            <p:cNvSpPr/>
            <p:nvPr/>
          </p:nvSpPr>
          <p:spPr>
            <a:xfrm>
              <a:off x="3680806" y="1950908"/>
              <a:ext cx="6862092" cy="4652145"/>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18" name="Shape 12">
              <a:extLst>
                <a:ext uri="{FF2B5EF4-FFF2-40B4-BE49-F238E27FC236}">
                  <a16:creationId xmlns:a16="http://schemas.microsoft.com/office/drawing/2014/main" id="{588ACC86-D9BA-446E-BE3E-F4CC9BD090A4}"/>
                </a:ext>
              </a:extLst>
            </p:cNvPr>
            <p:cNvSpPr/>
            <p:nvPr/>
          </p:nvSpPr>
          <p:spPr>
            <a:xfrm>
              <a:off x="3651055" y="1921157"/>
              <a:ext cx="6924487" cy="4714540"/>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19" name="Shape 13">
              <a:extLst>
                <a:ext uri="{FF2B5EF4-FFF2-40B4-BE49-F238E27FC236}">
                  <a16:creationId xmlns:a16="http://schemas.microsoft.com/office/drawing/2014/main" id="{230D40B8-6617-4B22-87DA-A2EC2B2C5C67}"/>
                </a:ext>
              </a:extLst>
            </p:cNvPr>
            <p:cNvSpPr/>
            <p:nvPr/>
          </p:nvSpPr>
          <p:spPr>
            <a:xfrm>
              <a:off x="10340648" y="1929658"/>
              <a:ext cx="226069" cy="226074"/>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20" name="Shape 14">
              <a:extLst>
                <a:ext uri="{FF2B5EF4-FFF2-40B4-BE49-F238E27FC236}">
                  <a16:creationId xmlns:a16="http://schemas.microsoft.com/office/drawing/2014/main" id="{75E71C6B-E540-49EB-B6A3-A0BE53ABA3D5}"/>
                </a:ext>
              </a:extLst>
            </p:cNvPr>
            <p:cNvSpPr/>
            <p:nvPr/>
          </p:nvSpPr>
          <p:spPr>
            <a:xfrm>
              <a:off x="3659555" y="1929658"/>
              <a:ext cx="226069" cy="226074"/>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21" name="Shape 15">
              <a:extLst>
                <a:ext uri="{FF2B5EF4-FFF2-40B4-BE49-F238E27FC236}">
                  <a16:creationId xmlns:a16="http://schemas.microsoft.com/office/drawing/2014/main" id="{B51AA08D-E096-4421-B423-185BABE4B34F}"/>
                </a:ext>
              </a:extLst>
            </p:cNvPr>
            <p:cNvSpPr/>
            <p:nvPr/>
          </p:nvSpPr>
          <p:spPr>
            <a:xfrm>
              <a:off x="3961310" y="2231412"/>
              <a:ext cx="6300380" cy="3947140"/>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22" name="Shape 16">
              <a:extLst>
                <a:ext uri="{FF2B5EF4-FFF2-40B4-BE49-F238E27FC236}">
                  <a16:creationId xmlns:a16="http://schemas.microsoft.com/office/drawing/2014/main" id="{44A1D661-F3F8-4C26-93EA-3A5F0A37C0DC}"/>
                </a:ext>
              </a:extLst>
            </p:cNvPr>
            <p:cNvSpPr/>
            <p:nvPr/>
          </p:nvSpPr>
          <p:spPr>
            <a:xfrm>
              <a:off x="3944309" y="2214412"/>
              <a:ext cx="6331576" cy="3978343"/>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23" name="Shape 17">
              <a:extLst>
                <a:ext uri="{FF2B5EF4-FFF2-40B4-BE49-F238E27FC236}">
                  <a16:creationId xmlns:a16="http://schemas.microsoft.com/office/drawing/2014/main" id="{7EA6130C-F9F8-4165-AF9E-6687ACB2889C}"/>
                </a:ext>
              </a:extLst>
            </p:cNvPr>
            <p:cNvSpPr/>
            <p:nvPr/>
          </p:nvSpPr>
          <p:spPr>
            <a:xfrm>
              <a:off x="7068102" y="2057159"/>
              <a:ext cx="86665" cy="8666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0" name="Shape 18">
              <a:extLst>
                <a:ext uri="{FF2B5EF4-FFF2-40B4-BE49-F238E27FC236}">
                  <a16:creationId xmlns:a16="http://schemas.microsoft.com/office/drawing/2014/main" id="{5C5AA7AB-0F43-47EA-BFDB-1C42B08235FE}"/>
                </a:ext>
              </a:extLst>
            </p:cNvPr>
            <p:cNvSpPr/>
            <p:nvPr/>
          </p:nvSpPr>
          <p:spPr>
            <a:xfrm>
              <a:off x="2843544" y="6634472"/>
              <a:ext cx="8540587" cy="16331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1" name="Shape 19">
              <a:extLst>
                <a:ext uri="{FF2B5EF4-FFF2-40B4-BE49-F238E27FC236}">
                  <a16:creationId xmlns:a16="http://schemas.microsoft.com/office/drawing/2014/main" id="{0A960CE7-C649-458C-8C6D-A9AFA00E62E0}"/>
                </a:ext>
              </a:extLst>
            </p:cNvPr>
            <p:cNvSpPr/>
            <p:nvPr/>
          </p:nvSpPr>
          <p:spPr>
            <a:xfrm>
              <a:off x="2843544" y="6634472"/>
              <a:ext cx="8540587" cy="163317"/>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2" name="Shape 20">
              <a:extLst>
                <a:ext uri="{FF2B5EF4-FFF2-40B4-BE49-F238E27FC236}">
                  <a16:creationId xmlns:a16="http://schemas.microsoft.com/office/drawing/2014/main" id="{24CD5666-2878-4447-852A-53FA3BC315A2}"/>
                </a:ext>
              </a:extLst>
            </p:cNvPr>
            <p:cNvSpPr/>
            <p:nvPr/>
          </p:nvSpPr>
          <p:spPr>
            <a:xfrm>
              <a:off x="2830794" y="6613222"/>
              <a:ext cx="8559328" cy="216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3" name="Shape 21">
              <a:extLst>
                <a:ext uri="{FF2B5EF4-FFF2-40B4-BE49-F238E27FC236}">
                  <a16:creationId xmlns:a16="http://schemas.microsoft.com/office/drawing/2014/main" id="{A07BE000-CAA0-4DAB-853B-ED28FB06C948}"/>
                </a:ext>
              </a:extLst>
            </p:cNvPr>
            <p:cNvSpPr/>
            <p:nvPr/>
          </p:nvSpPr>
          <p:spPr>
            <a:xfrm>
              <a:off x="2843544" y="6634472"/>
              <a:ext cx="8540587" cy="4953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4" name="Shape 22">
              <a:extLst>
                <a:ext uri="{FF2B5EF4-FFF2-40B4-BE49-F238E27FC236}">
                  <a16:creationId xmlns:a16="http://schemas.microsoft.com/office/drawing/2014/main" id="{D4450139-FE67-49CE-8C81-672BAF779DDF}"/>
                </a:ext>
              </a:extLst>
            </p:cNvPr>
            <p:cNvSpPr/>
            <p:nvPr/>
          </p:nvSpPr>
          <p:spPr>
            <a:xfrm>
              <a:off x="6375343" y="6613222"/>
              <a:ext cx="1426199" cy="456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5" name="Shape 23">
              <a:extLst>
                <a:ext uri="{FF2B5EF4-FFF2-40B4-BE49-F238E27FC236}">
                  <a16:creationId xmlns:a16="http://schemas.microsoft.com/office/drawing/2014/main" id="{72C4D68F-86AD-4DB3-9271-442EB93FF4B9}"/>
                </a:ext>
              </a:extLst>
            </p:cNvPr>
            <p:cNvSpPr/>
            <p:nvPr/>
          </p:nvSpPr>
          <p:spPr>
            <a:xfrm>
              <a:off x="6362593" y="6647222"/>
              <a:ext cx="1456336" cy="30553"/>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6" name="Shape 24">
              <a:extLst>
                <a:ext uri="{FF2B5EF4-FFF2-40B4-BE49-F238E27FC236}">
                  <a16:creationId xmlns:a16="http://schemas.microsoft.com/office/drawing/2014/main" id="{1AD9F0DD-3391-4C31-AB85-F6B7C657E986}"/>
                </a:ext>
              </a:extLst>
            </p:cNvPr>
            <p:cNvSpPr/>
            <p:nvPr/>
          </p:nvSpPr>
          <p:spPr>
            <a:xfrm>
              <a:off x="5644333" y="6710973"/>
              <a:ext cx="80357" cy="17827"/>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7" name="Shape 25">
              <a:extLst>
                <a:ext uri="{FF2B5EF4-FFF2-40B4-BE49-F238E27FC236}">
                  <a16:creationId xmlns:a16="http://schemas.microsoft.com/office/drawing/2014/main" id="{BFD042EF-50C6-459E-B4D9-89F5A409DFE3}"/>
                </a:ext>
              </a:extLst>
            </p:cNvPr>
            <p:cNvSpPr/>
            <p:nvPr/>
          </p:nvSpPr>
          <p:spPr>
            <a:xfrm>
              <a:off x="8453621" y="6710973"/>
              <a:ext cx="80356" cy="17827"/>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8" name="Shape 26">
              <a:extLst>
                <a:ext uri="{FF2B5EF4-FFF2-40B4-BE49-F238E27FC236}">
                  <a16:creationId xmlns:a16="http://schemas.microsoft.com/office/drawing/2014/main" id="{03819B99-D6D1-4944-832D-D9DFF0D45E5D}"/>
                </a:ext>
              </a:extLst>
            </p:cNvPr>
            <p:cNvSpPr/>
            <p:nvPr/>
          </p:nvSpPr>
          <p:spPr>
            <a:xfrm>
              <a:off x="2864794" y="6634472"/>
              <a:ext cx="8497952" cy="31711"/>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39" name="Shape 27">
              <a:extLst>
                <a:ext uri="{FF2B5EF4-FFF2-40B4-BE49-F238E27FC236}">
                  <a16:creationId xmlns:a16="http://schemas.microsoft.com/office/drawing/2014/main" id="{F6A1AC68-0FCA-484D-ACDD-36DECF77B88A}"/>
                </a:ext>
              </a:extLst>
            </p:cNvPr>
            <p:cNvSpPr/>
            <p:nvPr/>
          </p:nvSpPr>
          <p:spPr>
            <a:xfrm>
              <a:off x="7076603" y="2065659"/>
              <a:ext cx="68287" cy="682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40" name="Shape 28">
              <a:extLst>
                <a:ext uri="{FF2B5EF4-FFF2-40B4-BE49-F238E27FC236}">
                  <a16:creationId xmlns:a16="http://schemas.microsoft.com/office/drawing/2014/main" id="{5F168DB4-B06F-41A8-ADB3-1CDAE5E3BBED}"/>
                </a:ext>
              </a:extLst>
            </p:cNvPr>
            <p:cNvSpPr/>
            <p:nvPr/>
          </p:nvSpPr>
          <p:spPr>
            <a:xfrm>
              <a:off x="7102103" y="2091160"/>
              <a:ext cx="16789" cy="167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sp>
          <p:nvSpPr>
            <p:cNvPr id="8" name="Rectangle 7">
              <a:extLst>
                <a:ext uri="{FF2B5EF4-FFF2-40B4-BE49-F238E27FC236}">
                  <a16:creationId xmlns:a16="http://schemas.microsoft.com/office/drawing/2014/main" id="{2EE037C5-826A-4B9B-BACB-86309279E8AF}"/>
                </a:ext>
              </a:extLst>
            </p:cNvPr>
            <p:cNvSpPr/>
            <p:nvPr/>
          </p:nvSpPr>
          <p:spPr bwMode="auto">
            <a:xfrm>
              <a:off x="3961310" y="2231412"/>
              <a:ext cx="6300380" cy="3947140"/>
            </a:xfrm>
            <a:prstGeom prst="rect">
              <a:avLst/>
            </a:prstGeom>
            <a:solidFill>
              <a:schemeClr val="accent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grpSp>
          <p:nvGrpSpPr>
            <p:cNvPr id="103" name="Group 102">
              <a:extLst>
                <a:ext uri="{FF2B5EF4-FFF2-40B4-BE49-F238E27FC236}">
                  <a16:creationId xmlns:a16="http://schemas.microsoft.com/office/drawing/2014/main" id="{562793EC-5121-4BDE-96C1-E1C4F684423E}"/>
                </a:ext>
              </a:extLst>
            </p:cNvPr>
            <p:cNvGrpSpPr/>
            <p:nvPr/>
          </p:nvGrpSpPr>
          <p:grpSpPr>
            <a:xfrm rot="527924">
              <a:off x="6636102" y="3832205"/>
              <a:ext cx="864000" cy="720000"/>
              <a:chOff x="7247186" y="2383232"/>
              <a:chExt cx="654826" cy="494100"/>
            </a:xfrm>
          </p:grpSpPr>
          <p:sp>
            <p:nvSpPr>
              <p:cNvPr id="104" name="Google Shape;515;p33">
                <a:hlinkClick r:id="rId3"/>
                <a:extLst>
                  <a:ext uri="{FF2B5EF4-FFF2-40B4-BE49-F238E27FC236}">
                    <a16:creationId xmlns:a16="http://schemas.microsoft.com/office/drawing/2014/main" id="{49CCA8F2-5DD2-4ACD-A9E5-4FA871B686B3}"/>
                  </a:ext>
                </a:extLst>
              </p:cNvPr>
              <p:cNvSpPr/>
              <p:nvPr/>
            </p:nvSpPr>
            <p:spPr>
              <a:xfrm>
                <a:off x="7247186" y="2383232"/>
                <a:ext cx="654826" cy="494100"/>
              </a:xfrm>
              <a:custGeom>
                <a:avLst/>
                <a:gdLst/>
                <a:ahLst/>
                <a:cxnLst/>
                <a:rect l="l" t="t" r="r" b="b"/>
                <a:pathLst>
                  <a:path w="16946" h="14124" extrusionOk="0">
                    <a:moveTo>
                      <a:pt x="9197" y="1"/>
                    </a:moveTo>
                    <a:cubicBezTo>
                      <a:pt x="8815" y="1"/>
                      <a:pt x="8428" y="32"/>
                      <a:pt x="8040" y="97"/>
                    </a:cubicBezTo>
                    <a:cubicBezTo>
                      <a:pt x="1835" y="1164"/>
                      <a:pt x="0" y="9170"/>
                      <a:pt x="5137" y="12806"/>
                    </a:cubicBezTo>
                    <a:cubicBezTo>
                      <a:pt x="6424" y="13717"/>
                      <a:pt x="7824" y="14123"/>
                      <a:pt x="9183" y="14123"/>
                    </a:cubicBezTo>
                    <a:cubicBezTo>
                      <a:pt x="13248" y="14123"/>
                      <a:pt x="16945" y="10485"/>
                      <a:pt x="16145" y="5834"/>
                    </a:cubicBezTo>
                    <a:cubicBezTo>
                      <a:pt x="15546" y="2420"/>
                      <a:pt x="12554" y="1"/>
                      <a:pt x="9197" y="1"/>
                    </a:cubicBezTo>
                    <a:close/>
                  </a:path>
                </a:pathLst>
              </a:custGeom>
              <a:solidFill>
                <a:schemeClr val="tx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05" name="Google Shape;516;p33">
                <a:hlinkClick r:id="rId3"/>
                <a:extLst>
                  <a:ext uri="{FF2B5EF4-FFF2-40B4-BE49-F238E27FC236}">
                    <a16:creationId xmlns:a16="http://schemas.microsoft.com/office/drawing/2014/main" id="{942DC341-5801-478C-ABF8-C6080E968E87}"/>
                  </a:ext>
                </a:extLst>
              </p:cNvPr>
              <p:cNvSpPr/>
              <p:nvPr/>
            </p:nvSpPr>
            <p:spPr>
              <a:xfrm>
                <a:off x="7470189" y="2544153"/>
                <a:ext cx="302953" cy="205386"/>
              </a:xfrm>
              <a:custGeom>
                <a:avLst/>
                <a:gdLst/>
                <a:ahLst/>
                <a:cxnLst/>
                <a:rect l="l" t="t" r="r" b="b"/>
                <a:pathLst>
                  <a:path w="7840" h="5871" extrusionOk="0">
                    <a:moveTo>
                      <a:pt x="0" y="0"/>
                    </a:moveTo>
                    <a:lnTo>
                      <a:pt x="1001" y="5871"/>
                    </a:lnTo>
                    <a:lnTo>
                      <a:pt x="7839" y="1668"/>
                    </a:lnTo>
                    <a:lnTo>
                      <a:pt x="0" y="0"/>
                    </a:lnTo>
                    <a:close/>
                  </a:path>
                </a:pathLst>
              </a:custGeom>
              <a:solidFill>
                <a:schemeClr val="bg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grpSp>
        <p:sp>
          <p:nvSpPr>
            <p:cNvPr id="9" name="Rectangle 8">
              <a:extLst>
                <a:ext uri="{FF2B5EF4-FFF2-40B4-BE49-F238E27FC236}">
                  <a16:creationId xmlns:a16="http://schemas.microsoft.com/office/drawing/2014/main" id="{1E0642F0-1AB8-4142-AC9C-F88A757BBC39}"/>
                </a:ext>
              </a:extLst>
            </p:cNvPr>
            <p:cNvSpPr/>
            <p:nvPr/>
          </p:nvSpPr>
          <p:spPr bwMode="auto">
            <a:xfrm>
              <a:off x="3961311" y="5894318"/>
              <a:ext cx="6300380" cy="301234"/>
            </a:xfrm>
            <a:prstGeom prst="rect">
              <a:avLst/>
            </a:prstGeom>
            <a:solidFill>
              <a:schemeClr val="tx1"/>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grpSp>
          <p:nvGrpSpPr>
            <p:cNvPr id="7" name="Group 6">
              <a:extLst>
                <a:ext uri="{FF2B5EF4-FFF2-40B4-BE49-F238E27FC236}">
                  <a16:creationId xmlns:a16="http://schemas.microsoft.com/office/drawing/2014/main" id="{20F0B390-3150-4D0E-819A-2C6E57FCA0BB}"/>
                </a:ext>
              </a:extLst>
            </p:cNvPr>
            <p:cNvGrpSpPr/>
            <p:nvPr/>
          </p:nvGrpSpPr>
          <p:grpSpPr>
            <a:xfrm>
              <a:off x="4105600" y="5579862"/>
              <a:ext cx="6040360" cy="905471"/>
              <a:chOff x="794594" y="4228844"/>
              <a:chExt cx="2297325" cy="339616"/>
            </a:xfrm>
          </p:grpSpPr>
          <p:sp>
            <p:nvSpPr>
              <p:cNvPr id="107" name="Google Shape;518;p33">
                <a:extLst>
                  <a:ext uri="{FF2B5EF4-FFF2-40B4-BE49-F238E27FC236}">
                    <a16:creationId xmlns:a16="http://schemas.microsoft.com/office/drawing/2014/main" id="{54A67F71-FE64-4D15-9834-680C24342590}"/>
                  </a:ext>
                </a:extLst>
              </p:cNvPr>
              <p:cNvSpPr/>
              <p:nvPr/>
            </p:nvSpPr>
            <p:spPr>
              <a:xfrm rot="527924">
                <a:off x="913133" y="4228844"/>
                <a:ext cx="1995393" cy="339616"/>
              </a:xfrm>
              <a:custGeom>
                <a:avLst/>
                <a:gdLst/>
                <a:ahLst/>
                <a:cxnLst/>
                <a:rect l="l" t="t" r="r" b="b"/>
                <a:pathLst>
                  <a:path w="51638" h="9708" extrusionOk="0">
                    <a:moveTo>
                      <a:pt x="51504" y="0"/>
                    </a:moveTo>
                    <a:lnTo>
                      <a:pt x="0" y="8740"/>
                    </a:lnTo>
                    <a:lnTo>
                      <a:pt x="134" y="9707"/>
                    </a:lnTo>
                    <a:lnTo>
                      <a:pt x="51637" y="934"/>
                    </a:lnTo>
                    <a:lnTo>
                      <a:pt x="51504" y="0"/>
                    </a:lnTo>
                    <a:close/>
                  </a:path>
                </a:pathLst>
              </a:custGeom>
              <a:solidFill>
                <a:schemeClr val="lt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08" name="Google Shape;519;p33">
                <a:extLst>
                  <a:ext uri="{FF2B5EF4-FFF2-40B4-BE49-F238E27FC236}">
                    <a16:creationId xmlns:a16="http://schemas.microsoft.com/office/drawing/2014/main" id="{57E30962-71E8-4DFA-B784-6F42FBDB7C0D}"/>
                  </a:ext>
                </a:extLst>
              </p:cNvPr>
              <p:cNvSpPr/>
              <p:nvPr/>
            </p:nvSpPr>
            <p:spPr>
              <a:xfrm rot="527924">
                <a:off x="794594" y="4373769"/>
                <a:ext cx="23223" cy="47857"/>
              </a:xfrm>
              <a:custGeom>
                <a:avLst/>
                <a:gdLst/>
                <a:ahLst/>
                <a:cxnLst/>
                <a:rect l="l" t="t" r="r" b="b"/>
                <a:pathLst>
                  <a:path w="601" h="1368" extrusionOk="0">
                    <a:moveTo>
                      <a:pt x="400" y="0"/>
                    </a:moveTo>
                    <a:lnTo>
                      <a:pt x="0" y="67"/>
                    </a:lnTo>
                    <a:lnTo>
                      <a:pt x="234" y="1368"/>
                    </a:lnTo>
                    <a:lnTo>
                      <a:pt x="601" y="1301"/>
                    </a:lnTo>
                    <a:lnTo>
                      <a:pt x="400" y="0"/>
                    </a:lnTo>
                    <a:close/>
                  </a:path>
                </a:pathLst>
              </a:custGeom>
              <a:solidFill>
                <a:srgbClr val="C00000"/>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09" name="Google Shape;520;p33">
                <a:extLst>
                  <a:ext uri="{FF2B5EF4-FFF2-40B4-BE49-F238E27FC236}">
                    <a16:creationId xmlns:a16="http://schemas.microsoft.com/office/drawing/2014/main" id="{899A9399-208E-4DA0-98C8-17F6700AC285}"/>
                  </a:ext>
                </a:extLst>
              </p:cNvPr>
              <p:cNvSpPr/>
              <p:nvPr/>
            </p:nvSpPr>
            <p:spPr>
              <a:xfrm rot="527924">
                <a:off x="822041" y="4373276"/>
                <a:ext cx="23262" cy="47892"/>
              </a:xfrm>
              <a:custGeom>
                <a:avLst/>
                <a:gdLst/>
                <a:ahLst/>
                <a:cxnLst/>
                <a:rect l="l" t="t" r="r" b="b"/>
                <a:pathLst>
                  <a:path w="602" h="1369" extrusionOk="0">
                    <a:moveTo>
                      <a:pt x="401" y="1"/>
                    </a:moveTo>
                    <a:lnTo>
                      <a:pt x="1" y="68"/>
                    </a:lnTo>
                    <a:lnTo>
                      <a:pt x="234" y="1368"/>
                    </a:lnTo>
                    <a:lnTo>
                      <a:pt x="601" y="1302"/>
                    </a:lnTo>
                    <a:lnTo>
                      <a:pt x="401" y="1"/>
                    </a:lnTo>
                    <a:close/>
                  </a:path>
                </a:pathLst>
              </a:custGeom>
              <a:solidFill>
                <a:srgbClr val="C00000"/>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10" name="Google Shape;521;p33">
                <a:extLst>
                  <a:ext uri="{FF2B5EF4-FFF2-40B4-BE49-F238E27FC236}">
                    <a16:creationId xmlns:a16="http://schemas.microsoft.com/office/drawing/2014/main" id="{7A18A90D-4FF7-4190-B806-D045403C6CB2}"/>
                  </a:ext>
                </a:extLst>
              </p:cNvPr>
              <p:cNvSpPr/>
              <p:nvPr/>
            </p:nvSpPr>
            <p:spPr>
              <a:xfrm rot="527924">
                <a:off x="2959464" y="4389451"/>
                <a:ext cx="18084" cy="19871"/>
              </a:xfrm>
              <a:custGeom>
                <a:avLst/>
                <a:gdLst/>
                <a:ahLst/>
                <a:cxnLst/>
                <a:rect l="l" t="t" r="r" b="b"/>
                <a:pathLst>
                  <a:path w="468" h="568" extrusionOk="0">
                    <a:moveTo>
                      <a:pt x="401" y="1"/>
                    </a:moveTo>
                    <a:lnTo>
                      <a:pt x="1" y="68"/>
                    </a:lnTo>
                    <a:lnTo>
                      <a:pt x="101" y="568"/>
                    </a:lnTo>
                    <a:lnTo>
                      <a:pt x="468" y="501"/>
                    </a:lnTo>
                    <a:lnTo>
                      <a:pt x="401" y="1"/>
                    </a:lnTo>
                    <a:close/>
                  </a:path>
                </a:pathLst>
              </a:custGeom>
              <a:solidFill>
                <a:schemeClr val="accent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11" name="Google Shape;522;p33">
                <a:extLst>
                  <a:ext uri="{FF2B5EF4-FFF2-40B4-BE49-F238E27FC236}">
                    <a16:creationId xmlns:a16="http://schemas.microsoft.com/office/drawing/2014/main" id="{9F9EE0C2-2AE3-441A-B520-26FD2441C179}"/>
                  </a:ext>
                </a:extLst>
              </p:cNvPr>
              <p:cNvSpPr/>
              <p:nvPr/>
            </p:nvSpPr>
            <p:spPr>
              <a:xfrm rot="527924">
                <a:off x="2968873" y="4378824"/>
                <a:ext cx="28402" cy="38551"/>
              </a:xfrm>
              <a:custGeom>
                <a:avLst/>
                <a:gdLst/>
                <a:ahLst/>
                <a:cxnLst/>
                <a:rect l="l" t="t" r="r" b="b"/>
                <a:pathLst>
                  <a:path w="735" h="1102" extrusionOk="0">
                    <a:moveTo>
                      <a:pt x="568" y="1"/>
                    </a:moveTo>
                    <a:lnTo>
                      <a:pt x="0" y="401"/>
                    </a:lnTo>
                    <a:lnTo>
                      <a:pt x="101" y="868"/>
                    </a:lnTo>
                    <a:lnTo>
                      <a:pt x="734" y="1102"/>
                    </a:lnTo>
                    <a:lnTo>
                      <a:pt x="734" y="1102"/>
                    </a:lnTo>
                    <a:lnTo>
                      <a:pt x="568" y="1"/>
                    </a:lnTo>
                    <a:close/>
                  </a:path>
                </a:pathLst>
              </a:custGeom>
              <a:solidFill>
                <a:schemeClr val="accent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12" name="Google Shape;523;p33">
                <a:extLst>
                  <a:ext uri="{FF2B5EF4-FFF2-40B4-BE49-F238E27FC236}">
                    <a16:creationId xmlns:a16="http://schemas.microsoft.com/office/drawing/2014/main" id="{15426427-00D4-47A8-94E3-6F3600432DD3}"/>
                  </a:ext>
                </a:extLst>
              </p:cNvPr>
              <p:cNvSpPr/>
              <p:nvPr/>
            </p:nvSpPr>
            <p:spPr>
              <a:xfrm rot="527924">
                <a:off x="3002497" y="4383096"/>
                <a:ext cx="16810" cy="32709"/>
              </a:xfrm>
              <a:custGeom>
                <a:avLst/>
                <a:gdLst/>
                <a:ahLst/>
                <a:cxnLst/>
                <a:rect l="l" t="t" r="r" b="b"/>
                <a:pathLst>
                  <a:path w="435" h="935" extrusionOk="0">
                    <a:moveTo>
                      <a:pt x="67" y="1"/>
                    </a:moveTo>
                    <a:lnTo>
                      <a:pt x="1" y="134"/>
                    </a:lnTo>
                    <a:cubicBezTo>
                      <a:pt x="134" y="201"/>
                      <a:pt x="201" y="334"/>
                      <a:pt x="234" y="468"/>
                    </a:cubicBezTo>
                    <a:cubicBezTo>
                      <a:pt x="234" y="601"/>
                      <a:pt x="201" y="735"/>
                      <a:pt x="134" y="868"/>
                    </a:cubicBezTo>
                    <a:lnTo>
                      <a:pt x="234" y="935"/>
                    </a:lnTo>
                    <a:cubicBezTo>
                      <a:pt x="434" y="635"/>
                      <a:pt x="368" y="234"/>
                      <a:pt x="67" y="1"/>
                    </a:cubicBezTo>
                    <a:close/>
                  </a:path>
                </a:pathLst>
              </a:custGeom>
              <a:solidFill>
                <a:schemeClr val="accent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13" name="Google Shape;524;p33">
                <a:extLst>
                  <a:ext uri="{FF2B5EF4-FFF2-40B4-BE49-F238E27FC236}">
                    <a16:creationId xmlns:a16="http://schemas.microsoft.com/office/drawing/2014/main" id="{6F90B4A5-7C40-472A-8FBB-27559D46A88C}"/>
                  </a:ext>
                </a:extLst>
              </p:cNvPr>
              <p:cNvSpPr/>
              <p:nvPr/>
            </p:nvSpPr>
            <p:spPr>
              <a:xfrm rot="527924">
                <a:off x="2997186" y="4389983"/>
                <a:ext cx="10357" cy="19871"/>
              </a:xfrm>
              <a:custGeom>
                <a:avLst/>
                <a:gdLst/>
                <a:ahLst/>
                <a:cxnLst/>
                <a:rect l="l" t="t" r="r" b="b"/>
                <a:pathLst>
                  <a:path w="268" h="568" extrusionOk="0">
                    <a:moveTo>
                      <a:pt x="67" y="0"/>
                    </a:moveTo>
                    <a:lnTo>
                      <a:pt x="0" y="100"/>
                    </a:lnTo>
                    <a:cubicBezTo>
                      <a:pt x="34" y="134"/>
                      <a:pt x="67" y="201"/>
                      <a:pt x="100" y="267"/>
                    </a:cubicBezTo>
                    <a:cubicBezTo>
                      <a:pt x="100" y="367"/>
                      <a:pt x="100" y="434"/>
                      <a:pt x="67" y="501"/>
                    </a:cubicBezTo>
                    <a:lnTo>
                      <a:pt x="167" y="567"/>
                    </a:lnTo>
                    <a:cubicBezTo>
                      <a:pt x="267" y="367"/>
                      <a:pt x="234" y="134"/>
                      <a:pt x="67" y="0"/>
                    </a:cubicBezTo>
                    <a:close/>
                  </a:path>
                </a:pathLst>
              </a:custGeom>
              <a:solidFill>
                <a:schemeClr val="accent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14" name="Google Shape;525;p33">
                <a:extLst>
                  <a:ext uri="{FF2B5EF4-FFF2-40B4-BE49-F238E27FC236}">
                    <a16:creationId xmlns:a16="http://schemas.microsoft.com/office/drawing/2014/main" id="{1AFB5765-43EA-49E6-99F9-91E78CE509C1}"/>
                  </a:ext>
                </a:extLst>
              </p:cNvPr>
              <p:cNvSpPr/>
              <p:nvPr/>
            </p:nvSpPr>
            <p:spPr>
              <a:xfrm rot="527924">
                <a:off x="3054475" y="4386665"/>
                <a:ext cx="37444" cy="33864"/>
              </a:xfrm>
              <a:custGeom>
                <a:avLst/>
                <a:gdLst/>
                <a:ahLst/>
                <a:cxnLst/>
                <a:rect l="l" t="t" r="r" b="b"/>
                <a:pathLst>
                  <a:path w="969" h="968" extrusionOk="0">
                    <a:moveTo>
                      <a:pt x="835" y="0"/>
                    </a:moveTo>
                    <a:lnTo>
                      <a:pt x="1" y="134"/>
                    </a:lnTo>
                    <a:lnTo>
                      <a:pt x="134" y="968"/>
                    </a:lnTo>
                    <a:lnTo>
                      <a:pt x="968" y="801"/>
                    </a:lnTo>
                    <a:lnTo>
                      <a:pt x="835" y="0"/>
                    </a:lnTo>
                    <a:close/>
                  </a:path>
                </a:pathLst>
              </a:custGeom>
              <a:solidFill>
                <a:schemeClr val="accent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sp>
            <p:nvSpPr>
              <p:cNvPr id="115" name="Google Shape;526;p33">
                <a:extLst>
                  <a:ext uri="{FF2B5EF4-FFF2-40B4-BE49-F238E27FC236}">
                    <a16:creationId xmlns:a16="http://schemas.microsoft.com/office/drawing/2014/main" id="{5C9B18DA-5044-4CF9-8AEE-87DEA3F117B7}"/>
                  </a:ext>
                </a:extLst>
              </p:cNvPr>
              <p:cNvSpPr/>
              <p:nvPr/>
            </p:nvSpPr>
            <p:spPr>
              <a:xfrm rot="527924">
                <a:off x="1277572" y="4359836"/>
                <a:ext cx="87679" cy="75773"/>
              </a:xfrm>
              <a:custGeom>
                <a:avLst/>
                <a:gdLst/>
                <a:ahLst/>
                <a:cxnLst/>
                <a:rect l="l" t="t" r="r" b="b"/>
                <a:pathLst>
                  <a:path w="2269" h="2166" extrusionOk="0">
                    <a:moveTo>
                      <a:pt x="1184" y="1"/>
                    </a:moveTo>
                    <a:cubicBezTo>
                      <a:pt x="1124" y="1"/>
                      <a:pt x="1063" y="6"/>
                      <a:pt x="1001" y="16"/>
                    </a:cubicBezTo>
                    <a:cubicBezTo>
                      <a:pt x="401" y="116"/>
                      <a:pt x="0" y="683"/>
                      <a:pt x="100" y="1250"/>
                    </a:cubicBezTo>
                    <a:cubicBezTo>
                      <a:pt x="134" y="1417"/>
                      <a:pt x="200" y="1584"/>
                      <a:pt x="300" y="1717"/>
                    </a:cubicBezTo>
                    <a:cubicBezTo>
                      <a:pt x="500" y="2002"/>
                      <a:pt x="845" y="2165"/>
                      <a:pt x="1191" y="2165"/>
                    </a:cubicBezTo>
                    <a:cubicBezTo>
                      <a:pt x="1250" y="2165"/>
                      <a:pt x="1309" y="2161"/>
                      <a:pt x="1368" y="2151"/>
                    </a:cubicBezTo>
                    <a:cubicBezTo>
                      <a:pt x="1768" y="2084"/>
                      <a:pt x="2102" y="1784"/>
                      <a:pt x="2235" y="1384"/>
                    </a:cubicBezTo>
                    <a:cubicBezTo>
                      <a:pt x="2269" y="1217"/>
                      <a:pt x="2269" y="1050"/>
                      <a:pt x="2269" y="917"/>
                    </a:cubicBezTo>
                    <a:lnTo>
                      <a:pt x="2235" y="917"/>
                    </a:lnTo>
                    <a:cubicBezTo>
                      <a:pt x="2145" y="378"/>
                      <a:pt x="1707" y="1"/>
                      <a:pt x="1184" y="1"/>
                    </a:cubicBezTo>
                    <a:close/>
                  </a:path>
                </a:pathLst>
              </a:custGeom>
              <a:solidFill>
                <a:schemeClr val="accent1"/>
              </a:solidFill>
              <a:ln>
                <a:noFill/>
              </a:ln>
            </p:spPr>
            <p:txBody>
              <a:bodyPr spcFirstLastPara="1" wrap="square" lIns="76188" tIns="76188" rIns="76188" bIns="76188" anchor="ctr" anchorCtr="0">
                <a:noAutofit/>
              </a:bodyPr>
              <a:lstStyle/>
              <a:p>
                <a:pPr defTabSz="608486" fontAlgn="base"/>
                <a:endParaRPr sz="2500">
                  <a:solidFill>
                    <a:srgbClr val="212121"/>
                  </a:solidFill>
                  <a:latin typeface="Arial" pitchFamily="-65" charset="0"/>
                </a:endParaRPr>
              </a:p>
            </p:txBody>
          </p:sp>
        </p:grpSp>
        <p:sp>
          <p:nvSpPr>
            <p:cNvPr id="10" name="Rectangle 9">
              <a:extLst>
                <a:ext uri="{FF2B5EF4-FFF2-40B4-BE49-F238E27FC236}">
                  <a16:creationId xmlns:a16="http://schemas.microsoft.com/office/drawing/2014/main" id="{8367DEAD-2A7B-475A-B987-C1BC61655599}"/>
                </a:ext>
              </a:extLst>
            </p:cNvPr>
            <p:cNvSpPr/>
            <p:nvPr/>
          </p:nvSpPr>
          <p:spPr>
            <a:xfrm>
              <a:off x="4440476" y="2687273"/>
              <a:ext cx="5323254" cy="677340"/>
            </a:xfrm>
            <a:prstGeom prst="rect">
              <a:avLst/>
            </a:prstGeom>
          </p:spPr>
          <p:txBody>
            <a:bodyPr wrap="square">
              <a:spAutoFit/>
            </a:bodyPr>
            <a:lstStyle/>
            <a:p>
              <a:pPr algn="ctr" defTabSz="761970" fontAlgn="base">
                <a:lnSpc>
                  <a:spcPct val="107000"/>
                </a:lnSpc>
                <a:spcBef>
                  <a:spcPts val="1800"/>
                </a:spcBef>
                <a:spcAft>
                  <a:spcPts val="667"/>
                </a:spcAft>
                <a:buClr>
                  <a:srgbClr val="212121"/>
                </a:buClr>
                <a:buSzPct val="100000"/>
              </a:pPr>
              <a:r>
                <a:rPr lang="en-NZ" sz="1500" b="1" kern="0">
                  <a:solidFill>
                    <a:srgbClr val="FFFFFF"/>
                  </a:solidFill>
                  <a:latin typeface="Verdana" panose="020B0604030504040204" pitchFamily="34" charset="0"/>
                  <a:ea typeface="Verdana" panose="020B0604030504040204" pitchFamily="34" charset="0"/>
                  <a:cs typeface="Times New Roman" panose="02020603050405020304" pitchFamily="18" charset="0"/>
                  <a:sym typeface="Arial" pitchFamily="-65" charset="0"/>
                </a:rPr>
                <a:t>Advantages of IUS vs other imaging modalities in the management of IBD</a:t>
              </a:r>
            </a:p>
          </p:txBody>
        </p:sp>
        <p:sp>
          <p:nvSpPr>
            <p:cNvPr id="127" name="Rectangle 126">
              <a:extLst>
                <a:ext uri="{FF2B5EF4-FFF2-40B4-BE49-F238E27FC236}">
                  <a16:creationId xmlns:a16="http://schemas.microsoft.com/office/drawing/2014/main" id="{53643D70-31F4-417F-85CC-51616A31F96C}"/>
                </a:ext>
              </a:extLst>
            </p:cNvPr>
            <p:cNvSpPr/>
            <p:nvPr/>
          </p:nvSpPr>
          <p:spPr>
            <a:xfrm>
              <a:off x="4104626" y="5246747"/>
              <a:ext cx="5871786" cy="551614"/>
            </a:xfrm>
            <a:prstGeom prst="rect">
              <a:avLst/>
            </a:prstGeom>
          </p:spPr>
          <p:txBody>
            <a:bodyPr wrap="square">
              <a:spAutoFit/>
            </a:bodyPr>
            <a:lstStyle/>
            <a:p>
              <a:pPr algn="ctr" defTabSz="761970" fontAlgn="base">
                <a:lnSpc>
                  <a:spcPct val="107000"/>
                </a:lnSpc>
                <a:spcBef>
                  <a:spcPts val="1800"/>
                </a:spcBef>
                <a:spcAft>
                  <a:spcPts val="667"/>
                </a:spcAft>
                <a:buClr>
                  <a:srgbClr val="212121"/>
                </a:buClr>
                <a:buSzPct val="100000"/>
              </a:pPr>
              <a:r>
                <a:rPr lang="en-US" sz="1167" b="1" i="1" kern="0">
                  <a:solidFill>
                    <a:srgbClr val="FFFFFF"/>
                  </a:solidFill>
                  <a:latin typeface="Verdana" panose="020B0604030504040204" pitchFamily="34" charset="0"/>
                  <a:ea typeface="Verdana" panose="020B0604030504040204" pitchFamily="34" charset="0"/>
                  <a:cs typeface="Times New Roman" panose="02020603050405020304" pitchFamily="18" charset="0"/>
                </a:rPr>
                <a:t>Video on insights from Dr Kerri Novak, MD, University of Calgary (duration: 2.44 min)</a:t>
              </a:r>
            </a:p>
          </p:txBody>
        </p:sp>
        <p:sp>
          <p:nvSpPr>
            <p:cNvPr id="128" name="Rectangle 127">
              <a:extLst>
                <a:ext uri="{FF2B5EF4-FFF2-40B4-BE49-F238E27FC236}">
                  <a16:creationId xmlns:a16="http://schemas.microsoft.com/office/drawing/2014/main" id="{840A842B-F851-4EE3-92FA-793B33A1F84D}"/>
                </a:ext>
              </a:extLst>
            </p:cNvPr>
            <p:cNvSpPr/>
            <p:nvPr/>
          </p:nvSpPr>
          <p:spPr>
            <a:xfrm>
              <a:off x="4166210" y="4602410"/>
              <a:ext cx="5871786" cy="321011"/>
            </a:xfrm>
            <a:prstGeom prst="rect">
              <a:avLst/>
            </a:prstGeom>
          </p:spPr>
          <p:txBody>
            <a:bodyPr wrap="square">
              <a:spAutoFit/>
            </a:bodyPr>
            <a:lstStyle/>
            <a:p>
              <a:pPr algn="ctr" defTabSz="761970" fontAlgn="base">
                <a:lnSpc>
                  <a:spcPct val="107000"/>
                </a:lnSpc>
                <a:spcBef>
                  <a:spcPts val="1800"/>
                </a:spcBef>
                <a:spcAft>
                  <a:spcPts val="667"/>
                </a:spcAft>
                <a:buClr>
                  <a:srgbClr val="212121"/>
                </a:buClr>
                <a:buSzPct val="100000"/>
              </a:pPr>
              <a:r>
                <a:rPr lang="en-US" sz="1167" kern="0">
                  <a:solidFill>
                    <a:srgbClr val="FFFFFF"/>
                  </a:solidFill>
                  <a:latin typeface="Verdana" panose="020B0604030504040204" pitchFamily="34" charset="0"/>
                  <a:ea typeface="Verdana" panose="020B0604030504040204" pitchFamily="34" charset="0"/>
                  <a:cs typeface="Times New Roman" panose="02020603050405020304" pitchFamily="18" charset="0"/>
                </a:rPr>
                <a:t>Click to Play</a:t>
              </a:r>
            </a:p>
          </p:txBody>
        </p:sp>
        <p:sp>
          <p:nvSpPr>
            <p:cNvPr id="41" name="Shape 29">
              <a:extLst>
                <a:ext uri="{FF2B5EF4-FFF2-40B4-BE49-F238E27FC236}">
                  <a16:creationId xmlns:a16="http://schemas.microsoft.com/office/drawing/2014/main" id="{1298ED37-E2BD-41AB-A7B0-CA665EBFE405}"/>
                </a:ext>
              </a:extLst>
            </p:cNvPr>
            <p:cNvSpPr/>
            <p:nvPr/>
          </p:nvSpPr>
          <p:spPr>
            <a:xfrm>
              <a:off x="6745098" y="1967908"/>
              <a:ext cx="3778087" cy="4616487"/>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defTabSz="608486" fontAlgn="base">
                <a:spcBef>
                  <a:spcPct val="50000"/>
                </a:spcBef>
                <a:spcAft>
                  <a:spcPct val="0"/>
                </a:spcAft>
                <a:defRPr sz="3000">
                  <a:solidFill>
                    <a:srgbClr val="FFFFFF"/>
                  </a:solidFill>
                  <a:effectLst>
                    <a:outerShdw blurRad="38100" dist="12700" dir="5400000" rotWithShape="0">
                      <a:srgbClr val="000000">
                        <a:alpha val="50000"/>
                      </a:srgbClr>
                    </a:outerShdw>
                  </a:effectLst>
                </a:defRPr>
              </a:pPr>
              <a:endParaRPr sz="1250">
                <a:solidFill>
                  <a:srgbClr val="FFFFFF"/>
                </a:solidFill>
                <a:effectLst>
                  <a:outerShdw blurRad="38100" dist="12700" dir="5400000" rotWithShape="0">
                    <a:srgbClr val="000000">
                      <a:alpha val="50000"/>
                    </a:srgbClr>
                  </a:outerShdw>
                </a:effectLst>
                <a:latin typeface="Arial" pitchFamily="-65" charset="0"/>
              </a:endParaRPr>
            </a:p>
          </p:txBody>
        </p:sp>
      </p:grpSp>
    </p:spTree>
    <p:extLst>
      <p:ext uri="{BB962C8B-B14F-4D97-AF65-F5344CB8AC3E}">
        <p14:creationId xmlns:p14="http://schemas.microsoft.com/office/powerpoint/2010/main" val="12133953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8CB9-A332-1E03-E3F1-6299E90794BF}"/>
              </a:ext>
            </a:extLst>
          </p:cNvPr>
          <p:cNvSpPr>
            <a:spLocks noGrp="1"/>
          </p:cNvSpPr>
          <p:nvPr>
            <p:ph type="title"/>
          </p:nvPr>
        </p:nvSpPr>
        <p:spPr>
          <a:xfrm>
            <a:off x="605367" y="378458"/>
            <a:ext cx="11035342" cy="923330"/>
          </a:xfrm>
        </p:spPr>
        <p:txBody>
          <a:bodyPr/>
          <a:lstStyle/>
          <a:p>
            <a:r>
              <a:rPr lang="en-IN">
                <a:latin typeface="Verdana" panose="020B0604030504040204" pitchFamily="34" charset="0"/>
                <a:ea typeface="Verdana" panose="020B0604030504040204" pitchFamily="34" charset="0"/>
              </a:rPr>
              <a:t>Limitations with use of IUS for management of IBD</a:t>
            </a:r>
          </a:p>
        </p:txBody>
      </p:sp>
      <p:sp>
        <p:nvSpPr>
          <p:cNvPr id="3" name="Text Placeholder 2">
            <a:extLst>
              <a:ext uri="{FF2B5EF4-FFF2-40B4-BE49-F238E27FC236}">
                <a16:creationId xmlns:a16="http://schemas.microsoft.com/office/drawing/2014/main" id="{7ECEF62C-B0CD-EB5C-6AC7-9BCE7AF2295F}"/>
              </a:ext>
            </a:extLst>
          </p:cNvPr>
          <p:cNvSpPr>
            <a:spLocks noGrp="1"/>
          </p:cNvSpPr>
          <p:nvPr>
            <p:ph type="body" sz="quarter" idx="10"/>
          </p:nvPr>
        </p:nvSpPr>
        <p:spPr>
          <a:xfrm>
            <a:off x="1663968" y="5292459"/>
            <a:ext cx="8929372" cy="874999"/>
          </a:xfrm>
        </p:spPr>
        <p:txBody>
          <a:bodyPr/>
          <a:lstStyle/>
          <a:p>
            <a:pPr marL="0" indent="0">
              <a:buNone/>
            </a:pPr>
            <a:r>
              <a:rPr lang="en-IN" sz="2000">
                <a:latin typeface="Verdana" panose="020B0604030504040204" pitchFamily="34" charset="0"/>
                <a:ea typeface="Verdana" panose="020B0604030504040204" pitchFamily="34" charset="0"/>
              </a:rPr>
              <a:t>CT scan is better than IUS for diagnosing intestinal obstruction.</a:t>
            </a:r>
          </a:p>
          <a:p>
            <a:endParaRPr lang="en-IN" sz="200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DCC30DF5-92D9-5CCA-F06F-1BF71FA8A18A}"/>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19</a:t>
            </a:fld>
            <a:endParaRPr lang="en-US">
              <a:solidFill>
                <a:srgbClr val="646464"/>
              </a:solidFill>
            </a:endParaRPr>
          </a:p>
        </p:txBody>
      </p:sp>
      <p:sp>
        <p:nvSpPr>
          <p:cNvPr id="5" name="Text Placeholder 4">
            <a:extLst>
              <a:ext uri="{FF2B5EF4-FFF2-40B4-BE49-F238E27FC236}">
                <a16:creationId xmlns:a16="http://schemas.microsoft.com/office/drawing/2014/main" id="{F0161043-1256-2416-7164-9212E8304FD0}"/>
              </a:ext>
            </a:extLst>
          </p:cNvPr>
          <p:cNvSpPr>
            <a:spLocks noGrp="1"/>
          </p:cNvSpPr>
          <p:nvPr>
            <p:ph type="body" sz="quarter" idx="17"/>
          </p:nvPr>
        </p:nvSpPr>
        <p:spPr/>
        <p:txBody>
          <a:bodyPr/>
          <a:lstStyle/>
          <a:p>
            <a:r>
              <a:rPr lang="en-US"/>
              <a:t>CT: computed tomography; IBD; inflammatory bowel disease; IUS: Intestinal ultrasound </a:t>
            </a:r>
          </a:p>
          <a:p>
            <a:r>
              <a:rPr lang="en-IN" b="0" i="0">
                <a:solidFill>
                  <a:srgbClr val="222222"/>
                </a:solidFill>
                <a:effectLst/>
                <a:latin typeface="Verdana" panose="020B0604030504040204" pitchFamily="34" charset="0"/>
                <a:ea typeface="Verdana" panose="020B0604030504040204" pitchFamily="34" charset="0"/>
              </a:rPr>
              <a:t>Asthana, A. K., et al. (2015). </a:t>
            </a:r>
            <a:r>
              <a:rPr lang="en-IN" b="0" i="1">
                <a:solidFill>
                  <a:srgbClr val="222222"/>
                </a:solidFill>
                <a:effectLst/>
                <a:latin typeface="Verdana" panose="020B0604030504040204" pitchFamily="34" charset="0"/>
                <a:ea typeface="Verdana" panose="020B0604030504040204" pitchFamily="34" charset="0"/>
              </a:rPr>
              <a:t>Journal of Gastroenterology and Hepatology</a:t>
            </a:r>
            <a:r>
              <a:rPr lang="en-IN" b="0" i="0">
                <a:solidFill>
                  <a:srgbClr val="222222"/>
                </a:solidFill>
                <a:effectLst/>
                <a:latin typeface="Verdana" panose="020B0604030504040204" pitchFamily="34" charset="0"/>
                <a:ea typeface="Verdana" panose="020B0604030504040204" pitchFamily="34" charset="0"/>
              </a:rPr>
              <a:t>, </a:t>
            </a:r>
            <a:r>
              <a:rPr lang="en-IN" b="0" i="1">
                <a:solidFill>
                  <a:srgbClr val="222222"/>
                </a:solidFill>
                <a:effectLst/>
                <a:latin typeface="Verdana" panose="020B0604030504040204" pitchFamily="34" charset="0"/>
                <a:ea typeface="Verdana" panose="020B0604030504040204" pitchFamily="34" charset="0"/>
              </a:rPr>
              <a:t>30</a:t>
            </a:r>
            <a:r>
              <a:rPr lang="en-IN" b="0" i="0">
                <a:solidFill>
                  <a:srgbClr val="222222"/>
                </a:solidFill>
                <a:effectLst/>
                <a:latin typeface="Verdana" panose="020B0604030504040204" pitchFamily="34" charset="0"/>
                <a:ea typeface="Verdana" panose="020B0604030504040204" pitchFamily="34" charset="0"/>
              </a:rPr>
              <a:t>(3), 446-452.</a:t>
            </a:r>
            <a:endParaRPr lang="en-US">
              <a:latin typeface="Verdana" panose="020B0604030504040204" pitchFamily="34" charset="0"/>
              <a:ea typeface="Verdana" panose="020B0604030504040204" pitchFamily="34" charset="0"/>
            </a:endParaRPr>
          </a:p>
          <a:p>
            <a:endParaRPr lang="en-IN">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93A759FF-3835-8744-0DE1-7B2A637B1566}"/>
              </a:ext>
            </a:extLst>
          </p:cNvPr>
          <p:cNvSpPr txBox="1"/>
          <p:nvPr/>
        </p:nvSpPr>
        <p:spPr>
          <a:xfrm>
            <a:off x="1659854" y="1637668"/>
            <a:ext cx="8929371" cy="400110"/>
          </a:xfrm>
          <a:prstGeom prst="rect">
            <a:avLst/>
          </a:prstGeom>
          <a:noFill/>
        </p:spPr>
        <p:txBody>
          <a:bodyPr wrap="square">
            <a:spAutoFit/>
          </a:bodyPr>
          <a:lstStyle/>
          <a:p>
            <a:pPr defTabSz="608486" fontAlgn="base">
              <a:spcBef>
                <a:spcPct val="50000"/>
              </a:spcBef>
              <a:spcAft>
                <a:spcPct val="0"/>
              </a:spcAft>
              <a:defRPr/>
            </a:pPr>
            <a:r>
              <a:rPr lang="en-IN" sz="2000">
                <a:solidFill>
                  <a:srgbClr val="212121"/>
                </a:solidFill>
                <a:latin typeface="Verdana" panose="020B0604030504040204" pitchFamily="34" charset="0"/>
                <a:ea typeface="Verdana" panose="020B0604030504040204" pitchFamily="34" charset="0"/>
              </a:rPr>
              <a:t>Lack of technical expertise among gastroenterologists in Asia.</a:t>
            </a:r>
          </a:p>
        </p:txBody>
      </p:sp>
      <p:sp>
        <p:nvSpPr>
          <p:cNvPr id="9" name="Rounded Rectangle 20">
            <a:extLst>
              <a:ext uri="{FF2B5EF4-FFF2-40B4-BE49-F238E27FC236}">
                <a16:creationId xmlns:a16="http://schemas.microsoft.com/office/drawing/2014/main" id="{7E6B1B8D-8B51-E1C1-6D37-21BFDE32CBF8}"/>
              </a:ext>
            </a:extLst>
          </p:cNvPr>
          <p:cNvSpPr/>
          <p:nvPr/>
        </p:nvSpPr>
        <p:spPr>
          <a:xfrm>
            <a:off x="767213" y="2484753"/>
            <a:ext cx="601808" cy="583423"/>
          </a:xfrm>
          <a:prstGeom prst="roundRect">
            <a:avLst>
              <a:gd name="adj" fmla="val 50000"/>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486" fontAlgn="base">
              <a:spcBef>
                <a:spcPct val="50000"/>
              </a:spcBef>
              <a:spcAft>
                <a:spcPct val="0"/>
              </a:spcAft>
              <a:defRPr/>
            </a:pPr>
            <a:endParaRPr lang="en-US" sz="2000">
              <a:solidFill>
                <a:srgbClr val="FFFFFF"/>
              </a:solidFill>
              <a:latin typeface="Verdana" panose="020B0604030504040204" pitchFamily="34" charset="0"/>
              <a:ea typeface="Verdana" panose="020B0604030504040204" pitchFamily="34" charset="0"/>
            </a:endParaRPr>
          </a:p>
        </p:txBody>
      </p:sp>
      <p:sp>
        <p:nvSpPr>
          <p:cNvPr id="10" name="Rounded Rectangle 20">
            <a:extLst>
              <a:ext uri="{FF2B5EF4-FFF2-40B4-BE49-F238E27FC236}">
                <a16:creationId xmlns:a16="http://schemas.microsoft.com/office/drawing/2014/main" id="{89CBEFE8-4A20-BF35-273B-A4BE11599864}"/>
              </a:ext>
            </a:extLst>
          </p:cNvPr>
          <p:cNvSpPr/>
          <p:nvPr/>
        </p:nvSpPr>
        <p:spPr>
          <a:xfrm>
            <a:off x="733021" y="3403467"/>
            <a:ext cx="583292" cy="566308"/>
          </a:xfrm>
          <a:prstGeom prst="roundRect">
            <a:avLst>
              <a:gd name="adj" fmla="val 50000"/>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486" fontAlgn="base">
              <a:spcBef>
                <a:spcPct val="50000"/>
              </a:spcBef>
              <a:spcAft>
                <a:spcPct val="0"/>
              </a:spcAft>
              <a:defRPr/>
            </a:pPr>
            <a:endParaRPr lang="en-US" sz="2000">
              <a:solidFill>
                <a:srgbClr val="FFFFFF"/>
              </a:solidFill>
              <a:latin typeface="Verdana" panose="020B0604030504040204" pitchFamily="34" charset="0"/>
              <a:ea typeface="Verdana" panose="020B0604030504040204" pitchFamily="34" charset="0"/>
            </a:endParaRPr>
          </a:p>
        </p:txBody>
      </p:sp>
      <p:sp>
        <p:nvSpPr>
          <p:cNvPr id="11" name="Rounded Rectangle 20">
            <a:extLst>
              <a:ext uri="{FF2B5EF4-FFF2-40B4-BE49-F238E27FC236}">
                <a16:creationId xmlns:a16="http://schemas.microsoft.com/office/drawing/2014/main" id="{D857A5DE-7930-58E9-04AB-9019C7322427}"/>
              </a:ext>
            </a:extLst>
          </p:cNvPr>
          <p:cNvSpPr/>
          <p:nvPr/>
        </p:nvSpPr>
        <p:spPr>
          <a:xfrm>
            <a:off x="733021" y="4211595"/>
            <a:ext cx="636000" cy="667046"/>
          </a:xfrm>
          <a:prstGeom prst="roundRect">
            <a:avLst>
              <a:gd name="adj" fmla="val 50000"/>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486" fontAlgn="base">
              <a:spcBef>
                <a:spcPct val="50000"/>
              </a:spcBef>
              <a:spcAft>
                <a:spcPct val="0"/>
              </a:spcAft>
              <a:defRPr/>
            </a:pPr>
            <a:endParaRPr lang="en-US" sz="2000">
              <a:solidFill>
                <a:srgbClr val="FFFFFF"/>
              </a:solidFill>
              <a:latin typeface="Verdana" panose="020B0604030504040204" pitchFamily="34" charset="0"/>
              <a:ea typeface="Verdana" panose="020B0604030504040204" pitchFamily="34" charset="0"/>
            </a:endParaRPr>
          </a:p>
        </p:txBody>
      </p:sp>
      <p:sp>
        <p:nvSpPr>
          <p:cNvPr id="12" name="Rounded Rectangle 20">
            <a:extLst>
              <a:ext uri="{FF2B5EF4-FFF2-40B4-BE49-F238E27FC236}">
                <a16:creationId xmlns:a16="http://schemas.microsoft.com/office/drawing/2014/main" id="{513A06F1-EF1D-C4B8-7881-FDCEDC5A2D80}"/>
              </a:ext>
            </a:extLst>
          </p:cNvPr>
          <p:cNvSpPr/>
          <p:nvPr/>
        </p:nvSpPr>
        <p:spPr>
          <a:xfrm>
            <a:off x="767213" y="5251095"/>
            <a:ext cx="636000" cy="605406"/>
          </a:xfrm>
          <a:prstGeom prst="roundRect">
            <a:avLst>
              <a:gd name="adj" fmla="val 50000"/>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486" fontAlgn="base">
              <a:spcBef>
                <a:spcPct val="50000"/>
              </a:spcBef>
              <a:spcAft>
                <a:spcPct val="0"/>
              </a:spcAft>
              <a:defRPr/>
            </a:pPr>
            <a:endParaRPr lang="en-US" sz="2000">
              <a:solidFill>
                <a:srgbClr val="FFFFFF"/>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814A575B-47E8-F1DF-9AE0-06309EC2C5C5}"/>
              </a:ext>
            </a:extLst>
          </p:cNvPr>
          <p:cNvSpPr txBox="1"/>
          <p:nvPr/>
        </p:nvSpPr>
        <p:spPr>
          <a:xfrm>
            <a:off x="1659854" y="2383354"/>
            <a:ext cx="9764933" cy="707886"/>
          </a:xfrm>
          <a:prstGeom prst="rect">
            <a:avLst/>
          </a:prstGeom>
          <a:noFill/>
        </p:spPr>
        <p:txBody>
          <a:bodyPr wrap="square">
            <a:spAutoFit/>
          </a:bodyPr>
          <a:lstStyle/>
          <a:p>
            <a:pPr defTabSz="608486" fontAlgn="base">
              <a:spcBef>
                <a:spcPct val="50000"/>
              </a:spcBef>
              <a:spcAft>
                <a:spcPct val="0"/>
              </a:spcAft>
              <a:defRPr/>
            </a:pPr>
            <a:r>
              <a:rPr lang="en-IN" sz="2000">
                <a:solidFill>
                  <a:srgbClr val="212121"/>
                </a:solidFill>
                <a:latin typeface="Verdana" panose="020B0604030504040204" pitchFamily="34" charset="0"/>
                <a:ea typeface="Verdana" panose="020B0604030504040204" pitchFamily="34" charset="0"/>
              </a:rPr>
              <a:t>Operator dependant (performing ~150 scans during training can help achieve basic competence).</a:t>
            </a:r>
          </a:p>
        </p:txBody>
      </p:sp>
      <p:sp>
        <p:nvSpPr>
          <p:cNvPr id="17" name="TextBox 16">
            <a:extLst>
              <a:ext uri="{FF2B5EF4-FFF2-40B4-BE49-F238E27FC236}">
                <a16:creationId xmlns:a16="http://schemas.microsoft.com/office/drawing/2014/main" id="{506757BC-02CB-2622-399E-C8C11BB4E39F}"/>
              </a:ext>
            </a:extLst>
          </p:cNvPr>
          <p:cNvSpPr txBox="1"/>
          <p:nvPr/>
        </p:nvSpPr>
        <p:spPr>
          <a:xfrm>
            <a:off x="1659854" y="3473148"/>
            <a:ext cx="8382000" cy="400110"/>
          </a:xfrm>
          <a:prstGeom prst="rect">
            <a:avLst/>
          </a:prstGeom>
          <a:noFill/>
        </p:spPr>
        <p:txBody>
          <a:bodyPr wrap="square">
            <a:spAutoFit/>
          </a:bodyPr>
          <a:lstStyle/>
          <a:p>
            <a:pPr defTabSz="608486" fontAlgn="base">
              <a:spcBef>
                <a:spcPct val="50000"/>
              </a:spcBef>
              <a:spcAft>
                <a:spcPct val="0"/>
              </a:spcAft>
              <a:defRPr/>
            </a:pPr>
            <a:r>
              <a:rPr lang="en-IN" sz="2000">
                <a:solidFill>
                  <a:srgbClr val="212121"/>
                </a:solidFill>
                <a:latin typeface="Verdana" panose="020B0604030504040204" pitchFamily="34" charset="0"/>
                <a:ea typeface="Verdana" panose="020B0604030504040204" pitchFamily="34" charset="0"/>
              </a:rPr>
              <a:t>Technical utility affected by patient factors like obesity.</a:t>
            </a:r>
          </a:p>
        </p:txBody>
      </p:sp>
      <p:sp>
        <p:nvSpPr>
          <p:cNvPr id="19" name="TextBox 18">
            <a:extLst>
              <a:ext uri="{FF2B5EF4-FFF2-40B4-BE49-F238E27FC236}">
                <a16:creationId xmlns:a16="http://schemas.microsoft.com/office/drawing/2014/main" id="{4D40BCBC-4283-DA54-8B90-9A292E4DE6BA}"/>
              </a:ext>
            </a:extLst>
          </p:cNvPr>
          <p:cNvSpPr txBox="1"/>
          <p:nvPr/>
        </p:nvSpPr>
        <p:spPr>
          <a:xfrm>
            <a:off x="1659855" y="4166908"/>
            <a:ext cx="9259571" cy="1169551"/>
          </a:xfrm>
          <a:prstGeom prst="rect">
            <a:avLst/>
          </a:prstGeom>
          <a:noFill/>
        </p:spPr>
        <p:txBody>
          <a:bodyPr wrap="square">
            <a:spAutoFit/>
          </a:bodyPr>
          <a:lstStyle/>
          <a:p>
            <a:pPr defTabSz="608486" fontAlgn="base">
              <a:spcBef>
                <a:spcPct val="50000"/>
              </a:spcBef>
              <a:spcAft>
                <a:spcPct val="0"/>
              </a:spcAft>
              <a:defRPr/>
            </a:pPr>
            <a:r>
              <a:rPr lang="en-IN" sz="2000">
                <a:solidFill>
                  <a:srgbClr val="212121"/>
                </a:solidFill>
                <a:latin typeface="Verdana" panose="020B0604030504040204" pitchFamily="34" charset="0"/>
                <a:ea typeface="Verdana" panose="020B0604030504040204" pitchFamily="34" charset="0"/>
              </a:rPr>
              <a:t>Difficult to visualize rectum due to deep position in the pelvis. Inferior to several other modalities in examination of small bowel.</a:t>
            </a:r>
          </a:p>
          <a:p>
            <a:pPr defTabSz="608486" fontAlgn="base">
              <a:spcBef>
                <a:spcPct val="50000"/>
              </a:spcBef>
              <a:spcAft>
                <a:spcPct val="0"/>
              </a:spcAft>
              <a:defRPr/>
            </a:pPr>
            <a:r>
              <a:rPr lang="en-IN" sz="2000">
                <a:solidFill>
                  <a:srgbClr val="212121"/>
                </a:solidFill>
                <a:latin typeface="Verdana" panose="020B0604030504040204" pitchFamily="34" charset="0"/>
                <a:ea typeface="Verdana" panose="020B0604030504040204" pitchFamily="34" charset="0"/>
              </a:rPr>
              <a:t> </a:t>
            </a:r>
          </a:p>
        </p:txBody>
      </p:sp>
      <p:pic>
        <p:nvPicPr>
          <p:cNvPr id="21" name="Graphic 20" descr="Earth globe: Asia and Australia with solid fill">
            <a:extLst>
              <a:ext uri="{FF2B5EF4-FFF2-40B4-BE49-F238E27FC236}">
                <a16:creationId xmlns:a16="http://schemas.microsoft.com/office/drawing/2014/main" id="{64DF6A2A-60DE-BB4D-8A2B-EDAF8CBBF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921" y="1540518"/>
            <a:ext cx="762000" cy="762000"/>
          </a:xfrm>
          <a:prstGeom prst="rect">
            <a:avLst/>
          </a:prstGeom>
        </p:spPr>
      </p:pic>
      <p:pic>
        <p:nvPicPr>
          <p:cNvPr id="1026" name="Picture 2">
            <a:extLst>
              <a:ext uri="{FF2B5EF4-FFF2-40B4-BE49-F238E27FC236}">
                <a16:creationId xmlns:a16="http://schemas.microsoft.com/office/drawing/2014/main" id="{6FEB8787-CD18-82AD-BD61-EE51C4D0C10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064" y="2591237"/>
            <a:ext cx="429713" cy="416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intenance, support, technical icon - Download on Iconfinder">
            <a:extLst>
              <a:ext uri="{FF2B5EF4-FFF2-40B4-BE49-F238E27FC236}">
                <a16:creationId xmlns:a16="http://schemas.microsoft.com/office/drawing/2014/main" id="{40E2923F-4290-96E1-BFF6-824E811E3885}"/>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6013" y="3486784"/>
            <a:ext cx="367043" cy="3670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sualization - Free interface icons">
            <a:extLst>
              <a:ext uri="{FF2B5EF4-FFF2-40B4-BE49-F238E27FC236}">
                <a16:creationId xmlns:a16="http://schemas.microsoft.com/office/drawing/2014/main" id="{1B00708C-854D-CB7E-632F-D095CF0C3F23}"/>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064" y="4324889"/>
            <a:ext cx="367043" cy="3670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agnostic Pulse icon PNG and SVG Vector Free Download">
            <a:extLst>
              <a:ext uri="{FF2B5EF4-FFF2-40B4-BE49-F238E27FC236}">
                <a16:creationId xmlns:a16="http://schemas.microsoft.com/office/drawing/2014/main" id="{92B983A8-D24E-7731-4236-45B08EFB2C7F}"/>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652" y="5291587"/>
            <a:ext cx="496537" cy="50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926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72A8-DB96-4AE8-8D98-F1238D166FF8}"/>
              </a:ext>
            </a:extLst>
          </p:cNvPr>
          <p:cNvSpPr>
            <a:spLocks noGrp="1"/>
          </p:cNvSpPr>
          <p:nvPr>
            <p:ph type="title"/>
          </p:nvPr>
        </p:nvSpPr>
        <p:spPr>
          <a:xfrm>
            <a:off x="605367" y="320401"/>
            <a:ext cx="10990958" cy="461665"/>
          </a:xfrm>
        </p:spPr>
        <p:txBody>
          <a:bodyPr/>
          <a:lstStyle/>
          <a:p>
            <a:r>
              <a:rPr lang="en-US"/>
              <a:t>About IUS Primer module</a:t>
            </a:r>
          </a:p>
        </p:txBody>
      </p:sp>
      <p:sp>
        <p:nvSpPr>
          <p:cNvPr id="4" name="Slide Number Placeholder 3">
            <a:extLst>
              <a:ext uri="{FF2B5EF4-FFF2-40B4-BE49-F238E27FC236}">
                <a16:creationId xmlns:a16="http://schemas.microsoft.com/office/drawing/2014/main" id="{5E540CE8-74F1-4C00-B87F-906580E9C14F}"/>
              </a:ext>
            </a:extLst>
          </p:cNvPr>
          <p:cNvSpPr>
            <a:spLocks noGrp="1"/>
          </p:cNvSpPr>
          <p:nvPr>
            <p:ph type="sldNum" sz="quarter" idx="4"/>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363"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3783913F-3F82-4A30-BCA9-25D80BC96AF0}"/>
              </a:ext>
            </a:extLst>
          </p:cNvPr>
          <p:cNvSpPr>
            <a:spLocks noGrp="1"/>
          </p:cNvSpPr>
          <p:nvPr>
            <p:ph type="body" sz="quarter" idx="17"/>
          </p:nvPr>
        </p:nvSpPr>
        <p:spPr/>
        <p:txBody>
          <a:bodyPr/>
          <a:lstStyle/>
          <a:p>
            <a:r>
              <a:rPr lang="en-US" sz="833" kern="1200">
                <a:solidFill>
                  <a:srgbClr val="242021"/>
                </a:solidFill>
                <a:latin typeface="Verdana" panose="020B0604030504040204" pitchFamily="34" charset="0"/>
                <a:ea typeface="Verdana" panose="020B0604030504040204" pitchFamily="34" charset="0"/>
              </a:rPr>
              <a:t>AOCC: Asian Organization for Crohn's &amp; Colitis; </a:t>
            </a:r>
            <a:r>
              <a:rPr lang="en-US" sz="800" kern="1200">
                <a:solidFill>
                  <a:srgbClr val="242021"/>
                </a:solidFill>
                <a:latin typeface="Verdana" panose="020B0604030504040204" pitchFamily="34" charset="0"/>
                <a:ea typeface="Verdana" panose="020B0604030504040204" pitchFamily="34" charset="0"/>
              </a:rPr>
              <a:t>IUS: Intestinal ultrasound.</a:t>
            </a:r>
            <a:endParaRPr lang="en-US"/>
          </a:p>
        </p:txBody>
      </p:sp>
      <p:sp>
        <p:nvSpPr>
          <p:cNvPr id="11" name="TextBox 10">
            <a:extLst>
              <a:ext uri="{FF2B5EF4-FFF2-40B4-BE49-F238E27FC236}">
                <a16:creationId xmlns:a16="http://schemas.microsoft.com/office/drawing/2014/main" id="{A48BCC66-3D95-5986-18A6-9B1C73542F6A}"/>
              </a:ext>
            </a:extLst>
          </p:cNvPr>
          <p:cNvSpPr txBox="1"/>
          <p:nvPr/>
        </p:nvSpPr>
        <p:spPr>
          <a:xfrm>
            <a:off x="224972" y="1387578"/>
            <a:ext cx="10805886" cy="5016758"/>
          </a:xfrm>
          <a:prstGeom prst="rect">
            <a:avLst/>
          </a:prstGeom>
          <a:noFill/>
        </p:spPr>
        <p:txBody>
          <a:bodyPr wrap="square">
            <a:spAutoFit/>
          </a:bodyPr>
          <a:lstStyle/>
          <a:p>
            <a:pPr marL="666723" marR="0" lvl="0" indent="-285739" algn="l" defTabSz="60848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rPr>
              <a:t>IUS Primer module was created for training gastroenterologists in Asia on adopting Intestinal Ultrasound (IUS) for the diagnosis and management of Inflammatory Bowel Disease </a:t>
            </a:r>
          </a:p>
          <a:p>
            <a:pPr marL="380985" marR="0" lvl="0" indent="0" algn="l" defTabSz="608486"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666723" marR="0" lvl="0" indent="-285739" algn="l" defTabSz="60848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rPr>
              <a:t>Transform Medical Communications was commissioned by </a:t>
            </a:r>
            <a:r>
              <a:rPr kumimoji="0" lang="en-NZ"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rPr>
              <a:t>Janssen Asia Pacific for the development of this educational module </a:t>
            </a:r>
            <a:r>
              <a:rPr kumimoji="0" lang="en-NZ" sz="2000" b="0" i="1"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rPr>
              <a:t>under the guidance of IUS Primer working group members and AOCC.</a:t>
            </a:r>
            <a:r>
              <a:rPr kumimoji="0" lang="en-NZ"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rPr>
              <a:t> The division of Janssen responsible for developing the module is from medical education that follows strict non-promotional and educational guidance. </a:t>
            </a:r>
          </a:p>
          <a:p>
            <a:pPr marL="380985" marR="0" lvl="0" indent="0" algn="l" defTabSz="608486" rtl="0" eaLnBrk="1" fontAlgn="base" latinLnBrk="0" hangingPunct="1">
              <a:lnSpc>
                <a:spcPct val="100000"/>
              </a:lnSpc>
              <a:spcBef>
                <a:spcPts val="0"/>
              </a:spcBef>
              <a:spcAft>
                <a:spcPts val="0"/>
              </a:spcAft>
              <a:buClrTx/>
              <a:buSzTx/>
              <a:buFontTx/>
              <a:buNone/>
              <a:tabLst/>
              <a:defRPr/>
            </a:pPr>
            <a:endParaRPr kumimoji="0" lang="en-NZ"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666723" marR="0" lvl="0" indent="-285739" algn="l" defTabSz="60848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rPr>
              <a:t>The development of the module was funded by Janssen Asia Pacific, a division of Johnson and Johnson </a:t>
            </a:r>
            <a:r>
              <a:rPr kumimoji="0" lang="en-US" sz="2000" b="0" i="0" u="none" strike="noStrike" kern="1200" cap="none" spc="0" normalizeH="0" baseline="0" noProof="0">
                <a:ln>
                  <a:noFill/>
                </a:ln>
                <a:solidFill>
                  <a:srgbClr val="000000"/>
                </a:solidFill>
                <a:effectLst/>
                <a:uLnTx/>
                <a:uFillTx/>
                <a:latin typeface="Verdana"/>
                <a:ea typeface="Verdana"/>
                <a:cs typeface="Arial"/>
              </a:rPr>
              <a:t>International (Singapore) </a:t>
            </a:r>
            <a:r>
              <a:rPr kumimoji="0" lang="en-US"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rPr>
              <a:t>Pte. Ltd. in 2022. N</a:t>
            </a:r>
            <a:r>
              <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on-commercial use of this module is permitted without any further permission, provided credit for the content is clearly attributed to Janssen Asia Pacific.</a:t>
            </a:r>
            <a:endParaRPr kumimoji="0" lang="en-SG" sz="2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endParaRPr>
          </a:p>
          <a:p>
            <a:pPr marL="380985" marR="0" lvl="0" indent="0" algn="l" defTabSz="608486"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12121"/>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14858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BC7C-5955-4C80-9C14-60DDA43F0C52}"/>
              </a:ext>
            </a:extLst>
          </p:cNvPr>
          <p:cNvSpPr>
            <a:spLocks noGrp="1"/>
          </p:cNvSpPr>
          <p:nvPr>
            <p:ph type="title"/>
          </p:nvPr>
        </p:nvSpPr>
        <p:spPr>
          <a:xfrm>
            <a:off x="605367" y="378458"/>
            <a:ext cx="10145760" cy="461665"/>
          </a:xfrm>
        </p:spPr>
        <p:txBody>
          <a:bodyPr/>
          <a:lstStyle/>
          <a:p>
            <a:r>
              <a:rPr lang="en-US"/>
              <a:t>Motivation for IUS Primer Program in Asia</a:t>
            </a:r>
          </a:p>
        </p:txBody>
      </p:sp>
      <p:sp>
        <p:nvSpPr>
          <p:cNvPr id="4" name="Slide Number Placeholder 3">
            <a:extLst>
              <a:ext uri="{FF2B5EF4-FFF2-40B4-BE49-F238E27FC236}">
                <a16:creationId xmlns:a16="http://schemas.microsoft.com/office/drawing/2014/main" id="{21EF323F-1F06-417F-BACC-0946DA12082B}"/>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20</a:t>
            </a:fld>
            <a:endParaRPr lang="en-US">
              <a:solidFill>
                <a:srgbClr val="646464"/>
              </a:solidFill>
            </a:endParaRPr>
          </a:p>
        </p:txBody>
      </p:sp>
      <p:sp>
        <p:nvSpPr>
          <p:cNvPr id="5" name="Text Placeholder 4">
            <a:extLst>
              <a:ext uri="{FF2B5EF4-FFF2-40B4-BE49-F238E27FC236}">
                <a16:creationId xmlns:a16="http://schemas.microsoft.com/office/drawing/2014/main" id="{31E1C008-14B5-426F-90BB-63F7A0A6A4D5}"/>
              </a:ext>
            </a:extLst>
          </p:cNvPr>
          <p:cNvSpPr>
            <a:spLocks noGrp="1"/>
          </p:cNvSpPr>
          <p:nvPr>
            <p:ph type="body" sz="quarter" idx="17"/>
          </p:nvPr>
        </p:nvSpPr>
        <p:spPr/>
        <p:txBody>
          <a:bodyPr/>
          <a:lstStyle/>
          <a:p>
            <a:r>
              <a:rPr lang="en-US"/>
              <a:t>ECCO: European Crohn’s and Colitis </a:t>
            </a:r>
            <a:r>
              <a:rPr lang="en-US" err="1"/>
              <a:t>Organisation</a:t>
            </a:r>
            <a:r>
              <a:rPr lang="en-US"/>
              <a:t>; EFSUMB: European Federation of Societies for Ultrasound in Medicine and Biology; ESGAR: European Society of Gastrointestinal and Abdominal Radiology; IBD: inflammatory bowel disease; IUS: Intestinal ultrasound </a:t>
            </a:r>
          </a:p>
          <a:p>
            <a:r>
              <a:rPr lang="vi-VN"/>
              <a:t>1. </a:t>
            </a:r>
            <a:r>
              <a:rPr lang="en-US" err="1"/>
              <a:t>Maaser</a:t>
            </a:r>
            <a:r>
              <a:rPr lang="en-US"/>
              <a:t>, C. (2019). </a:t>
            </a:r>
            <a:r>
              <a:rPr lang="en-US" i="1"/>
              <a:t>Journal of Crohn's &amp; colitis</a:t>
            </a:r>
            <a:r>
              <a:rPr lang="en-US"/>
              <a:t>, 13(2), 144–164.</a:t>
            </a:r>
            <a:r>
              <a:rPr lang="vi-VN"/>
              <a:t> 2. </a:t>
            </a:r>
            <a:r>
              <a:rPr lang="en-US" err="1"/>
              <a:t>Maconi</a:t>
            </a:r>
            <a:r>
              <a:rPr lang="en-US"/>
              <a:t>, G. (2018). </a:t>
            </a:r>
            <a:r>
              <a:rPr lang="en-US" i="1" err="1"/>
              <a:t>Ultraschall</a:t>
            </a:r>
            <a:r>
              <a:rPr lang="en-US" i="1"/>
              <a:t> in der </a:t>
            </a:r>
            <a:r>
              <a:rPr lang="en-US" i="1" err="1"/>
              <a:t>Medizin</a:t>
            </a:r>
            <a:r>
              <a:rPr lang="en-US" i="1"/>
              <a:t> </a:t>
            </a:r>
            <a:r>
              <a:rPr lang="en-US"/>
              <a:t>(Stuttgart, Germany : 1980), 39(3), 304–317.</a:t>
            </a:r>
            <a:r>
              <a:rPr lang="vi-VN"/>
              <a:t> 3. </a:t>
            </a:r>
            <a:r>
              <a:rPr lang="en-US"/>
              <a:t>Asthana, A. (2015). </a:t>
            </a:r>
            <a:r>
              <a:rPr lang="en-US" i="1"/>
              <a:t>Journal of gastroenterology and hepatology</a:t>
            </a:r>
            <a:r>
              <a:rPr lang="en-US"/>
              <a:t>, 30(3), 446–452.</a:t>
            </a:r>
            <a:r>
              <a:rPr lang="vi-VN"/>
              <a:t> 4. </a:t>
            </a:r>
            <a:r>
              <a:rPr lang="en-US"/>
              <a:t>Friedman, A. (2021). </a:t>
            </a:r>
            <a:r>
              <a:rPr lang="en-US" i="1"/>
              <a:t>Alimentary pharmacology &amp; therapeutics,</a:t>
            </a:r>
            <a:r>
              <a:rPr lang="en-US"/>
              <a:t> 54(5), 652–666.</a:t>
            </a:r>
          </a:p>
        </p:txBody>
      </p:sp>
      <p:grpSp>
        <p:nvGrpSpPr>
          <p:cNvPr id="7" name="Google Shape;2829;p115">
            <a:extLst>
              <a:ext uri="{FF2B5EF4-FFF2-40B4-BE49-F238E27FC236}">
                <a16:creationId xmlns:a16="http://schemas.microsoft.com/office/drawing/2014/main" id="{1D685B08-7AEA-495F-BED2-25034F163316}"/>
              </a:ext>
            </a:extLst>
          </p:cNvPr>
          <p:cNvGrpSpPr/>
          <p:nvPr/>
        </p:nvGrpSpPr>
        <p:grpSpPr>
          <a:xfrm rot="5400000" flipH="1">
            <a:off x="4860739" y="921798"/>
            <a:ext cx="2433850" cy="3410793"/>
            <a:chOff x="7162800" y="2897630"/>
            <a:chExt cx="1318260" cy="1647825"/>
          </a:xfrm>
        </p:grpSpPr>
        <p:sp>
          <p:nvSpPr>
            <p:cNvPr id="10" name="Google Shape;2830;p115">
              <a:extLst>
                <a:ext uri="{FF2B5EF4-FFF2-40B4-BE49-F238E27FC236}">
                  <a16:creationId xmlns:a16="http://schemas.microsoft.com/office/drawing/2014/main" id="{489F1EEA-FCB7-4872-BD68-5F26A948D637}"/>
                </a:ext>
              </a:extLst>
            </p:cNvPr>
            <p:cNvSpPr/>
            <p:nvPr/>
          </p:nvSpPr>
          <p:spPr>
            <a:xfrm>
              <a:off x="7162800" y="2897630"/>
              <a:ext cx="1219200" cy="1647825"/>
            </a:xfrm>
            <a:prstGeom prst="rect">
              <a:avLst/>
            </a:prstGeom>
            <a:solidFill>
              <a:schemeClr val="accent2">
                <a:lumMod val="50000"/>
              </a:schemeClr>
            </a:solidFill>
            <a:ln>
              <a:noFill/>
            </a:ln>
          </p:spPr>
          <p:txBody>
            <a:bodyPr spcFirstLastPara="1" wrap="square" lIns="76188" tIns="38083" rIns="76188" bIns="38083" anchor="ctr" anchorCtr="0">
              <a:noAutofit/>
            </a:bodyPr>
            <a:lstStyle/>
            <a:p>
              <a:pPr algn="ctr" defTabSz="608486" fontAlgn="base"/>
              <a:endParaRPr sz="1333">
                <a:solidFill>
                  <a:srgbClr val="FFFFFF"/>
                </a:solidFill>
                <a:latin typeface="Roboto Condensed"/>
                <a:ea typeface="Roboto Condensed"/>
                <a:cs typeface="Roboto Condensed"/>
                <a:sym typeface="Roboto Condensed"/>
              </a:endParaRPr>
            </a:p>
          </p:txBody>
        </p:sp>
        <p:sp>
          <p:nvSpPr>
            <p:cNvPr id="11" name="Google Shape;2831;p115">
              <a:extLst>
                <a:ext uri="{FF2B5EF4-FFF2-40B4-BE49-F238E27FC236}">
                  <a16:creationId xmlns:a16="http://schemas.microsoft.com/office/drawing/2014/main" id="{F36B348D-0202-4764-8CA4-6ABF2B35D57D}"/>
                </a:ext>
              </a:extLst>
            </p:cNvPr>
            <p:cNvSpPr/>
            <p:nvPr/>
          </p:nvSpPr>
          <p:spPr>
            <a:xfrm>
              <a:off x="7261860" y="2897630"/>
              <a:ext cx="1219200" cy="1647825"/>
            </a:xfrm>
            <a:prstGeom prst="rect">
              <a:avLst/>
            </a:prstGeom>
            <a:solidFill>
              <a:schemeClr val="accent2"/>
            </a:solidFill>
            <a:ln>
              <a:noFill/>
            </a:ln>
          </p:spPr>
          <p:txBody>
            <a:bodyPr spcFirstLastPara="1" wrap="square" lIns="76188" tIns="38083" rIns="76188" bIns="38083" anchor="ctr" anchorCtr="0">
              <a:noAutofit/>
            </a:bodyPr>
            <a:lstStyle/>
            <a:p>
              <a:pPr algn="ctr" defTabSz="608486" fontAlgn="base"/>
              <a:endParaRPr sz="1333">
                <a:solidFill>
                  <a:srgbClr val="FFFFFF"/>
                </a:solidFill>
                <a:latin typeface="Roboto Condensed"/>
                <a:ea typeface="Roboto Condensed"/>
                <a:cs typeface="Roboto Condensed"/>
                <a:sym typeface="Roboto Condensed"/>
              </a:endParaRPr>
            </a:p>
          </p:txBody>
        </p:sp>
      </p:grpSp>
      <p:sp>
        <p:nvSpPr>
          <p:cNvPr id="8" name="Google Shape;2832;p115">
            <a:extLst>
              <a:ext uri="{FF2B5EF4-FFF2-40B4-BE49-F238E27FC236}">
                <a16:creationId xmlns:a16="http://schemas.microsoft.com/office/drawing/2014/main" id="{A257F75F-D7E7-459D-85BE-4C9E538103E1}"/>
              </a:ext>
            </a:extLst>
          </p:cNvPr>
          <p:cNvSpPr txBox="1"/>
          <p:nvPr/>
        </p:nvSpPr>
        <p:spPr>
          <a:xfrm>
            <a:off x="5257322" y="1559179"/>
            <a:ext cx="1555383" cy="314572"/>
          </a:xfrm>
          <a:prstGeom prst="rect">
            <a:avLst/>
          </a:prstGeom>
          <a:noFill/>
          <a:ln>
            <a:noFill/>
          </a:ln>
        </p:spPr>
        <p:txBody>
          <a:bodyPr spcFirstLastPara="1" wrap="square" lIns="0" tIns="0" rIns="0" bIns="0" anchor="t" anchorCtr="0">
            <a:noAutofit/>
          </a:bodyPr>
          <a:lstStyle/>
          <a:p>
            <a:pPr algn="ctr" defTabSz="608486" fontAlgn="base"/>
            <a:r>
              <a:rPr lang="vi-VN" sz="1333" b="1">
                <a:solidFill>
                  <a:srgbClr val="FFFFFF"/>
                </a:solidFill>
                <a:latin typeface="Verdana" panose="020B0604030504040204" pitchFamily="34" charset="0"/>
                <a:ea typeface="Verdana" panose="020B0604030504040204" pitchFamily="34" charset="0"/>
                <a:cs typeface="Roboto Condensed"/>
                <a:sym typeface="Roboto Condensed"/>
              </a:rPr>
              <a:t>Barriers</a:t>
            </a:r>
            <a:endParaRPr sz="3000">
              <a:solidFill>
                <a:srgbClr val="212121"/>
              </a:solidFill>
              <a:latin typeface="Verdana" panose="020B0604030504040204" pitchFamily="34" charset="0"/>
              <a:ea typeface="Verdana" panose="020B0604030504040204" pitchFamily="34" charset="0"/>
            </a:endParaRPr>
          </a:p>
        </p:txBody>
      </p:sp>
      <p:grpSp>
        <p:nvGrpSpPr>
          <p:cNvPr id="13" name="Google Shape;2835;p115">
            <a:extLst>
              <a:ext uri="{FF2B5EF4-FFF2-40B4-BE49-F238E27FC236}">
                <a16:creationId xmlns:a16="http://schemas.microsoft.com/office/drawing/2014/main" id="{3512D287-C4E5-4AD0-B125-BD7C5A8D1D9B}"/>
              </a:ext>
            </a:extLst>
          </p:cNvPr>
          <p:cNvGrpSpPr/>
          <p:nvPr/>
        </p:nvGrpSpPr>
        <p:grpSpPr>
          <a:xfrm rot="5400000" flipH="1">
            <a:off x="1116385" y="921694"/>
            <a:ext cx="2433851" cy="3411000"/>
            <a:chOff x="7162800" y="1192655"/>
            <a:chExt cx="1318260" cy="1628775"/>
          </a:xfrm>
        </p:grpSpPr>
        <p:sp>
          <p:nvSpPr>
            <p:cNvPr id="26" name="Google Shape;2836;p115">
              <a:extLst>
                <a:ext uri="{FF2B5EF4-FFF2-40B4-BE49-F238E27FC236}">
                  <a16:creationId xmlns:a16="http://schemas.microsoft.com/office/drawing/2014/main" id="{C1F89950-E76B-44DC-82BC-34F79F695A7E}"/>
                </a:ext>
              </a:extLst>
            </p:cNvPr>
            <p:cNvSpPr/>
            <p:nvPr/>
          </p:nvSpPr>
          <p:spPr>
            <a:xfrm>
              <a:off x="7162800" y="1192655"/>
              <a:ext cx="1219200" cy="1628775"/>
            </a:xfrm>
            <a:prstGeom prst="rect">
              <a:avLst/>
            </a:prstGeom>
            <a:solidFill>
              <a:schemeClr val="accent1">
                <a:lumMod val="50000"/>
              </a:schemeClr>
            </a:solidFill>
            <a:ln>
              <a:noFill/>
            </a:ln>
          </p:spPr>
          <p:txBody>
            <a:bodyPr spcFirstLastPara="1" wrap="square" lIns="76188" tIns="38083" rIns="76188" bIns="38083" anchor="ctr" anchorCtr="0">
              <a:noAutofit/>
            </a:bodyPr>
            <a:lstStyle/>
            <a:p>
              <a:pPr algn="ctr" defTabSz="608486" fontAlgn="base"/>
              <a:endParaRPr sz="1333">
                <a:solidFill>
                  <a:srgbClr val="FFFFFF"/>
                </a:solidFill>
                <a:latin typeface="Roboto Condensed"/>
                <a:ea typeface="Roboto Condensed"/>
                <a:cs typeface="Roboto Condensed"/>
                <a:sym typeface="Roboto Condensed"/>
              </a:endParaRPr>
            </a:p>
          </p:txBody>
        </p:sp>
        <p:sp>
          <p:nvSpPr>
            <p:cNvPr id="27" name="Google Shape;2837;p115">
              <a:extLst>
                <a:ext uri="{FF2B5EF4-FFF2-40B4-BE49-F238E27FC236}">
                  <a16:creationId xmlns:a16="http://schemas.microsoft.com/office/drawing/2014/main" id="{1442959F-880C-4151-953E-95B5D22F3572}"/>
                </a:ext>
              </a:extLst>
            </p:cNvPr>
            <p:cNvSpPr/>
            <p:nvPr/>
          </p:nvSpPr>
          <p:spPr>
            <a:xfrm>
              <a:off x="7261860" y="1192655"/>
              <a:ext cx="1219200" cy="1628775"/>
            </a:xfrm>
            <a:prstGeom prst="rect">
              <a:avLst/>
            </a:prstGeom>
            <a:solidFill>
              <a:schemeClr val="accent1"/>
            </a:solidFill>
            <a:ln>
              <a:noFill/>
            </a:ln>
          </p:spPr>
          <p:txBody>
            <a:bodyPr spcFirstLastPara="1" wrap="square" lIns="76188" tIns="38083" rIns="76188" bIns="38083" anchor="ctr" anchorCtr="0">
              <a:noAutofit/>
            </a:bodyPr>
            <a:lstStyle/>
            <a:p>
              <a:pPr algn="ctr" defTabSz="608486" fontAlgn="base"/>
              <a:endParaRPr sz="1333">
                <a:solidFill>
                  <a:srgbClr val="FFFFFF"/>
                </a:solidFill>
                <a:latin typeface="Roboto Condensed"/>
                <a:ea typeface="Roboto Condensed"/>
                <a:cs typeface="Roboto Condensed"/>
                <a:sym typeface="Roboto Condensed"/>
              </a:endParaRPr>
            </a:p>
          </p:txBody>
        </p:sp>
      </p:grpSp>
      <p:sp>
        <p:nvSpPr>
          <p:cNvPr id="14" name="Google Shape;2838;p115">
            <a:extLst>
              <a:ext uri="{FF2B5EF4-FFF2-40B4-BE49-F238E27FC236}">
                <a16:creationId xmlns:a16="http://schemas.microsoft.com/office/drawing/2014/main" id="{2A69135E-A316-4082-AA8E-A6C53A8E8EE1}"/>
              </a:ext>
            </a:extLst>
          </p:cNvPr>
          <p:cNvSpPr txBox="1"/>
          <p:nvPr/>
        </p:nvSpPr>
        <p:spPr>
          <a:xfrm>
            <a:off x="1431844" y="1559352"/>
            <a:ext cx="1601506" cy="314572"/>
          </a:xfrm>
          <a:prstGeom prst="rect">
            <a:avLst/>
          </a:prstGeom>
          <a:noFill/>
          <a:ln>
            <a:noFill/>
          </a:ln>
        </p:spPr>
        <p:txBody>
          <a:bodyPr spcFirstLastPara="1" wrap="square" lIns="0" tIns="0" rIns="0" bIns="0" anchor="t" anchorCtr="0">
            <a:noAutofit/>
          </a:bodyPr>
          <a:lstStyle/>
          <a:p>
            <a:pPr algn="ctr" defTabSz="608486" fontAlgn="base"/>
            <a:r>
              <a:rPr lang="vi-VN" sz="1333" b="1">
                <a:solidFill>
                  <a:srgbClr val="FFFFFF"/>
                </a:solidFill>
                <a:latin typeface="Verdana" panose="020B0604030504040204" pitchFamily="34" charset="0"/>
                <a:ea typeface="Verdana" panose="020B0604030504040204" pitchFamily="34" charset="0"/>
                <a:sym typeface="Roboto Condensed"/>
              </a:rPr>
              <a:t>Utility</a:t>
            </a:r>
            <a:endParaRPr sz="3000">
              <a:solidFill>
                <a:srgbClr val="212121"/>
              </a:solidFill>
              <a:latin typeface="Verdana" panose="020B0604030504040204" pitchFamily="34" charset="0"/>
              <a:ea typeface="Verdana" panose="020B0604030504040204" pitchFamily="34" charset="0"/>
            </a:endParaRPr>
          </a:p>
        </p:txBody>
      </p:sp>
      <p:grpSp>
        <p:nvGrpSpPr>
          <p:cNvPr id="29" name="Google Shape;2851;p115">
            <a:extLst>
              <a:ext uri="{FF2B5EF4-FFF2-40B4-BE49-F238E27FC236}">
                <a16:creationId xmlns:a16="http://schemas.microsoft.com/office/drawing/2014/main" id="{15BCF210-F9B2-482C-9759-0FA9FEA73C71}"/>
              </a:ext>
            </a:extLst>
          </p:cNvPr>
          <p:cNvGrpSpPr/>
          <p:nvPr/>
        </p:nvGrpSpPr>
        <p:grpSpPr>
          <a:xfrm rot="16200000">
            <a:off x="8576103" y="921693"/>
            <a:ext cx="2433851" cy="3411000"/>
            <a:chOff x="7162800" y="2897630"/>
            <a:chExt cx="1318260" cy="1647825"/>
          </a:xfrm>
        </p:grpSpPr>
        <p:sp>
          <p:nvSpPr>
            <p:cNvPr id="32" name="Google Shape;2852;p115">
              <a:extLst>
                <a:ext uri="{FF2B5EF4-FFF2-40B4-BE49-F238E27FC236}">
                  <a16:creationId xmlns:a16="http://schemas.microsoft.com/office/drawing/2014/main" id="{C2EFD1D2-C912-4DAF-ACF4-B1AE7C451FA1}"/>
                </a:ext>
              </a:extLst>
            </p:cNvPr>
            <p:cNvSpPr/>
            <p:nvPr/>
          </p:nvSpPr>
          <p:spPr>
            <a:xfrm>
              <a:off x="7162800" y="2897630"/>
              <a:ext cx="1219200" cy="1647825"/>
            </a:xfrm>
            <a:prstGeom prst="rect">
              <a:avLst/>
            </a:prstGeom>
            <a:solidFill>
              <a:schemeClr val="accent3">
                <a:lumMod val="50000"/>
              </a:schemeClr>
            </a:solidFill>
            <a:ln>
              <a:noFill/>
            </a:ln>
          </p:spPr>
          <p:txBody>
            <a:bodyPr spcFirstLastPara="1" wrap="square" lIns="76188" tIns="38083" rIns="76188" bIns="38083" anchor="ctr" anchorCtr="0">
              <a:noAutofit/>
            </a:bodyPr>
            <a:lstStyle/>
            <a:p>
              <a:pPr algn="ctr" defTabSz="608486" fontAlgn="base"/>
              <a:endParaRPr sz="1333">
                <a:solidFill>
                  <a:srgbClr val="FFFFFF"/>
                </a:solidFill>
                <a:latin typeface="Roboto Condensed"/>
                <a:ea typeface="Roboto Condensed"/>
                <a:cs typeface="Roboto Condensed"/>
                <a:sym typeface="Roboto Condensed"/>
              </a:endParaRPr>
            </a:p>
          </p:txBody>
        </p:sp>
        <p:sp>
          <p:nvSpPr>
            <p:cNvPr id="33" name="Google Shape;2853;p115">
              <a:extLst>
                <a:ext uri="{FF2B5EF4-FFF2-40B4-BE49-F238E27FC236}">
                  <a16:creationId xmlns:a16="http://schemas.microsoft.com/office/drawing/2014/main" id="{CA43F8EE-E83E-4473-9532-835FB2E347B2}"/>
                </a:ext>
              </a:extLst>
            </p:cNvPr>
            <p:cNvSpPr/>
            <p:nvPr/>
          </p:nvSpPr>
          <p:spPr>
            <a:xfrm>
              <a:off x="7261860" y="2897630"/>
              <a:ext cx="1219200" cy="1647825"/>
            </a:xfrm>
            <a:prstGeom prst="rect">
              <a:avLst/>
            </a:prstGeom>
            <a:solidFill>
              <a:schemeClr val="accent3"/>
            </a:solidFill>
            <a:ln>
              <a:noFill/>
            </a:ln>
          </p:spPr>
          <p:txBody>
            <a:bodyPr spcFirstLastPara="1" wrap="square" lIns="76188" tIns="38083" rIns="76188" bIns="38083" anchor="ctr" anchorCtr="0">
              <a:noAutofit/>
            </a:bodyPr>
            <a:lstStyle/>
            <a:p>
              <a:pPr algn="ctr" defTabSz="608486" fontAlgn="base"/>
              <a:endParaRPr sz="1333">
                <a:solidFill>
                  <a:srgbClr val="FFFFFF"/>
                </a:solidFill>
                <a:latin typeface="Roboto Condensed"/>
                <a:ea typeface="Roboto Condensed"/>
                <a:cs typeface="Roboto Condensed"/>
                <a:sym typeface="Roboto Condensed"/>
              </a:endParaRPr>
            </a:p>
          </p:txBody>
        </p:sp>
      </p:grpSp>
      <p:sp>
        <p:nvSpPr>
          <p:cNvPr id="30" name="Google Shape;2854;p115">
            <a:extLst>
              <a:ext uri="{FF2B5EF4-FFF2-40B4-BE49-F238E27FC236}">
                <a16:creationId xmlns:a16="http://schemas.microsoft.com/office/drawing/2014/main" id="{68D9375F-65D2-4E76-976A-AE8423132DB6}"/>
              </a:ext>
            </a:extLst>
          </p:cNvPr>
          <p:cNvSpPr txBox="1"/>
          <p:nvPr/>
        </p:nvSpPr>
        <p:spPr>
          <a:xfrm>
            <a:off x="8864480" y="1559179"/>
            <a:ext cx="1693538" cy="314572"/>
          </a:xfrm>
          <a:prstGeom prst="rect">
            <a:avLst/>
          </a:prstGeom>
          <a:noFill/>
          <a:ln>
            <a:noFill/>
          </a:ln>
        </p:spPr>
        <p:txBody>
          <a:bodyPr spcFirstLastPara="1" wrap="square" lIns="0" tIns="0" rIns="0" bIns="0" anchor="t" anchorCtr="0">
            <a:noAutofit/>
          </a:bodyPr>
          <a:lstStyle/>
          <a:p>
            <a:pPr algn="ctr" defTabSz="608486" fontAlgn="base"/>
            <a:r>
              <a:rPr lang="vi-VN" sz="1333" b="1">
                <a:solidFill>
                  <a:srgbClr val="FFFFFF"/>
                </a:solidFill>
                <a:latin typeface="Verdana" panose="020B0604030504040204" pitchFamily="34" charset="0"/>
                <a:ea typeface="Verdana" panose="020B0604030504040204" pitchFamily="34" charset="0"/>
                <a:cs typeface="Roboto Condensed"/>
                <a:sym typeface="Roboto Condensed"/>
              </a:rPr>
              <a:t>Unmet Needs</a:t>
            </a:r>
            <a:endParaRPr sz="3000">
              <a:solidFill>
                <a:srgbClr val="212121"/>
              </a:solidFill>
              <a:latin typeface="Verdana" panose="020B0604030504040204" pitchFamily="34" charset="0"/>
              <a:ea typeface="Verdana" panose="020B0604030504040204" pitchFamily="34" charset="0"/>
            </a:endParaRPr>
          </a:p>
        </p:txBody>
      </p:sp>
      <p:grpSp>
        <p:nvGrpSpPr>
          <p:cNvPr id="34" name="Google Shape;2862;p115">
            <a:extLst>
              <a:ext uri="{FF2B5EF4-FFF2-40B4-BE49-F238E27FC236}">
                <a16:creationId xmlns:a16="http://schemas.microsoft.com/office/drawing/2014/main" id="{F77BA9CC-A1B2-474C-B927-01828C4AE26E}"/>
              </a:ext>
            </a:extLst>
          </p:cNvPr>
          <p:cNvGrpSpPr/>
          <p:nvPr/>
        </p:nvGrpSpPr>
        <p:grpSpPr>
          <a:xfrm>
            <a:off x="5374571" y="3931717"/>
            <a:ext cx="1406189" cy="762000"/>
            <a:chOff x="3728287" y="2495550"/>
            <a:chExt cx="1687427" cy="1209675"/>
          </a:xfrm>
        </p:grpSpPr>
        <p:sp>
          <p:nvSpPr>
            <p:cNvPr id="35" name="Google Shape;2863;p115">
              <a:extLst>
                <a:ext uri="{FF2B5EF4-FFF2-40B4-BE49-F238E27FC236}">
                  <a16:creationId xmlns:a16="http://schemas.microsoft.com/office/drawing/2014/main" id="{1C61FC1E-0B63-425F-B5E0-32EF88CB65A2}"/>
                </a:ext>
              </a:extLst>
            </p:cNvPr>
            <p:cNvSpPr/>
            <p:nvPr/>
          </p:nvSpPr>
          <p:spPr>
            <a:xfrm>
              <a:off x="3728287" y="2562225"/>
              <a:ext cx="1687427" cy="1143000"/>
            </a:xfrm>
            <a:prstGeom prst="downArrow">
              <a:avLst>
                <a:gd name="adj1" fmla="val 59031"/>
                <a:gd name="adj2" fmla="val 50000"/>
              </a:avLst>
            </a:prstGeom>
            <a:solidFill>
              <a:srgbClr val="5B5B5B"/>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36" name="Google Shape;2864;p115">
              <a:extLst>
                <a:ext uri="{FF2B5EF4-FFF2-40B4-BE49-F238E27FC236}">
                  <a16:creationId xmlns:a16="http://schemas.microsoft.com/office/drawing/2014/main" id="{ECFF2C4B-0C8E-4697-BD14-44376CAE55BC}"/>
                </a:ext>
              </a:extLst>
            </p:cNvPr>
            <p:cNvSpPr/>
            <p:nvPr/>
          </p:nvSpPr>
          <p:spPr>
            <a:xfrm>
              <a:off x="3728287" y="2495550"/>
              <a:ext cx="1687427" cy="1143000"/>
            </a:xfrm>
            <a:prstGeom prst="downArrow">
              <a:avLst>
                <a:gd name="adj1" fmla="val 59031"/>
                <a:gd name="adj2" fmla="val 50000"/>
              </a:avLst>
            </a:prstGeom>
            <a:solidFill>
              <a:srgbClr val="C8C8C8"/>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grpSp>
      <p:grpSp>
        <p:nvGrpSpPr>
          <p:cNvPr id="37" name="Google Shape;2865;p115">
            <a:extLst>
              <a:ext uri="{FF2B5EF4-FFF2-40B4-BE49-F238E27FC236}">
                <a16:creationId xmlns:a16="http://schemas.microsoft.com/office/drawing/2014/main" id="{71E1D39A-3793-42CE-9C1D-BF136BCD3E5B}"/>
              </a:ext>
            </a:extLst>
          </p:cNvPr>
          <p:cNvGrpSpPr/>
          <p:nvPr/>
        </p:nvGrpSpPr>
        <p:grpSpPr>
          <a:xfrm>
            <a:off x="576527" y="4778821"/>
            <a:ext cx="10916973" cy="1043788"/>
            <a:chOff x="1938544" y="1152526"/>
            <a:chExt cx="4792657" cy="1387557"/>
          </a:xfrm>
        </p:grpSpPr>
        <p:sp>
          <p:nvSpPr>
            <p:cNvPr id="38" name="Google Shape;2866;p115">
              <a:extLst>
                <a:ext uri="{FF2B5EF4-FFF2-40B4-BE49-F238E27FC236}">
                  <a16:creationId xmlns:a16="http://schemas.microsoft.com/office/drawing/2014/main" id="{2B0F3171-D500-48C1-8FF2-8054E68DE293}"/>
                </a:ext>
              </a:extLst>
            </p:cNvPr>
            <p:cNvSpPr/>
            <p:nvPr/>
          </p:nvSpPr>
          <p:spPr>
            <a:xfrm rot="10800000" flipH="1">
              <a:off x="1938544" y="1598818"/>
              <a:ext cx="4792657" cy="941265"/>
            </a:xfrm>
            <a:prstGeom prst="round2SameRect">
              <a:avLst>
                <a:gd name="adj1" fmla="val 8813"/>
                <a:gd name="adj2" fmla="val 0"/>
              </a:avLst>
            </a:prstGeom>
            <a:solidFill>
              <a:srgbClr val="E8E8E8"/>
            </a:solidFill>
            <a:ln>
              <a:noFill/>
            </a:ln>
          </p:spPr>
          <p:txBody>
            <a:bodyPr spcFirstLastPara="1" wrap="square" lIns="76188" tIns="38083" rIns="76188" bIns="38083" anchor="ctr" anchorCtr="0">
              <a:noAutofit/>
            </a:bodyPr>
            <a:lstStyle/>
            <a:p>
              <a:pPr algn="ctr" defTabSz="608486" fontAlgn="base"/>
              <a:endParaRPr sz="1333">
                <a:solidFill>
                  <a:srgbClr val="FFFFFF"/>
                </a:solidFill>
                <a:latin typeface="Roboto Condensed"/>
                <a:ea typeface="Roboto Condensed"/>
                <a:cs typeface="Roboto Condensed"/>
                <a:sym typeface="Roboto Condensed"/>
              </a:endParaRPr>
            </a:p>
          </p:txBody>
        </p:sp>
        <p:grpSp>
          <p:nvGrpSpPr>
            <p:cNvPr id="39" name="Google Shape;2867;p115">
              <a:extLst>
                <a:ext uri="{FF2B5EF4-FFF2-40B4-BE49-F238E27FC236}">
                  <a16:creationId xmlns:a16="http://schemas.microsoft.com/office/drawing/2014/main" id="{98FBBE37-F265-48DC-9375-D0ED702DAB04}"/>
                </a:ext>
              </a:extLst>
            </p:cNvPr>
            <p:cNvGrpSpPr/>
            <p:nvPr/>
          </p:nvGrpSpPr>
          <p:grpSpPr>
            <a:xfrm>
              <a:off x="1938544" y="1152526"/>
              <a:ext cx="4792657" cy="446296"/>
              <a:chOff x="1600200" y="1295400"/>
              <a:chExt cx="5410200" cy="670560"/>
            </a:xfrm>
          </p:grpSpPr>
          <p:sp>
            <p:nvSpPr>
              <p:cNvPr id="40" name="Google Shape;2868;p115">
                <a:extLst>
                  <a:ext uri="{FF2B5EF4-FFF2-40B4-BE49-F238E27FC236}">
                    <a16:creationId xmlns:a16="http://schemas.microsoft.com/office/drawing/2014/main" id="{546850A0-B15B-4E71-A086-1A3FA1FC70AE}"/>
                  </a:ext>
                </a:extLst>
              </p:cNvPr>
              <p:cNvSpPr/>
              <p:nvPr/>
            </p:nvSpPr>
            <p:spPr>
              <a:xfrm>
                <a:off x="1600200" y="1356360"/>
                <a:ext cx="5410200" cy="609600"/>
              </a:xfrm>
              <a:prstGeom prst="rect">
                <a:avLst/>
              </a:prstGeom>
              <a:solidFill>
                <a:schemeClr val="accent4">
                  <a:lumMod val="50000"/>
                </a:schemeClr>
              </a:solidFill>
              <a:ln>
                <a:noFill/>
              </a:ln>
            </p:spPr>
            <p:txBody>
              <a:bodyPr spcFirstLastPara="1" wrap="square" lIns="76188" tIns="38083" rIns="76188" bIns="38083" anchor="ctr" anchorCtr="0">
                <a:noAutofit/>
              </a:bodyPr>
              <a:lstStyle/>
              <a:p>
                <a:pPr algn="ctr" defTabSz="608486" fontAlgn="base"/>
                <a:endParaRPr sz="1333">
                  <a:solidFill>
                    <a:srgbClr val="FFFFFF"/>
                  </a:solidFill>
                  <a:latin typeface="Roboto Condensed"/>
                  <a:ea typeface="Roboto Condensed"/>
                  <a:cs typeface="Roboto Condensed"/>
                  <a:sym typeface="Roboto Condensed"/>
                </a:endParaRPr>
              </a:p>
            </p:txBody>
          </p:sp>
          <p:sp>
            <p:nvSpPr>
              <p:cNvPr id="41" name="Google Shape;2869;p115">
                <a:extLst>
                  <a:ext uri="{FF2B5EF4-FFF2-40B4-BE49-F238E27FC236}">
                    <a16:creationId xmlns:a16="http://schemas.microsoft.com/office/drawing/2014/main" id="{7EF6CBBA-5BE5-4520-9EDB-B78BB6F28768}"/>
                  </a:ext>
                </a:extLst>
              </p:cNvPr>
              <p:cNvSpPr/>
              <p:nvPr/>
            </p:nvSpPr>
            <p:spPr>
              <a:xfrm>
                <a:off x="1600200" y="1295400"/>
                <a:ext cx="5410200" cy="609600"/>
              </a:xfrm>
              <a:prstGeom prst="rect">
                <a:avLst/>
              </a:prstGeom>
              <a:solidFill>
                <a:schemeClr val="accent4"/>
              </a:solidFill>
              <a:ln>
                <a:noFill/>
              </a:ln>
            </p:spPr>
            <p:txBody>
              <a:bodyPr spcFirstLastPara="1" wrap="square" lIns="76188" tIns="38083" rIns="76188" bIns="38083" anchor="ctr" anchorCtr="0">
                <a:noAutofit/>
              </a:bodyPr>
              <a:lstStyle/>
              <a:p>
                <a:pPr algn="ctr" defTabSz="608486" fontAlgn="base"/>
                <a:r>
                  <a:rPr lang="en-US" sz="1333" b="1">
                    <a:solidFill>
                      <a:srgbClr val="FFFFFF"/>
                    </a:solidFill>
                    <a:latin typeface="Verdana" panose="020B0604030504040204" pitchFamily="34" charset="0"/>
                    <a:ea typeface="Verdana" panose="020B0604030504040204" pitchFamily="34" charset="0"/>
                    <a:cs typeface="Roboto Condensed"/>
                    <a:sym typeface="Roboto Condensed"/>
                  </a:rPr>
                  <a:t>NEXT STEPS </a:t>
                </a:r>
                <a:endParaRPr lang="en-US" sz="2500" b="1">
                  <a:solidFill>
                    <a:srgbClr val="212121"/>
                  </a:solidFill>
                  <a:latin typeface="Verdana" panose="020B0604030504040204" pitchFamily="34" charset="0"/>
                  <a:ea typeface="Verdana" panose="020B0604030504040204" pitchFamily="34" charset="0"/>
                </a:endParaRPr>
              </a:p>
            </p:txBody>
          </p:sp>
        </p:grpSp>
      </p:grpSp>
      <p:sp>
        <p:nvSpPr>
          <p:cNvPr id="42" name="Rectangle 41">
            <a:extLst>
              <a:ext uri="{FF2B5EF4-FFF2-40B4-BE49-F238E27FC236}">
                <a16:creationId xmlns:a16="http://schemas.microsoft.com/office/drawing/2014/main" id="{AF32C6E0-86F4-45C7-A589-737EE06A49A0}"/>
              </a:ext>
            </a:extLst>
          </p:cNvPr>
          <p:cNvSpPr/>
          <p:nvPr/>
        </p:nvSpPr>
        <p:spPr>
          <a:xfrm>
            <a:off x="1307911" y="5219514"/>
            <a:ext cx="9956988" cy="515654"/>
          </a:xfrm>
          <a:prstGeom prst="rect">
            <a:avLst/>
          </a:prstGeom>
        </p:spPr>
        <p:txBody>
          <a:bodyPr wrap="square">
            <a:spAutoFit/>
          </a:bodyPr>
          <a:lstStyle/>
          <a:p>
            <a:pPr defTabSz="761970">
              <a:spcAft>
                <a:spcPts val="500"/>
              </a:spcAft>
              <a:defRPr/>
            </a:pPr>
            <a:r>
              <a:rPr lang="en-US" sz="1167">
                <a:solidFill>
                  <a:srgbClr val="000000"/>
                </a:solidFill>
                <a:latin typeface="Verdana" panose="020B0604030504040204" pitchFamily="34" charset="0"/>
                <a:ea typeface="Verdana" panose="020B0604030504040204" pitchFamily="34" charset="0"/>
              </a:rPr>
              <a:t>The machines and probes are already </a:t>
            </a:r>
            <a:r>
              <a:rPr lang="en-US" sz="1167" b="1">
                <a:solidFill>
                  <a:srgbClr val="000000"/>
                </a:solidFill>
                <a:latin typeface="Verdana" panose="020B0604030504040204" pitchFamily="34" charset="0"/>
                <a:ea typeface="Verdana" panose="020B0604030504040204" pitchFamily="34" charset="0"/>
              </a:rPr>
              <a:t>available</a:t>
            </a:r>
            <a:r>
              <a:rPr lang="en-US" sz="1167">
                <a:solidFill>
                  <a:srgbClr val="000000"/>
                </a:solidFill>
                <a:latin typeface="Verdana" panose="020B0604030504040204" pitchFamily="34" charset="0"/>
                <a:ea typeface="Verdana" panose="020B0604030504040204" pitchFamily="34" charset="0"/>
              </a:rPr>
              <a:t> in most </a:t>
            </a:r>
            <a:r>
              <a:rPr lang="en-US" sz="1167" err="1">
                <a:solidFill>
                  <a:srgbClr val="000000"/>
                </a:solidFill>
                <a:latin typeface="Verdana" panose="020B0604030504040204" pitchFamily="34" charset="0"/>
                <a:ea typeface="Verdana" panose="020B0604030504040204" pitchFamily="34" charset="0"/>
              </a:rPr>
              <a:t>centres</a:t>
            </a:r>
            <a:r>
              <a:rPr lang="en-US" sz="1167">
                <a:solidFill>
                  <a:srgbClr val="000000"/>
                </a:solidFill>
                <a:latin typeface="Verdana" panose="020B0604030504040204" pitchFamily="34" charset="0"/>
                <a:ea typeface="Verdana" panose="020B0604030504040204" pitchFamily="34" charset="0"/>
              </a:rPr>
              <a:t> in </a:t>
            </a:r>
            <a:r>
              <a:rPr lang="en-US" sz="1167" b="1">
                <a:solidFill>
                  <a:srgbClr val="000000"/>
                </a:solidFill>
                <a:latin typeface="Verdana" panose="020B0604030504040204" pitchFamily="34" charset="0"/>
                <a:ea typeface="Verdana" panose="020B0604030504040204" pitchFamily="34" charset="0"/>
              </a:rPr>
              <a:t>Asia</a:t>
            </a:r>
            <a:r>
              <a:rPr lang="en-US" sz="1167" b="1" baseline="30000">
                <a:solidFill>
                  <a:srgbClr val="000000"/>
                </a:solidFill>
                <a:latin typeface="Verdana" panose="020B0604030504040204" pitchFamily="34" charset="0"/>
                <a:ea typeface="Verdana" panose="020B0604030504040204" pitchFamily="34" charset="0"/>
              </a:rPr>
              <a:t>3</a:t>
            </a:r>
          </a:p>
          <a:p>
            <a:pPr defTabSz="761970">
              <a:spcAft>
                <a:spcPts val="500"/>
              </a:spcAft>
              <a:defRPr/>
            </a:pPr>
            <a:r>
              <a:rPr lang="en-US" sz="1167">
                <a:solidFill>
                  <a:srgbClr val="000000"/>
                </a:solidFill>
                <a:latin typeface="Verdana" panose="020B0604030504040204" pitchFamily="34" charset="0"/>
                <a:ea typeface="Verdana" panose="020B0604030504040204" pitchFamily="34" charset="0"/>
              </a:rPr>
              <a:t>Providing Infrastructure, funding, and training (including fellowships) to clinicians in Asia</a:t>
            </a:r>
            <a:r>
              <a:rPr lang="en-US" sz="1167" baseline="30000">
                <a:solidFill>
                  <a:srgbClr val="000000"/>
                </a:solidFill>
                <a:latin typeface="Verdana" panose="020B0604030504040204" pitchFamily="34" charset="0"/>
                <a:ea typeface="Verdana" panose="020B0604030504040204" pitchFamily="34" charset="0"/>
              </a:rPr>
              <a:t>3</a:t>
            </a:r>
          </a:p>
        </p:txBody>
      </p:sp>
      <p:sp>
        <p:nvSpPr>
          <p:cNvPr id="43" name="TextBox 115">
            <a:extLst>
              <a:ext uri="{FF2B5EF4-FFF2-40B4-BE49-F238E27FC236}">
                <a16:creationId xmlns:a16="http://schemas.microsoft.com/office/drawing/2014/main" id="{8A2FE921-2C3B-47E7-876C-771356158B7E}"/>
              </a:ext>
            </a:extLst>
          </p:cNvPr>
          <p:cNvSpPr txBox="1"/>
          <p:nvPr/>
        </p:nvSpPr>
        <p:spPr>
          <a:xfrm>
            <a:off x="848940" y="2201535"/>
            <a:ext cx="2930941" cy="147777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115" indent="-238115" defTabSz="761970">
              <a:spcAft>
                <a:spcPts val="500"/>
              </a:spcAft>
              <a:buFont typeface="Arial" panose="020B0604020202020204" pitchFamily="34" charset="0"/>
              <a:buChar char="•"/>
              <a:defRPr/>
            </a:pPr>
            <a:r>
              <a:rPr lang="en-US" sz="1167">
                <a:solidFill>
                  <a:srgbClr val="FFFFFF"/>
                </a:solidFill>
                <a:latin typeface="Verdana" panose="020B0604030504040204" pitchFamily="34" charset="0"/>
                <a:ea typeface="Verdana" panose="020B0604030504040204" pitchFamily="34" charset="0"/>
              </a:rPr>
              <a:t>IUS is recommended by </a:t>
            </a:r>
            <a:r>
              <a:rPr lang="en-US" sz="1167" i="1">
                <a:solidFill>
                  <a:srgbClr val="FFFFFF"/>
                </a:solidFill>
                <a:latin typeface="Verdana" panose="020B0604030504040204" pitchFamily="34" charset="0"/>
                <a:ea typeface="Verdana" panose="020B0604030504040204" pitchFamily="34" charset="0"/>
              </a:rPr>
              <a:t>ECCO-ESGAR and EFSUMB</a:t>
            </a:r>
            <a:r>
              <a:rPr lang="en-US" sz="1167">
                <a:solidFill>
                  <a:srgbClr val="FFFFFF"/>
                </a:solidFill>
                <a:latin typeface="Verdana" panose="020B0604030504040204" pitchFamily="34" charset="0"/>
                <a:ea typeface="Verdana" panose="020B0604030504040204" pitchFamily="34" charset="0"/>
              </a:rPr>
              <a:t> as a </a:t>
            </a:r>
            <a:r>
              <a:rPr lang="en-US" sz="1167" b="1">
                <a:solidFill>
                  <a:srgbClr val="FFFFFF"/>
                </a:solidFill>
                <a:latin typeface="Verdana" panose="020B0604030504040204" pitchFamily="34" charset="0"/>
                <a:ea typeface="Verdana" panose="020B0604030504040204" pitchFamily="34" charset="0"/>
              </a:rPr>
              <a:t>useful &amp; efficient tool </a:t>
            </a:r>
            <a:r>
              <a:rPr lang="en-US" sz="1167">
                <a:solidFill>
                  <a:srgbClr val="FFFFFF"/>
                </a:solidFill>
                <a:latin typeface="Verdana" panose="020B0604030504040204" pitchFamily="34" charset="0"/>
                <a:ea typeface="Verdana" panose="020B0604030504040204" pitchFamily="34" charset="0"/>
              </a:rPr>
              <a:t>to monitor IBD</a:t>
            </a:r>
            <a:r>
              <a:rPr lang="en-US" sz="1167" baseline="30000">
                <a:solidFill>
                  <a:srgbClr val="FFFFFF"/>
                </a:solidFill>
                <a:latin typeface="Verdana" panose="020B0604030504040204" pitchFamily="34" charset="0"/>
                <a:ea typeface="Verdana" panose="020B0604030504040204" pitchFamily="34" charset="0"/>
              </a:rPr>
              <a:t>1,2</a:t>
            </a:r>
            <a:r>
              <a:rPr lang="en-US" sz="1167">
                <a:solidFill>
                  <a:srgbClr val="FFFFFF"/>
                </a:solidFill>
                <a:latin typeface="Verdana" panose="020B0604030504040204" pitchFamily="34" charset="0"/>
                <a:ea typeface="Verdana" panose="020B0604030504040204" pitchFamily="34" charset="0"/>
              </a:rPr>
              <a:t> </a:t>
            </a:r>
          </a:p>
          <a:p>
            <a:pPr marL="238115" indent="-238115" defTabSz="761970">
              <a:spcAft>
                <a:spcPts val="500"/>
              </a:spcAft>
              <a:buFont typeface="Arial" panose="020B0604020202020204" pitchFamily="34" charset="0"/>
              <a:buChar char="•"/>
              <a:defRPr/>
            </a:pPr>
            <a:r>
              <a:rPr lang="en-US" sz="1167">
                <a:solidFill>
                  <a:srgbClr val="FFFFFF"/>
                </a:solidFill>
                <a:latin typeface="Verdana" panose="020B0604030504040204" pitchFamily="34" charset="0"/>
                <a:ea typeface="Verdana" panose="020B0604030504040204" pitchFamily="34" charset="0"/>
              </a:rPr>
              <a:t>IUS is </a:t>
            </a:r>
            <a:r>
              <a:rPr lang="en-US" sz="1167" b="1">
                <a:solidFill>
                  <a:srgbClr val="FFFFFF"/>
                </a:solidFill>
                <a:latin typeface="Verdana" panose="020B0604030504040204" pitchFamily="34" charset="0"/>
                <a:ea typeface="Verdana" panose="020B0604030504040204" pitchFamily="34" charset="0"/>
              </a:rPr>
              <a:t>cheap, non-invasive, and easily reproducible</a:t>
            </a:r>
            <a:r>
              <a:rPr lang="en-US" sz="1167" baseline="30000">
                <a:solidFill>
                  <a:srgbClr val="FFFFFF"/>
                </a:solidFill>
                <a:latin typeface="Verdana" panose="020B0604030504040204" pitchFamily="34" charset="0"/>
                <a:ea typeface="Verdana" panose="020B0604030504040204" pitchFamily="34" charset="0"/>
              </a:rPr>
              <a:t>3</a:t>
            </a:r>
          </a:p>
          <a:p>
            <a:pPr marL="238115" indent="-238115" defTabSz="761970">
              <a:spcAft>
                <a:spcPts val="500"/>
              </a:spcAft>
              <a:buFont typeface="Arial" panose="020B0604020202020204" pitchFamily="34" charset="0"/>
              <a:buChar char="•"/>
              <a:defRPr/>
            </a:pPr>
            <a:r>
              <a:rPr lang="en-US" sz="1167" b="1">
                <a:solidFill>
                  <a:srgbClr val="FFFFFF"/>
                </a:solidFill>
                <a:latin typeface="Verdana" panose="020B0604030504040204" pitchFamily="34" charset="0"/>
                <a:ea typeface="Verdana" panose="020B0604030504040204" pitchFamily="34" charset="0"/>
              </a:rPr>
              <a:t>IUS improves patient adherence to treatment</a:t>
            </a:r>
            <a:r>
              <a:rPr lang="en-US" sz="1167" baseline="30000">
                <a:solidFill>
                  <a:srgbClr val="FFFFFF"/>
                </a:solidFill>
                <a:latin typeface="Verdana" panose="020B0604030504040204" pitchFamily="34" charset="0"/>
                <a:ea typeface="Verdana" panose="020B0604030504040204" pitchFamily="34" charset="0"/>
              </a:rPr>
              <a:t>4</a:t>
            </a:r>
            <a:endParaRPr lang="en-US" sz="1167">
              <a:solidFill>
                <a:srgbClr val="FFFFFF"/>
              </a:solidFill>
              <a:latin typeface="Verdana" panose="020B0604030504040204" pitchFamily="34" charset="0"/>
              <a:ea typeface="Verdana" panose="020B0604030504040204" pitchFamily="34" charset="0"/>
            </a:endParaRPr>
          </a:p>
        </p:txBody>
      </p:sp>
      <p:sp>
        <p:nvSpPr>
          <p:cNvPr id="44" name="TextBox 109">
            <a:extLst>
              <a:ext uri="{FF2B5EF4-FFF2-40B4-BE49-F238E27FC236}">
                <a16:creationId xmlns:a16="http://schemas.microsoft.com/office/drawing/2014/main" id="{D2D664A1-9597-4240-909C-8FA5B7B4BB06}"/>
              </a:ext>
            </a:extLst>
          </p:cNvPr>
          <p:cNvSpPr txBox="1"/>
          <p:nvPr/>
        </p:nvSpPr>
        <p:spPr>
          <a:xfrm>
            <a:off x="4772338" y="2201534"/>
            <a:ext cx="2647325" cy="99033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2869" indent="-142869" defTabSz="761970">
              <a:buFont typeface="Arial" panose="020B0604020202020204" pitchFamily="34" charset="0"/>
              <a:buChar char="•"/>
              <a:defRPr/>
            </a:pPr>
            <a:r>
              <a:rPr lang="en-US" sz="1167" b="1">
                <a:solidFill>
                  <a:srgbClr val="FFFFFF"/>
                </a:solidFill>
                <a:latin typeface="Verdana" panose="020B0604030504040204" pitchFamily="34" charset="0"/>
                <a:ea typeface="Verdana" panose="020B0604030504040204" pitchFamily="34" charset="0"/>
              </a:rPr>
              <a:t>Lack of awareness </a:t>
            </a:r>
            <a:r>
              <a:rPr lang="en-US" sz="1167">
                <a:solidFill>
                  <a:srgbClr val="FFFFFF"/>
                </a:solidFill>
                <a:latin typeface="Verdana" panose="020B0604030504040204" pitchFamily="34" charset="0"/>
                <a:ea typeface="Verdana" panose="020B0604030504040204" pitchFamily="34" charset="0"/>
              </a:rPr>
              <a:t>of clinicians about the </a:t>
            </a:r>
            <a:r>
              <a:rPr lang="en-US" sz="1167" b="1">
                <a:solidFill>
                  <a:srgbClr val="FFFFFF"/>
                </a:solidFill>
                <a:latin typeface="Verdana" panose="020B0604030504040204" pitchFamily="34" charset="0"/>
                <a:ea typeface="Verdana" panose="020B0604030504040204" pitchFamily="34" charset="0"/>
              </a:rPr>
              <a:t>utility of IUS</a:t>
            </a:r>
            <a:r>
              <a:rPr lang="en-US" sz="1167" baseline="30000">
                <a:solidFill>
                  <a:srgbClr val="FFFFFF"/>
                </a:solidFill>
                <a:latin typeface="Verdana" panose="020B0604030504040204" pitchFamily="34" charset="0"/>
                <a:ea typeface="Verdana" panose="020B0604030504040204" pitchFamily="34" charset="0"/>
              </a:rPr>
              <a:t>3</a:t>
            </a:r>
          </a:p>
          <a:p>
            <a:pPr marL="142869" indent="-142869" defTabSz="761970">
              <a:buFont typeface="Arial" panose="020B0604020202020204" pitchFamily="34" charset="0"/>
              <a:buChar char="•"/>
              <a:defRPr/>
            </a:pPr>
            <a:r>
              <a:rPr lang="en-US" sz="1167" b="1">
                <a:solidFill>
                  <a:srgbClr val="FFFFFF"/>
                </a:solidFill>
                <a:latin typeface="Verdana" panose="020B0604030504040204" pitchFamily="34" charset="0"/>
                <a:ea typeface="Verdana" panose="020B0604030504040204" pitchFamily="34" charset="0"/>
              </a:rPr>
              <a:t>Lack of data, resources and expertise</a:t>
            </a:r>
            <a:r>
              <a:rPr lang="en-US" sz="1167" b="1" baseline="30000">
                <a:solidFill>
                  <a:srgbClr val="FFFFFF"/>
                </a:solidFill>
                <a:latin typeface="Verdana" panose="020B0604030504040204" pitchFamily="34" charset="0"/>
                <a:ea typeface="Verdana" panose="020B0604030504040204" pitchFamily="34" charset="0"/>
              </a:rPr>
              <a:t>3</a:t>
            </a:r>
          </a:p>
          <a:p>
            <a:pPr marL="142869" indent="-142869" defTabSz="761970">
              <a:buFont typeface="Arial" panose="020B0604020202020204" pitchFamily="34" charset="0"/>
              <a:buChar char="•"/>
              <a:defRPr/>
            </a:pPr>
            <a:r>
              <a:rPr lang="en-US" sz="1167">
                <a:solidFill>
                  <a:srgbClr val="FFFFFF"/>
                </a:solidFill>
                <a:latin typeface="Verdana" panose="020B0604030504040204" pitchFamily="34" charset="0"/>
                <a:ea typeface="Verdana" panose="020B0604030504040204" pitchFamily="34" charset="0"/>
              </a:rPr>
              <a:t>Considerable </a:t>
            </a:r>
            <a:r>
              <a:rPr lang="en-US" sz="1167" b="1">
                <a:solidFill>
                  <a:srgbClr val="FFFFFF"/>
                </a:solidFill>
                <a:latin typeface="Verdana" panose="020B0604030504040204" pitchFamily="34" charset="0"/>
                <a:ea typeface="Verdana" panose="020B0604030504040204" pitchFamily="34" charset="0"/>
              </a:rPr>
              <a:t>learning curve</a:t>
            </a:r>
            <a:r>
              <a:rPr lang="en-US" sz="1167" b="1" baseline="30000">
                <a:solidFill>
                  <a:srgbClr val="FFFFFF"/>
                </a:solidFill>
                <a:latin typeface="Verdana" panose="020B0604030504040204" pitchFamily="34" charset="0"/>
                <a:ea typeface="Verdana" panose="020B0604030504040204" pitchFamily="34" charset="0"/>
              </a:rPr>
              <a:t>3</a:t>
            </a:r>
          </a:p>
        </p:txBody>
      </p:sp>
      <p:sp>
        <p:nvSpPr>
          <p:cNvPr id="45" name="TextBox 118">
            <a:extLst>
              <a:ext uri="{FF2B5EF4-FFF2-40B4-BE49-F238E27FC236}">
                <a16:creationId xmlns:a16="http://schemas.microsoft.com/office/drawing/2014/main" id="{72D7AF03-BC4C-4728-A4E8-D5BF4BD1DE83}"/>
              </a:ext>
            </a:extLst>
          </p:cNvPr>
          <p:cNvSpPr txBox="1"/>
          <p:nvPr/>
        </p:nvSpPr>
        <p:spPr>
          <a:xfrm>
            <a:off x="8242992" y="2229849"/>
            <a:ext cx="3100069" cy="99033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2869" indent="-142869" defTabSz="761970">
              <a:buFont typeface="Arial" panose="020B0604020202020204" pitchFamily="34" charset="0"/>
              <a:buChar char="•"/>
              <a:defRPr/>
            </a:pPr>
            <a:r>
              <a:rPr lang="en-US" sz="1167">
                <a:solidFill>
                  <a:srgbClr val="FFFFFF"/>
                </a:solidFill>
                <a:latin typeface="Verdana" panose="020B0604030504040204" pitchFamily="34" charset="0"/>
                <a:ea typeface="Verdana" panose="020B0604030504040204" pitchFamily="34" charset="0"/>
              </a:rPr>
              <a:t>The combination of limited resources, </a:t>
            </a:r>
            <a:r>
              <a:rPr lang="en-US" sz="1167" b="1">
                <a:solidFill>
                  <a:srgbClr val="FFFFFF"/>
                </a:solidFill>
                <a:latin typeface="Verdana" panose="020B0604030504040204" pitchFamily="34" charset="0"/>
                <a:ea typeface="Verdana" panose="020B0604030504040204" pitchFamily="34" charset="0"/>
              </a:rPr>
              <a:t>large population and increasing incidence of IBD in Asia</a:t>
            </a:r>
            <a:r>
              <a:rPr lang="en-US" sz="1167">
                <a:solidFill>
                  <a:srgbClr val="FFFFFF"/>
                </a:solidFill>
                <a:latin typeface="Verdana" panose="020B0604030504040204" pitchFamily="34" charset="0"/>
                <a:ea typeface="Verdana" panose="020B0604030504040204" pitchFamily="34" charset="0"/>
              </a:rPr>
              <a:t> necessitates the </a:t>
            </a:r>
            <a:r>
              <a:rPr lang="en-US" sz="1167" b="1">
                <a:solidFill>
                  <a:srgbClr val="FFFFFF"/>
                </a:solidFill>
                <a:latin typeface="Verdana" panose="020B0604030504040204" pitchFamily="34" charset="0"/>
                <a:ea typeface="Verdana" panose="020B0604030504040204" pitchFamily="34" charset="0"/>
              </a:rPr>
              <a:t>need for uptake of IUS in routine patient care</a:t>
            </a:r>
            <a:r>
              <a:rPr lang="en-US" sz="1167" baseline="30000">
                <a:solidFill>
                  <a:srgbClr val="FFFFFF"/>
                </a:solidFill>
                <a:latin typeface="Verdana" panose="020B0604030504040204" pitchFamily="34" charset="0"/>
                <a:ea typeface="Verdana" panose="020B0604030504040204" pitchFamily="34" charset="0"/>
              </a:rPr>
              <a:t>3</a:t>
            </a:r>
          </a:p>
        </p:txBody>
      </p:sp>
      <p:pic>
        <p:nvPicPr>
          <p:cNvPr id="47" name="Graphic 46" descr="Single gear">
            <a:extLst>
              <a:ext uri="{FF2B5EF4-FFF2-40B4-BE49-F238E27FC236}">
                <a16:creationId xmlns:a16="http://schemas.microsoft.com/office/drawing/2014/main" id="{121F03C4-736F-405F-88C6-0793733C2B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1358" y="1727743"/>
            <a:ext cx="515921" cy="515921"/>
          </a:xfrm>
          <a:prstGeom prst="rect">
            <a:avLst/>
          </a:prstGeom>
        </p:spPr>
      </p:pic>
      <p:pic>
        <p:nvPicPr>
          <p:cNvPr id="49" name="Graphic 48" descr="Sign Language">
            <a:extLst>
              <a:ext uri="{FF2B5EF4-FFF2-40B4-BE49-F238E27FC236}">
                <a16:creationId xmlns:a16="http://schemas.microsoft.com/office/drawing/2014/main" id="{DFF271B4-0D0D-4B2C-B21B-90F52DD30D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9815" y="1720797"/>
            <a:ext cx="522867" cy="522867"/>
          </a:xfrm>
          <a:prstGeom prst="rect">
            <a:avLst/>
          </a:prstGeom>
        </p:spPr>
      </p:pic>
      <p:pic>
        <p:nvPicPr>
          <p:cNvPr id="51" name="Graphic 50" descr="Fence">
            <a:extLst>
              <a:ext uri="{FF2B5EF4-FFF2-40B4-BE49-F238E27FC236}">
                <a16:creationId xmlns:a16="http://schemas.microsoft.com/office/drawing/2014/main" id="{AA214C80-052A-428D-A075-8E75152A5D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5000" y="1698145"/>
            <a:ext cx="601211" cy="601211"/>
          </a:xfrm>
          <a:prstGeom prst="rect">
            <a:avLst/>
          </a:prstGeom>
        </p:spPr>
      </p:pic>
      <p:sp>
        <p:nvSpPr>
          <p:cNvPr id="53" name="Google Shape;11764;p291">
            <a:extLst>
              <a:ext uri="{FF2B5EF4-FFF2-40B4-BE49-F238E27FC236}">
                <a16:creationId xmlns:a16="http://schemas.microsoft.com/office/drawing/2014/main" id="{E6B28070-5A1F-469B-80C6-E4FC11B87698}"/>
              </a:ext>
            </a:extLst>
          </p:cNvPr>
          <p:cNvSpPr/>
          <p:nvPr/>
        </p:nvSpPr>
        <p:spPr>
          <a:xfrm>
            <a:off x="949740" y="5193286"/>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4" name="Google Shape;11764;p291">
            <a:extLst>
              <a:ext uri="{FF2B5EF4-FFF2-40B4-BE49-F238E27FC236}">
                <a16:creationId xmlns:a16="http://schemas.microsoft.com/office/drawing/2014/main" id="{F67119A5-356F-4339-9EAF-CBA447C1C20A}"/>
              </a:ext>
            </a:extLst>
          </p:cNvPr>
          <p:cNvSpPr/>
          <p:nvPr/>
        </p:nvSpPr>
        <p:spPr>
          <a:xfrm>
            <a:off x="949740" y="5486233"/>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 name="TextBox 2">
            <a:extLst>
              <a:ext uri="{FF2B5EF4-FFF2-40B4-BE49-F238E27FC236}">
                <a16:creationId xmlns:a16="http://schemas.microsoft.com/office/drawing/2014/main" id="{4A5D948F-AC3A-C32A-6096-9F8D180617DF}"/>
              </a:ext>
            </a:extLst>
          </p:cNvPr>
          <p:cNvSpPr txBox="1"/>
          <p:nvPr/>
        </p:nvSpPr>
        <p:spPr>
          <a:xfrm>
            <a:off x="1926398" y="4015895"/>
            <a:ext cx="3624385" cy="631135"/>
          </a:xfrm>
          <a:prstGeom prst="rect">
            <a:avLst/>
          </a:prstGeom>
          <a:noFill/>
        </p:spPr>
        <p:txBody>
          <a:bodyPr wrap="square" rtlCol="0">
            <a:spAutoFit/>
          </a:bodyPr>
          <a:lstStyle/>
          <a:p>
            <a:pPr algn="ctr" defTabSz="608486" fontAlgn="base">
              <a:spcBef>
                <a:spcPct val="50000"/>
              </a:spcBef>
              <a:spcAft>
                <a:spcPct val="0"/>
              </a:spcAft>
            </a:pPr>
            <a:r>
              <a:rPr lang="en-IN" sz="1167" b="1">
                <a:solidFill>
                  <a:srgbClr val="212121"/>
                </a:solidFill>
                <a:latin typeface="Verdana" panose="020B0604030504040204" pitchFamily="34" charset="0"/>
                <a:ea typeface="Verdana" panose="020B0604030504040204" pitchFamily="34" charset="0"/>
              </a:rPr>
              <a:t>IUS is the standard of care in many European countries and has been integrated into management protocols.</a:t>
            </a:r>
            <a:r>
              <a:rPr lang="en-IN" sz="1167" b="1" baseline="30000">
                <a:solidFill>
                  <a:srgbClr val="212121"/>
                </a:solidFill>
                <a:latin typeface="Verdana" panose="020B0604030504040204" pitchFamily="34" charset="0"/>
                <a:ea typeface="Verdana" panose="020B0604030504040204" pitchFamily="34" charset="0"/>
              </a:rPr>
              <a:t>3</a:t>
            </a:r>
          </a:p>
        </p:txBody>
      </p:sp>
      <p:sp>
        <p:nvSpPr>
          <p:cNvPr id="9" name="TextBox 8">
            <a:extLst>
              <a:ext uri="{FF2B5EF4-FFF2-40B4-BE49-F238E27FC236}">
                <a16:creationId xmlns:a16="http://schemas.microsoft.com/office/drawing/2014/main" id="{56A9E26B-33DA-F133-0D74-82EFE0AA3B59}"/>
              </a:ext>
            </a:extLst>
          </p:cNvPr>
          <p:cNvSpPr txBox="1"/>
          <p:nvPr/>
        </p:nvSpPr>
        <p:spPr>
          <a:xfrm>
            <a:off x="7126742" y="3944956"/>
            <a:ext cx="3624385" cy="810735"/>
          </a:xfrm>
          <a:prstGeom prst="rect">
            <a:avLst/>
          </a:prstGeom>
          <a:noFill/>
        </p:spPr>
        <p:txBody>
          <a:bodyPr wrap="square" rtlCol="0">
            <a:spAutoFit/>
          </a:bodyPr>
          <a:lstStyle/>
          <a:p>
            <a:pPr algn="ctr" defTabSz="608486" fontAlgn="base">
              <a:spcBef>
                <a:spcPct val="50000"/>
              </a:spcBef>
              <a:spcAft>
                <a:spcPct val="0"/>
              </a:spcAft>
            </a:pPr>
            <a:r>
              <a:rPr lang="en-IN" sz="1167" b="1">
                <a:solidFill>
                  <a:srgbClr val="212121"/>
                </a:solidFill>
                <a:latin typeface="Verdana" panose="020B0604030504040204" pitchFamily="34" charset="0"/>
                <a:ea typeface="Verdana" panose="020B0604030504040204" pitchFamily="34" charset="0"/>
              </a:rPr>
              <a:t>Formal training programs in Italy and Germany train gastroenterologists in IUS, and it is used in outpatient settings during patient consultations.</a:t>
            </a:r>
            <a:r>
              <a:rPr lang="en-IN" sz="1167" b="1" baseline="30000">
                <a:solidFill>
                  <a:srgbClr val="212121"/>
                </a:solidFill>
                <a:latin typeface="Verdana" panose="020B0604030504040204" pitchFamily="34" charset="0"/>
                <a:ea typeface="Verdana" panose="020B0604030504040204" pitchFamily="34" charset="0"/>
              </a:rPr>
              <a:t>3</a:t>
            </a:r>
          </a:p>
        </p:txBody>
      </p:sp>
      <p:pic>
        <p:nvPicPr>
          <p:cNvPr id="15" name="Graphic 14" descr="Earth Globe - Asia with solid fill">
            <a:extLst>
              <a:ext uri="{FF2B5EF4-FFF2-40B4-BE49-F238E27FC236}">
                <a16:creationId xmlns:a16="http://schemas.microsoft.com/office/drawing/2014/main" id="{6981B9A9-2139-E0B4-D06D-0A1E3B15BF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207" y="3978495"/>
            <a:ext cx="762000" cy="762000"/>
          </a:xfrm>
          <a:prstGeom prst="rect">
            <a:avLst/>
          </a:prstGeom>
        </p:spPr>
      </p:pic>
      <p:sp>
        <p:nvSpPr>
          <p:cNvPr id="17" name="TextBox 16">
            <a:extLst>
              <a:ext uri="{FF2B5EF4-FFF2-40B4-BE49-F238E27FC236}">
                <a16:creationId xmlns:a16="http://schemas.microsoft.com/office/drawing/2014/main" id="{7E8A37EA-DFC8-0DB7-DAF2-6C981A7543C2}"/>
              </a:ext>
            </a:extLst>
          </p:cNvPr>
          <p:cNvSpPr txBox="1"/>
          <p:nvPr/>
        </p:nvSpPr>
        <p:spPr>
          <a:xfrm rot="16200000">
            <a:off x="1035399" y="3964601"/>
            <a:ext cx="849600" cy="707886"/>
          </a:xfrm>
          <a:prstGeom prst="rect">
            <a:avLst/>
          </a:prstGeom>
          <a:noFill/>
        </p:spPr>
        <p:txBody>
          <a:bodyPr wrap="square" rtlCol="0">
            <a:spAutoFit/>
          </a:bodyPr>
          <a:lstStyle/>
          <a:p>
            <a:pPr algn="ctr" defTabSz="608486" fontAlgn="base">
              <a:spcBef>
                <a:spcPct val="50000"/>
              </a:spcBef>
              <a:spcAft>
                <a:spcPct val="0"/>
              </a:spcAft>
            </a:pPr>
            <a:r>
              <a:rPr lang="en-IN" sz="1000" b="1">
                <a:solidFill>
                  <a:srgbClr val="212121"/>
                </a:solidFill>
                <a:latin typeface="Verdana" panose="020B0604030504040204" pitchFamily="34" charset="0"/>
                <a:ea typeface="Verdana" panose="020B0604030504040204" pitchFamily="34" charset="0"/>
              </a:rPr>
              <a:t>IUS in rest of the world</a:t>
            </a:r>
          </a:p>
        </p:txBody>
      </p:sp>
      <p:sp>
        <p:nvSpPr>
          <p:cNvPr id="6" name="TextBox 5">
            <a:extLst>
              <a:ext uri="{FF2B5EF4-FFF2-40B4-BE49-F238E27FC236}">
                <a16:creationId xmlns:a16="http://schemas.microsoft.com/office/drawing/2014/main" id="{37ACC440-B04E-602C-D39D-8F5421B8C84C}"/>
              </a:ext>
            </a:extLst>
          </p:cNvPr>
          <p:cNvSpPr txBox="1"/>
          <p:nvPr/>
        </p:nvSpPr>
        <p:spPr>
          <a:xfrm>
            <a:off x="5374570" y="999697"/>
            <a:ext cx="2127917" cy="323165"/>
          </a:xfrm>
          <a:prstGeom prst="rect">
            <a:avLst/>
          </a:prstGeom>
          <a:noFill/>
        </p:spPr>
        <p:txBody>
          <a:bodyPr wrap="square" rtlCol="0">
            <a:spAutoFit/>
          </a:bodyPr>
          <a:lstStyle/>
          <a:p>
            <a:pPr defTabSz="608486" fontAlgn="base">
              <a:spcBef>
                <a:spcPct val="50000"/>
              </a:spcBef>
              <a:spcAft>
                <a:spcPct val="0"/>
              </a:spcAft>
            </a:pPr>
            <a:r>
              <a:rPr lang="en-IN" sz="1500" b="1">
                <a:solidFill>
                  <a:srgbClr val="00A0DF"/>
                </a:solidFill>
                <a:latin typeface="Verdana" panose="020B0604030504040204" pitchFamily="34" charset="0"/>
                <a:ea typeface="Verdana" panose="020B0604030504040204" pitchFamily="34" charset="0"/>
              </a:rPr>
              <a:t>IUS in Asia</a:t>
            </a:r>
          </a:p>
        </p:txBody>
      </p:sp>
    </p:spTree>
    <p:extLst>
      <p:ext uri="{BB962C8B-B14F-4D97-AF65-F5344CB8AC3E}">
        <p14:creationId xmlns:p14="http://schemas.microsoft.com/office/powerpoint/2010/main" val="36939650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10840;p285">
            <a:extLst>
              <a:ext uri="{FF2B5EF4-FFF2-40B4-BE49-F238E27FC236}">
                <a16:creationId xmlns:a16="http://schemas.microsoft.com/office/drawing/2014/main" id="{B31CFAB4-2E69-4E83-91C2-C6F05EBAEAC0}"/>
              </a:ext>
            </a:extLst>
          </p:cNvPr>
          <p:cNvGrpSpPr/>
          <p:nvPr/>
        </p:nvGrpSpPr>
        <p:grpSpPr>
          <a:xfrm>
            <a:off x="1601803" y="494361"/>
            <a:ext cx="8201224" cy="4542028"/>
            <a:chOff x="538789" y="1131575"/>
            <a:chExt cx="5819028" cy="2895599"/>
          </a:xfrm>
          <a:solidFill>
            <a:schemeClr val="bg1">
              <a:lumMod val="85000"/>
              <a:alpha val="47000"/>
            </a:schemeClr>
          </a:solidFill>
        </p:grpSpPr>
        <p:grpSp>
          <p:nvGrpSpPr>
            <p:cNvPr id="7" name="Google Shape;10841;p285">
              <a:extLst>
                <a:ext uri="{FF2B5EF4-FFF2-40B4-BE49-F238E27FC236}">
                  <a16:creationId xmlns:a16="http://schemas.microsoft.com/office/drawing/2014/main" id="{858678E2-7286-4096-AE5D-03AC1194D059}"/>
                </a:ext>
              </a:extLst>
            </p:cNvPr>
            <p:cNvGrpSpPr/>
            <p:nvPr/>
          </p:nvGrpSpPr>
          <p:grpSpPr>
            <a:xfrm>
              <a:off x="2984512" y="2355982"/>
              <a:ext cx="1110006" cy="1241414"/>
              <a:chOff x="4097338" y="2217738"/>
              <a:chExt cx="1139825" cy="1274763"/>
            </a:xfrm>
            <a:grpFill/>
          </p:grpSpPr>
          <p:sp>
            <p:nvSpPr>
              <p:cNvPr id="178" name="Google Shape;10842;p285">
                <a:extLst>
                  <a:ext uri="{FF2B5EF4-FFF2-40B4-BE49-F238E27FC236}">
                    <a16:creationId xmlns:a16="http://schemas.microsoft.com/office/drawing/2014/main" id="{FF7AAEB3-5684-41E6-AB04-B96C99C72E89}"/>
                  </a:ext>
                </a:extLst>
              </p:cNvPr>
              <p:cNvSpPr/>
              <p:nvPr/>
            </p:nvSpPr>
            <p:spPr>
              <a:xfrm>
                <a:off x="5102225" y="3086100"/>
                <a:ext cx="120650" cy="233363"/>
              </a:xfrm>
              <a:custGeom>
                <a:avLst/>
                <a:gdLst/>
                <a:ahLst/>
                <a:cxnLst/>
                <a:rect l="l" t="t" r="r" b="b"/>
                <a:pathLst>
                  <a:path w="91" h="175" extrusionOk="0">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9" name="Google Shape;10843;p285">
                <a:extLst>
                  <a:ext uri="{FF2B5EF4-FFF2-40B4-BE49-F238E27FC236}">
                    <a16:creationId xmlns:a16="http://schemas.microsoft.com/office/drawing/2014/main" id="{12D4758B-7D81-4A8D-AE64-F4AF6EBD843A}"/>
                  </a:ext>
                </a:extLst>
              </p:cNvPr>
              <p:cNvSpPr/>
              <p:nvPr/>
            </p:nvSpPr>
            <p:spPr>
              <a:xfrm>
                <a:off x="4097338" y="2217738"/>
                <a:ext cx="1139825" cy="1274763"/>
              </a:xfrm>
              <a:custGeom>
                <a:avLst/>
                <a:gdLst/>
                <a:ahLst/>
                <a:cxnLst/>
                <a:rect l="l" t="t" r="r" b="b"/>
                <a:pathLst>
                  <a:path w="856" h="957" extrusionOk="0">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nvGrpSpPr>
            <p:cNvPr id="8" name="Google Shape;10844;p285">
              <a:extLst>
                <a:ext uri="{FF2B5EF4-FFF2-40B4-BE49-F238E27FC236}">
                  <a16:creationId xmlns:a16="http://schemas.microsoft.com/office/drawing/2014/main" id="{28F5B95F-BDF8-4494-BFB2-0256CFCC98CB}"/>
                </a:ext>
              </a:extLst>
            </p:cNvPr>
            <p:cNvGrpSpPr/>
            <p:nvPr/>
          </p:nvGrpSpPr>
          <p:grpSpPr>
            <a:xfrm>
              <a:off x="1945621" y="2801220"/>
              <a:ext cx="759070" cy="1225954"/>
              <a:chOff x="3030538" y="2674938"/>
              <a:chExt cx="779463" cy="1258888"/>
            </a:xfrm>
            <a:grpFill/>
          </p:grpSpPr>
          <p:sp>
            <p:nvSpPr>
              <p:cNvPr id="176" name="Google Shape;10845;p285">
                <a:extLst>
                  <a:ext uri="{FF2B5EF4-FFF2-40B4-BE49-F238E27FC236}">
                    <a16:creationId xmlns:a16="http://schemas.microsoft.com/office/drawing/2014/main" id="{D51E2FA4-2592-4EEB-8F72-69B8EEF3C452}"/>
                  </a:ext>
                </a:extLst>
              </p:cNvPr>
              <p:cNvSpPr/>
              <p:nvPr/>
            </p:nvSpPr>
            <p:spPr>
              <a:xfrm>
                <a:off x="3541713" y="2881313"/>
                <a:ext cx="39688" cy="31750"/>
              </a:xfrm>
              <a:custGeom>
                <a:avLst/>
                <a:gdLst/>
                <a:ahLst/>
                <a:cxnLst/>
                <a:rect l="l" t="t" r="r" b="b"/>
                <a:pathLst>
                  <a:path w="30" h="23" extrusionOk="0">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7" name="Google Shape;10846;p285">
                <a:extLst>
                  <a:ext uri="{FF2B5EF4-FFF2-40B4-BE49-F238E27FC236}">
                    <a16:creationId xmlns:a16="http://schemas.microsoft.com/office/drawing/2014/main" id="{CFF7E683-993A-4B9F-B873-2A60A0D3FBC7}"/>
                  </a:ext>
                </a:extLst>
              </p:cNvPr>
              <p:cNvSpPr/>
              <p:nvPr/>
            </p:nvSpPr>
            <p:spPr>
              <a:xfrm>
                <a:off x="3030538" y="2674938"/>
                <a:ext cx="779463" cy="1258888"/>
              </a:xfrm>
              <a:custGeom>
                <a:avLst/>
                <a:gdLst/>
                <a:ahLst/>
                <a:cxnLst/>
                <a:rect l="l" t="t" r="r" b="b"/>
                <a:pathLst>
                  <a:path w="586" h="945" extrusionOk="0">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nvGrpSpPr>
            <p:cNvPr id="9" name="Google Shape;10847;p285">
              <a:extLst>
                <a:ext uri="{FF2B5EF4-FFF2-40B4-BE49-F238E27FC236}">
                  <a16:creationId xmlns:a16="http://schemas.microsoft.com/office/drawing/2014/main" id="{91A79290-7823-4574-B41E-9D08B9838F66}"/>
                </a:ext>
              </a:extLst>
            </p:cNvPr>
            <p:cNvGrpSpPr/>
            <p:nvPr/>
          </p:nvGrpSpPr>
          <p:grpSpPr>
            <a:xfrm>
              <a:off x="538789" y="1131575"/>
              <a:ext cx="2523022" cy="1757766"/>
              <a:chOff x="1585913" y="960438"/>
              <a:chExt cx="2590800" cy="1804987"/>
            </a:xfrm>
            <a:grpFill/>
          </p:grpSpPr>
          <p:sp>
            <p:nvSpPr>
              <p:cNvPr id="113" name="Google Shape;10848;p285">
                <a:extLst>
                  <a:ext uri="{FF2B5EF4-FFF2-40B4-BE49-F238E27FC236}">
                    <a16:creationId xmlns:a16="http://schemas.microsoft.com/office/drawing/2014/main" id="{A24C5F00-4C78-4345-9726-CFF1B463D168}"/>
                  </a:ext>
                </a:extLst>
              </p:cNvPr>
              <p:cNvSpPr/>
              <p:nvPr/>
            </p:nvSpPr>
            <p:spPr>
              <a:xfrm>
                <a:off x="3359150" y="2703513"/>
                <a:ext cx="12700" cy="14288"/>
              </a:xfrm>
              <a:custGeom>
                <a:avLst/>
                <a:gdLst/>
                <a:ahLst/>
                <a:cxnLst/>
                <a:rect l="l" t="t" r="r" b="b"/>
                <a:pathLst>
                  <a:path w="9" h="11" extrusionOk="0">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4" name="Google Shape;10849;p285">
                <a:extLst>
                  <a:ext uri="{FF2B5EF4-FFF2-40B4-BE49-F238E27FC236}">
                    <a16:creationId xmlns:a16="http://schemas.microsoft.com/office/drawing/2014/main" id="{FE1DA016-E7F8-4CB3-A2D8-B8D2F2B32CF7}"/>
                  </a:ext>
                </a:extLst>
              </p:cNvPr>
              <p:cNvSpPr/>
              <p:nvPr/>
            </p:nvSpPr>
            <p:spPr>
              <a:xfrm>
                <a:off x="3989388" y="1552575"/>
                <a:ext cx="169863" cy="77788"/>
              </a:xfrm>
              <a:custGeom>
                <a:avLst/>
                <a:gdLst/>
                <a:ahLst/>
                <a:cxnLst/>
                <a:rect l="l" t="t" r="r" b="b"/>
                <a:pathLst>
                  <a:path w="128" h="58" extrusionOk="0">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5" name="Google Shape;10850;p285">
                <a:extLst>
                  <a:ext uri="{FF2B5EF4-FFF2-40B4-BE49-F238E27FC236}">
                    <a16:creationId xmlns:a16="http://schemas.microsoft.com/office/drawing/2014/main" id="{751AB875-37C7-4314-AD1B-1836E7A4AA72}"/>
                  </a:ext>
                </a:extLst>
              </p:cNvPr>
              <p:cNvSpPr/>
              <p:nvPr/>
            </p:nvSpPr>
            <p:spPr>
              <a:xfrm>
                <a:off x="2971800" y="2487613"/>
                <a:ext cx="174625" cy="60325"/>
              </a:xfrm>
              <a:custGeom>
                <a:avLst/>
                <a:gdLst/>
                <a:ahLst/>
                <a:cxnLst/>
                <a:rect l="l" t="t" r="r" b="b"/>
                <a:pathLst>
                  <a:path w="131" h="45" extrusionOk="0">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6" name="Google Shape;10851;p285">
                <a:extLst>
                  <a:ext uri="{FF2B5EF4-FFF2-40B4-BE49-F238E27FC236}">
                    <a16:creationId xmlns:a16="http://schemas.microsoft.com/office/drawing/2014/main" id="{98DA7041-895F-4022-B200-E0632CC46703}"/>
                  </a:ext>
                </a:extLst>
              </p:cNvPr>
              <p:cNvSpPr/>
              <p:nvPr/>
            </p:nvSpPr>
            <p:spPr>
              <a:xfrm>
                <a:off x="2995613" y="2509838"/>
                <a:ext cx="9525" cy="11113"/>
              </a:xfrm>
              <a:custGeom>
                <a:avLst/>
                <a:gdLst/>
                <a:ahLst/>
                <a:cxnLst/>
                <a:rect l="l" t="t" r="r" b="b"/>
                <a:pathLst>
                  <a:path w="7" h="8" extrusionOk="0">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7" name="Google Shape;10852;p285">
                <a:extLst>
                  <a:ext uri="{FF2B5EF4-FFF2-40B4-BE49-F238E27FC236}">
                    <a16:creationId xmlns:a16="http://schemas.microsoft.com/office/drawing/2014/main" id="{4118870B-D53D-4805-8A4B-D099C4340238}"/>
                  </a:ext>
                </a:extLst>
              </p:cNvPr>
              <p:cNvSpPr/>
              <p:nvPr/>
            </p:nvSpPr>
            <p:spPr>
              <a:xfrm>
                <a:off x="3082925" y="2568575"/>
                <a:ext cx="28575" cy="14288"/>
              </a:xfrm>
              <a:custGeom>
                <a:avLst/>
                <a:gdLst/>
                <a:ahLst/>
                <a:cxnLst/>
                <a:rect l="l" t="t" r="r" b="b"/>
                <a:pathLst>
                  <a:path w="22" h="10" extrusionOk="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8" name="Google Shape;10853;p285">
                <a:extLst>
                  <a:ext uri="{FF2B5EF4-FFF2-40B4-BE49-F238E27FC236}">
                    <a16:creationId xmlns:a16="http://schemas.microsoft.com/office/drawing/2014/main" id="{11C98519-4316-497E-A383-28244BE1B272}"/>
                  </a:ext>
                </a:extLst>
              </p:cNvPr>
              <p:cNvSpPr/>
              <p:nvPr/>
            </p:nvSpPr>
            <p:spPr>
              <a:xfrm>
                <a:off x="3267075" y="2568575"/>
                <a:ext cx="23813" cy="9525"/>
              </a:xfrm>
              <a:custGeom>
                <a:avLst/>
                <a:gdLst/>
                <a:ahLst/>
                <a:cxnLst/>
                <a:rect l="l" t="t" r="r" b="b"/>
                <a:pathLst>
                  <a:path w="18" h="7" extrusionOk="0">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9" name="Google Shape;10854;p285">
                <a:extLst>
                  <a:ext uri="{FF2B5EF4-FFF2-40B4-BE49-F238E27FC236}">
                    <a16:creationId xmlns:a16="http://schemas.microsoft.com/office/drawing/2014/main" id="{CFDA8B7C-1391-4963-AAD7-B23CC31A1430}"/>
                  </a:ext>
                </a:extLst>
              </p:cNvPr>
              <p:cNvSpPr/>
              <p:nvPr/>
            </p:nvSpPr>
            <p:spPr>
              <a:xfrm>
                <a:off x="3146425" y="2543175"/>
                <a:ext cx="100013" cy="39688"/>
              </a:xfrm>
              <a:custGeom>
                <a:avLst/>
                <a:gdLst/>
                <a:ahLst/>
                <a:cxnLst/>
                <a:rect l="l" t="t" r="r" b="b"/>
                <a:pathLst>
                  <a:path w="75" h="30" extrusionOk="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0" name="Google Shape;10855;p285">
                <a:extLst>
                  <a:ext uri="{FF2B5EF4-FFF2-40B4-BE49-F238E27FC236}">
                    <a16:creationId xmlns:a16="http://schemas.microsoft.com/office/drawing/2014/main" id="{6A7B0FB0-351A-4EC2-9B53-29383702E844}"/>
                  </a:ext>
                </a:extLst>
              </p:cNvPr>
              <p:cNvSpPr/>
              <p:nvPr/>
            </p:nvSpPr>
            <p:spPr>
              <a:xfrm>
                <a:off x="3076575" y="2455863"/>
                <a:ext cx="9525" cy="11113"/>
              </a:xfrm>
              <a:custGeom>
                <a:avLst/>
                <a:gdLst/>
                <a:ahLst/>
                <a:cxnLst/>
                <a:rect l="l" t="t" r="r" b="b"/>
                <a:pathLst>
                  <a:path w="7" h="8" extrusionOk="0">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1" name="Google Shape;10856;p285">
                <a:extLst>
                  <a:ext uri="{FF2B5EF4-FFF2-40B4-BE49-F238E27FC236}">
                    <a16:creationId xmlns:a16="http://schemas.microsoft.com/office/drawing/2014/main" id="{07963FEE-436D-40E5-A88A-BE71A7F4EFB1}"/>
                  </a:ext>
                </a:extLst>
              </p:cNvPr>
              <p:cNvSpPr/>
              <p:nvPr/>
            </p:nvSpPr>
            <p:spPr>
              <a:xfrm>
                <a:off x="3068638" y="2422525"/>
                <a:ext cx="14288" cy="4763"/>
              </a:xfrm>
              <a:custGeom>
                <a:avLst/>
                <a:gdLst/>
                <a:ahLst/>
                <a:cxnLst/>
                <a:rect l="l" t="t" r="r" b="b"/>
                <a:pathLst>
                  <a:path w="11" h="4" extrusionOk="0">
                    <a:moveTo>
                      <a:pt x="0" y="3"/>
                    </a:moveTo>
                    <a:cubicBezTo>
                      <a:pt x="1" y="2"/>
                      <a:pt x="4" y="0"/>
                      <a:pt x="6" y="0"/>
                    </a:cubicBezTo>
                    <a:cubicBezTo>
                      <a:pt x="9" y="0"/>
                      <a:pt x="10" y="2"/>
                      <a:pt x="11" y="3"/>
                    </a:cubicBezTo>
                    <a:cubicBezTo>
                      <a:pt x="7" y="4"/>
                      <a:pt x="2" y="3"/>
                      <a:pt x="0" y="3"/>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2" name="Google Shape;10857;p285">
                <a:extLst>
                  <a:ext uri="{FF2B5EF4-FFF2-40B4-BE49-F238E27FC236}">
                    <a16:creationId xmlns:a16="http://schemas.microsoft.com/office/drawing/2014/main" id="{305C8C0A-18A2-42A3-BEBF-758DA113F427}"/>
                  </a:ext>
                </a:extLst>
              </p:cNvPr>
              <p:cNvSpPr/>
              <p:nvPr/>
            </p:nvSpPr>
            <p:spPr>
              <a:xfrm>
                <a:off x="3094038" y="2428875"/>
                <a:ext cx="4763" cy="6350"/>
              </a:xfrm>
              <a:custGeom>
                <a:avLst/>
                <a:gdLst/>
                <a:ahLst/>
                <a:cxnLst/>
                <a:rect l="l" t="t" r="r" b="b"/>
                <a:pathLst>
                  <a:path w="3" h="4" extrusionOk="0">
                    <a:moveTo>
                      <a:pt x="3" y="4"/>
                    </a:moveTo>
                    <a:cubicBezTo>
                      <a:pt x="2" y="4"/>
                      <a:pt x="0" y="1"/>
                      <a:pt x="1" y="0"/>
                    </a:cubicBezTo>
                    <a:lnTo>
                      <a:pt x="3" y="4"/>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3" name="Google Shape;10858;p285">
                <a:extLst>
                  <a:ext uri="{FF2B5EF4-FFF2-40B4-BE49-F238E27FC236}">
                    <a16:creationId xmlns:a16="http://schemas.microsoft.com/office/drawing/2014/main" id="{5E36E36B-C0C4-4F67-A710-62251B4ECAC2}"/>
                  </a:ext>
                </a:extLst>
              </p:cNvPr>
              <p:cNvSpPr/>
              <p:nvPr/>
            </p:nvSpPr>
            <p:spPr>
              <a:xfrm>
                <a:off x="3154363" y="2517775"/>
                <a:ext cx="11113" cy="7938"/>
              </a:xfrm>
              <a:custGeom>
                <a:avLst/>
                <a:gdLst/>
                <a:ahLst/>
                <a:cxnLst/>
                <a:rect l="l" t="t" r="r" b="b"/>
                <a:pathLst>
                  <a:path w="9" h="7" extrusionOk="0">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4" name="Google Shape;10859;p285">
                <a:extLst>
                  <a:ext uri="{FF2B5EF4-FFF2-40B4-BE49-F238E27FC236}">
                    <a16:creationId xmlns:a16="http://schemas.microsoft.com/office/drawing/2014/main" id="{505C4D8B-9E8E-4805-9EDD-633E2BFBA695}"/>
                  </a:ext>
                </a:extLst>
              </p:cNvPr>
              <p:cNvSpPr/>
              <p:nvPr/>
            </p:nvSpPr>
            <p:spPr>
              <a:xfrm>
                <a:off x="2301875" y="1979613"/>
                <a:ext cx="966788" cy="473075"/>
              </a:xfrm>
              <a:custGeom>
                <a:avLst/>
                <a:gdLst/>
                <a:ahLst/>
                <a:cxnLst/>
                <a:rect l="l" t="t" r="r" b="b"/>
                <a:pathLst>
                  <a:path w="726" h="356" extrusionOk="0">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5" name="Google Shape;10860;p285">
                <a:extLst>
                  <a:ext uri="{FF2B5EF4-FFF2-40B4-BE49-F238E27FC236}">
                    <a16:creationId xmlns:a16="http://schemas.microsoft.com/office/drawing/2014/main" id="{3BC1FE40-0310-4C70-B12F-AC10333B4EB8}"/>
                  </a:ext>
                </a:extLst>
              </p:cNvPr>
              <p:cNvSpPr/>
              <p:nvPr/>
            </p:nvSpPr>
            <p:spPr>
              <a:xfrm>
                <a:off x="2030413" y="1400175"/>
                <a:ext cx="1425575" cy="736600"/>
              </a:xfrm>
              <a:custGeom>
                <a:avLst/>
                <a:gdLst/>
                <a:ahLst/>
                <a:cxnLst/>
                <a:rect l="l" t="t" r="r" b="b"/>
                <a:pathLst>
                  <a:path w="1071" h="553" extrusionOk="0">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6" name="Google Shape;10861;p285">
                <a:extLst>
                  <a:ext uri="{FF2B5EF4-FFF2-40B4-BE49-F238E27FC236}">
                    <a16:creationId xmlns:a16="http://schemas.microsoft.com/office/drawing/2014/main" id="{354B9E1D-A185-4513-99E5-C3A79E37DBD8}"/>
                  </a:ext>
                </a:extLst>
              </p:cNvPr>
              <p:cNvSpPr/>
              <p:nvPr/>
            </p:nvSpPr>
            <p:spPr>
              <a:xfrm>
                <a:off x="1585913" y="1417638"/>
                <a:ext cx="623888" cy="457200"/>
              </a:xfrm>
              <a:custGeom>
                <a:avLst/>
                <a:gdLst/>
                <a:ahLst/>
                <a:cxnLst/>
                <a:rect l="l" t="t" r="r" b="b"/>
                <a:pathLst>
                  <a:path w="469" h="343" extrusionOk="0">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7" name="Google Shape;10862;p285">
                <a:extLst>
                  <a:ext uri="{FF2B5EF4-FFF2-40B4-BE49-F238E27FC236}">
                    <a16:creationId xmlns:a16="http://schemas.microsoft.com/office/drawing/2014/main" id="{4CBD9A23-6248-4E09-A2C3-2E2E3719A139}"/>
                  </a:ext>
                </a:extLst>
              </p:cNvPr>
              <p:cNvSpPr/>
              <p:nvPr/>
            </p:nvSpPr>
            <p:spPr>
              <a:xfrm>
                <a:off x="2149475" y="1820863"/>
                <a:ext cx="28575" cy="38100"/>
              </a:xfrm>
              <a:custGeom>
                <a:avLst/>
                <a:gdLst/>
                <a:ahLst/>
                <a:cxnLst/>
                <a:rect l="l" t="t" r="r" b="b"/>
                <a:pathLst>
                  <a:path w="22" h="29" extrusionOk="0">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8" name="Google Shape;10863;p285">
                <a:extLst>
                  <a:ext uri="{FF2B5EF4-FFF2-40B4-BE49-F238E27FC236}">
                    <a16:creationId xmlns:a16="http://schemas.microsoft.com/office/drawing/2014/main" id="{518B9ACA-8621-4CE3-83DD-5E468AF30D93}"/>
                  </a:ext>
                </a:extLst>
              </p:cNvPr>
              <p:cNvSpPr/>
              <p:nvPr/>
            </p:nvSpPr>
            <p:spPr>
              <a:xfrm>
                <a:off x="2105025" y="1776413"/>
                <a:ext cx="30163" cy="46038"/>
              </a:xfrm>
              <a:custGeom>
                <a:avLst/>
                <a:gdLst/>
                <a:ahLst/>
                <a:cxnLst/>
                <a:rect l="l" t="t" r="r" b="b"/>
                <a:pathLst>
                  <a:path w="23" h="35" extrusionOk="0">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29" name="Google Shape;10864;p285">
                <a:extLst>
                  <a:ext uri="{FF2B5EF4-FFF2-40B4-BE49-F238E27FC236}">
                    <a16:creationId xmlns:a16="http://schemas.microsoft.com/office/drawing/2014/main" id="{59531BFF-A47A-42B0-99A8-002B1A25EE5E}"/>
                  </a:ext>
                </a:extLst>
              </p:cNvPr>
              <p:cNvSpPr/>
              <p:nvPr/>
            </p:nvSpPr>
            <p:spPr>
              <a:xfrm>
                <a:off x="2389188" y="1335088"/>
                <a:ext cx="307975" cy="161925"/>
              </a:xfrm>
              <a:custGeom>
                <a:avLst/>
                <a:gdLst/>
                <a:ahLst/>
                <a:cxnLst/>
                <a:rect l="l" t="t" r="r" b="b"/>
                <a:pathLst>
                  <a:path w="232" h="121" extrusionOk="0">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0" name="Google Shape;10865;p285">
                <a:extLst>
                  <a:ext uri="{FF2B5EF4-FFF2-40B4-BE49-F238E27FC236}">
                    <a16:creationId xmlns:a16="http://schemas.microsoft.com/office/drawing/2014/main" id="{C41B9C30-99EC-4AF3-8262-A621CA50BB09}"/>
                  </a:ext>
                </a:extLst>
              </p:cNvPr>
              <p:cNvSpPr/>
              <p:nvPr/>
            </p:nvSpPr>
            <p:spPr>
              <a:xfrm>
                <a:off x="2274888" y="1309688"/>
                <a:ext cx="173038" cy="114300"/>
              </a:xfrm>
              <a:custGeom>
                <a:avLst/>
                <a:gdLst/>
                <a:ahLst/>
                <a:cxnLst/>
                <a:rect l="l" t="t" r="r" b="b"/>
                <a:pathLst>
                  <a:path w="130" h="86" extrusionOk="0">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1" name="Google Shape;10866;p285">
                <a:extLst>
                  <a:ext uri="{FF2B5EF4-FFF2-40B4-BE49-F238E27FC236}">
                    <a16:creationId xmlns:a16="http://schemas.microsoft.com/office/drawing/2014/main" id="{5CF66BB5-DDA2-4CBD-A580-AA229B04F58D}"/>
                  </a:ext>
                </a:extLst>
              </p:cNvPr>
              <p:cNvSpPr/>
              <p:nvPr/>
            </p:nvSpPr>
            <p:spPr>
              <a:xfrm>
                <a:off x="2413000" y="1228725"/>
                <a:ext cx="204788" cy="87313"/>
              </a:xfrm>
              <a:custGeom>
                <a:avLst/>
                <a:gdLst/>
                <a:ahLst/>
                <a:cxnLst/>
                <a:rect l="l" t="t" r="r" b="b"/>
                <a:pathLst>
                  <a:path w="154" h="65" extrusionOk="0">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2" name="Google Shape;10867;p285">
                <a:extLst>
                  <a:ext uri="{FF2B5EF4-FFF2-40B4-BE49-F238E27FC236}">
                    <a16:creationId xmlns:a16="http://schemas.microsoft.com/office/drawing/2014/main" id="{449104EC-4CE7-4F14-BED0-17DCC6430480}"/>
                  </a:ext>
                </a:extLst>
              </p:cNvPr>
              <p:cNvSpPr/>
              <p:nvPr/>
            </p:nvSpPr>
            <p:spPr>
              <a:xfrm>
                <a:off x="2382838" y="1260475"/>
                <a:ext cx="28575" cy="20638"/>
              </a:xfrm>
              <a:custGeom>
                <a:avLst/>
                <a:gdLst/>
                <a:ahLst/>
                <a:cxnLst/>
                <a:rect l="l" t="t" r="r" b="b"/>
                <a:pathLst>
                  <a:path w="21" h="16" extrusionOk="0">
                    <a:moveTo>
                      <a:pt x="8" y="16"/>
                    </a:moveTo>
                    <a:cubicBezTo>
                      <a:pt x="4" y="16"/>
                      <a:pt x="0" y="14"/>
                      <a:pt x="0" y="11"/>
                    </a:cubicBezTo>
                    <a:cubicBezTo>
                      <a:pt x="0" y="3"/>
                      <a:pt x="16" y="0"/>
                      <a:pt x="21" y="0"/>
                    </a:cubicBezTo>
                    <a:cubicBezTo>
                      <a:pt x="20" y="7"/>
                      <a:pt x="13" y="16"/>
                      <a:pt x="8" y="1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3" name="Google Shape;10868;p285">
                <a:extLst>
                  <a:ext uri="{FF2B5EF4-FFF2-40B4-BE49-F238E27FC236}">
                    <a16:creationId xmlns:a16="http://schemas.microsoft.com/office/drawing/2014/main" id="{E6C68A62-99FB-4F7A-A4BD-E712091938E6}"/>
                  </a:ext>
                </a:extLst>
              </p:cNvPr>
              <p:cNvSpPr/>
              <p:nvPr/>
            </p:nvSpPr>
            <p:spPr>
              <a:xfrm>
                <a:off x="2457450" y="1230313"/>
                <a:ext cx="22225" cy="7938"/>
              </a:xfrm>
              <a:custGeom>
                <a:avLst/>
                <a:gdLst/>
                <a:ahLst/>
                <a:cxnLst/>
                <a:rect l="l" t="t" r="r" b="b"/>
                <a:pathLst>
                  <a:path w="16" h="6" extrusionOk="0">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4" name="Google Shape;10869;p285">
                <a:extLst>
                  <a:ext uri="{FF2B5EF4-FFF2-40B4-BE49-F238E27FC236}">
                    <a16:creationId xmlns:a16="http://schemas.microsoft.com/office/drawing/2014/main" id="{5643BA7B-BB41-41D6-9C9B-6B31FD8D56E8}"/>
                  </a:ext>
                </a:extLst>
              </p:cNvPr>
              <p:cNvSpPr/>
              <p:nvPr/>
            </p:nvSpPr>
            <p:spPr>
              <a:xfrm>
                <a:off x="2324100" y="1203325"/>
                <a:ext cx="117475" cy="65088"/>
              </a:xfrm>
              <a:custGeom>
                <a:avLst/>
                <a:gdLst/>
                <a:ahLst/>
                <a:cxnLst/>
                <a:rect l="l" t="t" r="r" b="b"/>
                <a:pathLst>
                  <a:path w="88" h="49" extrusionOk="0">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5" name="Google Shape;10870;p285">
                <a:extLst>
                  <a:ext uri="{FF2B5EF4-FFF2-40B4-BE49-F238E27FC236}">
                    <a16:creationId xmlns:a16="http://schemas.microsoft.com/office/drawing/2014/main" id="{BBCAB2E4-A1DE-4856-852D-BCD06CFE1268}"/>
                  </a:ext>
                </a:extLst>
              </p:cNvPr>
              <p:cNvSpPr/>
              <p:nvPr/>
            </p:nvSpPr>
            <p:spPr>
              <a:xfrm>
                <a:off x="2481263" y="1162050"/>
                <a:ext cx="66675" cy="20638"/>
              </a:xfrm>
              <a:custGeom>
                <a:avLst/>
                <a:gdLst/>
                <a:ahLst/>
                <a:cxnLst/>
                <a:rect l="l" t="t" r="r" b="b"/>
                <a:pathLst>
                  <a:path w="50" h="15" extrusionOk="0">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6" name="Google Shape;10871;p285">
                <a:extLst>
                  <a:ext uri="{FF2B5EF4-FFF2-40B4-BE49-F238E27FC236}">
                    <a16:creationId xmlns:a16="http://schemas.microsoft.com/office/drawing/2014/main" id="{C1F18D3C-0155-4E0F-858A-FF447219DB7A}"/>
                  </a:ext>
                </a:extLst>
              </p:cNvPr>
              <p:cNvSpPr/>
              <p:nvPr/>
            </p:nvSpPr>
            <p:spPr>
              <a:xfrm>
                <a:off x="2482850" y="1185863"/>
                <a:ext cx="58738" cy="30163"/>
              </a:xfrm>
              <a:custGeom>
                <a:avLst/>
                <a:gdLst/>
                <a:ahLst/>
                <a:cxnLst/>
                <a:rect l="l" t="t" r="r" b="b"/>
                <a:pathLst>
                  <a:path w="44" h="23" extrusionOk="0">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7" name="Google Shape;10872;p285">
                <a:extLst>
                  <a:ext uri="{FF2B5EF4-FFF2-40B4-BE49-F238E27FC236}">
                    <a16:creationId xmlns:a16="http://schemas.microsoft.com/office/drawing/2014/main" id="{3CFEFF24-66B7-462B-BC46-09D425FBC798}"/>
                  </a:ext>
                </a:extLst>
              </p:cNvPr>
              <p:cNvSpPr/>
              <p:nvPr/>
            </p:nvSpPr>
            <p:spPr>
              <a:xfrm>
                <a:off x="2454275" y="1181100"/>
                <a:ext cx="20638" cy="22225"/>
              </a:xfrm>
              <a:custGeom>
                <a:avLst/>
                <a:gdLst/>
                <a:ahLst/>
                <a:cxnLst/>
                <a:rect l="l" t="t" r="r" b="b"/>
                <a:pathLst>
                  <a:path w="15" h="17" extrusionOk="0">
                    <a:moveTo>
                      <a:pt x="15" y="12"/>
                    </a:moveTo>
                    <a:cubicBezTo>
                      <a:pt x="13" y="15"/>
                      <a:pt x="12" y="17"/>
                      <a:pt x="9" y="17"/>
                    </a:cubicBezTo>
                    <a:cubicBezTo>
                      <a:pt x="5" y="17"/>
                      <a:pt x="0" y="13"/>
                      <a:pt x="0" y="11"/>
                    </a:cubicBezTo>
                    <a:cubicBezTo>
                      <a:pt x="0" y="0"/>
                      <a:pt x="12" y="11"/>
                      <a:pt x="15" y="1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8" name="Google Shape;10873;p285">
                <a:extLst>
                  <a:ext uri="{FF2B5EF4-FFF2-40B4-BE49-F238E27FC236}">
                    <a16:creationId xmlns:a16="http://schemas.microsoft.com/office/drawing/2014/main" id="{240D467C-7227-40B5-A8EA-B56E596DB42D}"/>
                  </a:ext>
                </a:extLst>
              </p:cNvPr>
              <p:cNvSpPr/>
              <p:nvPr/>
            </p:nvSpPr>
            <p:spPr>
              <a:xfrm>
                <a:off x="2671763" y="1335088"/>
                <a:ext cx="100013" cy="80963"/>
              </a:xfrm>
              <a:custGeom>
                <a:avLst/>
                <a:gdLst/>
                <a:ahLst/>
                <a:cxnLst/>
                <a:rect l="l" t="t" r="r" b="b"/>
                <a:pathLst>
                  <a:path w="75" h="61" extrusionOk="0">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39" name="Google Shape;10874;p285">
                <a:extLst>
                  <a:ext uri="{FF2B5EF4-FFF2-40B4-BE49-F238E27FC236}">
                    <a16:creationId xmlns:a16="http://schemas.microsoft.com/office/drawing/2014/main" id="{3348C9DE-F0B1-43B2-BD07-7DBD008A6F48}"/>
                  </a:ext>
                </a:extLst>
              </p:cNvPr>
              <p:cNvSpPr/>
              <p:nvPr/>
            </p:nvSpPr>
            <p:spPr>
              <a:xfrm>
                <a:off x="2636838" y="1236663"/>
                <a:ext cx="111125" cy="60325"/>
              </a:xfrm>
              <a:custGeom>
                <a:avLst/>
                <a:gdLst/>
                <a:ahLst/>
                <a:cxnLst/>
                <a:rect l="l" t="t" r="r" b="b"/>
                <a:pathLst>
                  <a:path w="84" h="45" extrusionOk="0">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0" name="Google Shape;10875;p285">
                <a:extLst>
                  <a:ext uri="{FF2B5EF4-FFF2-40B4-BE49-F238E27FC236}">
                    <a16:creationId xmlns:a16="http://schemas.microsoft.com/office/drawing/2014/main" id="{99A30066-627F-4F9C-A454-2EE99920D62D}"/>
                  </a:ext>
                </a:extLst>
              </p:cNvPr>
              <p:cNvSpPr/>
              <p:nvPr/>
            </p:nvSpPr>
            <p:spPr>
              <a:xfrm>
                <a:off x="2720975" y="1462088"/>
                <a:ext cx="65088" cy="38100"/>
              </a:xfrm>
              <a:custGeom>
                <a:avLst/>
                <a:gdLst/>
                <a:ahLst/>
                <a:cxnLst/>
                <a:rect l="l" t="t" r="r" b="b"/>
                <a:pathLst>
                  <a:path w="49" h="29" extrusionOk="0">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1" name="Google Shape;10876;p285">
                <a:extLst>
                  <a:ext uri="{FF2B5EF4-FFF2-40B4-BE49-F238E27FC236}">
                    <a16:creationId xmlns:a16="http://schemas.microsoft.com/office/drawing/2014/main" id="{F87FB428-96C2-463A-B757-3C72FCBE74B1}"/>
                  </a:ext>
                </a:extLst>
              </p:cNvPr>
              <p:cNvSpPr/>
              <p:nvPr/>
            </p:nvSpPr>
            <p:spPr>
              <a:xfrm>
                <a:off x="2784475" y="1323975"/>
                <a:ext cx="85725" cy="69850"/>
              </a:xfrm>
              <a:custGeom>
                <a:avLst/>
                <a:gdLst/>
                <a:ahLst/>
                <a:cxnLst/>
                <a:rect l="l" t="t" r="r" b="b"/>
                <a:pathLst>
                  <a:path w="65" h="53" extrusionOk="0">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2" name="Google Shape;10877;p285">
                <a:extLst>
                  <a:ext uri="{FF2B5EF4-FFF2-40B4-BE49-F238E27FC236}">
                    <a16:creationId xmlns:a16="http://schemas.microsoft.com/office/drawing/2014/main" id="{3B00D9E7-D657-4C4B-A692-C50D37F91539}"/>
                  </a:ext>
                </a:extLst>
              </p:cNvPr>
              <p:cNvSpPr/>
              <p:nvPr/>
            </p:nvSpPr>
            <p:spPr>
              <a:xfrm>
                <a:off x="2608263" y="1198563"/>
                <a:ext cx="28575" cy="23813"/>
              </a:xfrm>
              <a:custGeom>
                <a:avLst/>
                <a:gdLst/>
                <a:ahLst/>
                <a:cxnLst/>
                <a:rect l="l" t="t" r="r" b="b"/>
                <a:pathLst>
                  <a:path w="21" h="18" extrusionOk="0">
                    <a:moveTo>
                      <a:pt x="21" y="12"/>
                    </a:moveTo>
                    <a:cubicBezTo>
                      <a:pt x="21" y="16"/>
                      <a:pt x="18" y="18"/>
                      <a:pt x="15" y="18"/>
                    </a:cubicBezTo>
                    <a:cubicBezTo>
                      <a:pt x="10" y="18"/>
                      <a:pt x="0" y="6"/>
                      <a:pt x="0" y="0"/>
                    </a:cubicBezTo>
                    <a:cubicBezTo>
                      <a:pt x="11" y="0"/>
                      <a:pt x="12" y="9"/>
                      <a:pt x="21" y="1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3" name="Google Shape;10878;p285">
                <a:extLst>
                  <a:ext uri="{FF2B5EF4-FFF2-40B4-BE49-F238E27FC236}">
                    <a16:creationId xmlns:a16="http://schemas.microsoft.com/office/drawing/2014/main" id="{10567346-4CDC-4C3E-8397-2B34481FAFD4}"/>
                  </a:ext>
                </a:extLst>
              </p:cNvPr>
              <p:cNvSpPr/>
              <p:nvPr/>
            </p:nvSpPr>
            <p:spPr>
              <a:xfrm>
                <a:off x="2625725" y="1277938"/>
                <a:ext cx="19050" cy="15875"/>
              </a:xfrm>
              <a:custGeom>
                <a:avLst/>
                <a:gdLst/>
                <a:ahLst/>
                <a:cxnLst/>
                <a:rect l="l" t="t" r="r" b="b"/>
                <a:pathLst>
                  <a:path w="15" h="12" extrusionOk="0">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4" name="Google Shape;10879;p285">
                <a:extLst>
                  <a:ext uri="{FF2B5EF4-FFF2-40B4-BE49-F238E27FC236}">
                    <a16:creationId xmlns:a16="http://schemas.microsoft.com/office/drawing/2014/main" id="{EE9321E6-F4D5-4E86-95D8-AC9E3C3BC408}"/>
                  </a:ext>
                </a:extLst>
              </p:cNvPr>
              <p:cNvSpPr/>
              <p:nvPr/>
            </p:nvSpPr>
            <p:spPr>
              <a:xfrm>
                <a:off x="2614613" y="1139825"/>
                <a:ext cx="109538" cy="57150"/>
              </a:xfrm>
              <a:custGeom>
                <a:avLst/>
                <a:gdLst/>
                <a:ahLst/>
                <a:cxnLst/>
                <a:rect l="l" t="t" r="r" b="b"/>
                <a:pathLst>
                  <a:path w="82" h="43" extrusionOk="0">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5" name="Google Shape;10880;p285">
                <a:extLst>
                  <a:ext uri="{FF2B5EF4-FFF2-40B4-BE49-F238E27FC236}">
                    <a16:creationId xmlns:a16="http://schemas.microsoft.com/office/drawing/2014/main" id="{0F01578C-8787-40B8-8FFF-C03D646AB928}"/>
                  </a:ext>
                </a:extLst>
              </p:cNvPr>
              <p:cNvSpPr/>
              <p:nvPr/>
            </p:nvSpPr>
            <p:spPr>
              <a:xfrm>
                <a:off x="2657475" y="1189038"/>
                <a:ext cx="30163" cy="9525"/>
              </a:xfrm>
              <a:custGeom>
                <a:avLst/>
                <a:gdLst/>
                <a:ahLst/>
                <a:cxnLst/>
                <a:rect l="l" t="t" r="r" b="b"/>
                <a:pathLst>
                  <a:path w="23" h="7" extrusionOk="0">
                    <a:moveTo>
                      <a:pt x="8" y="7"/>
                    </a:moveTo>
                    <a:cubicBezTo>
                      <a:pt x="0" y="7"/>
                      <a:pt x="11" y="0"/>
                      <a:pt x="12" y="0"/>
                    </a:cubicBezTo>
                    <a:cubicBezTo>
                      <a:pt x="17" y="0"/>
                      <a:pt x="19" y="3"/>
                      <a:pt x="23" y="4"/>
                    </a:cubicBezTo>
                    <a:cubicBezTo>
                      <a:pt x="20" y="7"/>
                      <a:pt x="15" y="7"/>
                      <a:pt x="8" y="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6" name="Google Shape;10881;p285">
                <a:extLst>
                  <a:ext uri="{FF2B5EF4-FFF2-40B4-BE49-F238E27FC236}">
                    <a16:creationId xmlns:a16="http://schemas.microsoft.com/office/drawing/2014/main" id="{B3212A62-3AE8-4619-B261-703040B59DD3}"/>
                  </a:ext>
                </a:extLst>
              </p:cNvPr>
              <p:cNvSpPr/>
              <p:nvPr/>
            </p:nvSpPr>
            <p:spPr>
              <a:xfrm>
                <a:off x="2765425" y="1223963"/>
                <a:ext cx="287338" cy="90488"/>
              </a:xfrm>
              <a:custGeom>
                <a:avLst/>
                <a:gdLst/>
                <a:ahLst/>
                <a:cxnLst/>
                <a:rect l="l" t="t" r="r" b="b"/>
                <a:pathLst>
                  <a:path w="216" h="68" extrusionOk="0">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7" name="Google Shape;10882;p285">
                <a:extLst>
                  <a:ext uri="{FF2B5EF4-FFF2-40B4-BE49-F238E27FC236}">
                    <a16:creationId xmlns:a16="http://schemas.microsoft.com/office/drawing/2014/main" id="{D26CCCBE-1D8A-43DD-AB38-9641ADDDD199}"/>
                  </a:ext>
                </a:extLst>
              </p:cNvPr>
              <p:cNvSpPr/>
              <p:nvPr/>
            </p:nvSpPr>
            <p:spPr>
              <a:xfrm>
                <a:off x="2768600" y="1271588"/>
                <a:ext cx="49213" cy="38100"/>
              </a:xfrm>
              <a:custGeom>
                <a:avLst/>
                <a:gdLst/>
                <a:ahLst/>
                <a:cxnLst/>
                <a:rect l="l" t="t" r="r" b="b"/>
                <a:pathLst>
                  <a:path w="37" h="29" extrusionOk="0">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8" name="Google Shape;10883;p285">
                <a:extLst>
                  <a:ext uri="{FF2B5EF4-FFF2-40B4-BE49-F238E27FC236}">
                    <a16:creationId xmlns:a16="http://schemas.microsoft.com/office/drawing/2014/main" id="{E6E1B8E8-BA6B-4E0E-B8F4-5F41AC379CBB}"/>
                  </a:ext>
                </a:extLst>
              </p:cNvPr>
              <p:cNvSpPr/>
              <p:nvPr/>
            </p:nvSpPr>
            <p:spPr>
              <a:xfrm>
                <a:off x="2774950" y="1198563"/>
                <a:ext cx="46038" cy="12700"/>
              </a:xfrm>
              <a:custGeom>
                <a:avLst/>
                <a:gdLst/>
                <a:ahLst/>
                <a:cxnLst/>
                <a:rect l="l" t="t" r="r" b="b"/>
                <a:pathLst>
                  <a:path w="35" h="10" extrusionOk="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9" name="Google Shape;10884;p285">
                <a:extLst>
                  <a:ext uri="{FF2B5EF4-FFF2-40B4-BE49-F238E27FC236}">
                    <a16:creationId xmlns:a16="http://schemas.microsoft.com/office/drawing/2014/main" id="{07FF05DA-DC43-47FA-B751-53E1E977BF6C}"/>
                  </a:ext>
                </a:extLst>
              </p:cNvPr>
              <p:cNvSpPr/>
              <p:nvPr/>
            </p:nvSpPr>
            <p:spPr>
              <a:xfrm>
                <a:off x="2740025" y="1154113"/>
                <a:ext cx="53975" cy="44450"/>
              </a:xfrm>
              <a:custGeom>
                <a:avLst/>
                <a:gdLst/>
                <a:ahLst/>
                <a:cxnLst/>
                <a:rect l="l" t="t" r="r" b="b"/>
                <a:pathLst>
                  <a:path w="41" h="33" extrusionOk="0">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0" name="Google Shape;10885;p285">
                <a:extLst>
                  <a:ext uri="{FF2B5EF4-FFF2-40B4-BE49-F238E27FC236}">
                    <a16:creationId xmlns:a16="http://schemas.microsoft.com/office/drawing/2014/main" id="{2B4DFA9B-88CF-4830-94EB-007CF2C31591}"/>
                  </a:ext>
                </a:extLst>
              </p:cNvPr>
              <p:cNvSpPr/>
              <p:nvPr/>
            </p:nvSpPr>
            <p:spPr>
              <a:xfrm>
                <a:off x="2719388" y="1114425"/>
                <a:ext cx="20638" cy="12700"/>
              </a:xfrm>
              <a:custGeom>
                <a:avLst/>
                <a:gdLst/>
                <a:ahLst/>
                <a:cxnLst/>
                <a:rect l="l" t="t" r="r" b="b"/>
                <a:pathLst>
                  <a:path w="16" h="9" extrusionOk="0">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1" name="Google Shape;10886;p285">
                <a:extLst>
                  <a:ext uri="{FF2B5EF4-FFF2-40B4-BE49-F238E27FC236}">
                    <a16:creationId xmlns:a16="http://schemas.microsoft.com/office/drawing/2014/main" id="{F39092FB-30DF-43C6-92BB-85A3957E491B}"/>
                  </a:ext>
                </a:extLst>
              </p:cNvPr>
              <p:cNvSpPr/>
              <p:nvPr/>
            </p:nvSpPr>
            <p:spPr>
              <a:xfrm>
                <a:off x="2776538" y="1062038"/>
                <a:ext cx="184150" cy="123825"/>
              </a:xfrm>
              <a:custGeom>
                <a:avLst/>
                <a:gdLst/>
                <a:ahLst/>
                <a:cxnLst/>
                <a:rect l="l" t="t" r="r" b="b"/>
                <a:pathLst>
                  <a:path w="138" h="92" extrusionOk="0">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2" name="Google Shape;10887;p285">
                <a:extLst>
                  <a:ext uri="{FF2B5EF4-FFF2-40B4-BE49-F238E27FC236}">
                    <a16:creationId xmlns:a16="http://schemas.microsoft.com/office/drawing/2014/main" id="{D8D325ED-4341-40A2-97D5-7ECF11CA8DB9}"/>
                  </a:ext>
                </a:extLst>
              </p:cNvPr>
              <p:cNvSpPr/>
              <p:nvPr/>
            </p:nvSpPr>
            <p:spPr>
              <a:xfrm>
                <a:off x="2925763" y="1574800"/>
                <a:ext cx="117475" cy="74613"/>
              </a:xfrm>
              <a:custGeom>
                <a:avLst/>
                <a:gdLst/>
                <a:ahLst/>
                <a:cxnLst/>
                <a:rect l="l" t="t" r="r" b="b"/>
                <a:pathLst>
                  <a:path w="89" h="57" extrusionOk="0">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3" name="Google Shape;10888;p285">
                <a:extLst>
                  <a:ext uri="{FF2B5EF4-FFF2-40B4-BE49-F238E27FC236}">
                    <a16:creationId xmlns:a16="http://schemas.microsoft.com/office/drawing/2014/main" id="{0B28C291-3F57-4FC0-A585-753E502EF042}"/>
                  </a:ext>
                </a:extLst>
              </p:cNvPr>
              <p:cNvSpPr/>
              <p:nvPr/>
            </p:nvSpPr>
            <p:spPr>
              <a:xfrm>
                <a:off x="3094038" y="1500188"/>
                <a:ext cx="36513" cy="36513"/>
              </a:xfrm>
              <a:custGeom>
                <a:avLst/>
                <a:gdLst/>
                <a:ahLst/>
                <a:cxnLst/>
                <a:rect l="l" t="t" r="r" b="b"/>
                <a:pathLst>
                  <a:path w="27" h="28" extrusionOk="0">
                    <a:moveTo>
                      <a:pt x="27" y="18"/>
                    </a:moveTo>
                    <a:cubicBezTo>
                      <a:pt x="27" y="24"/>
                      <a:pt x="16" y="28"/>
                      <a:pt x="11" y="28"/>
                    </a:cubicBezTo>
                    <a:cubicBezTo>
                      <a:pt x="4" y="28"/>
                      <a:pt x="0" y="23"/>
                      <a:pt x="0" y="18"/>
                    </a:cubicBezTo>
                    <a:cubicBezTo>
                      <a:pt x="0" y="0"/>
                      <a:pt x="27" y="3"/>
                      <a:pt x="27" y="18"/>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4" name="Google Shape;10889;p285">
                <a:extLst>
                  <a:ext uri="{FF2B5EF4-FFF2-40B4-BE49-F238E27FC236}">
                    <a16:creationId xmlns:a16="http://schemas.microsoft.com/office/drawing/2014/main" id="{80671763-0544-46E3-82EA-A060728ED241}"/>
                  </a:ext>
                </a:extLst>
              </p:cNvPr>
              <p:cNvSpPr/>
              <p:nvPr/>
            </p:nvSpPr>
            <p:spPr>
              <a:xfrm>
                <a:off x="2984500" y="1652588"/>
                <a:ext cx="30163" cy="23813"/>
              </a:xfrm>
              <a:custGeom>
                <a:avLst/>
                <a:gdLst/>
                <a:ahLst/>
                <a:cxnLst/>
                <a:rect l="l" t="t" r="r" b="b"/>
                <a:pathLst>
                  <a:path w="22" h="18" extrusionOk="0">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5" name="Google Shape;10890;p285">
                <a:extLst>
                  <a:ext uri="{FF2B5EF4-FFF2-40B4-BE49-F238E27FC236}">
                    <a16:creationId xmlns:a16="http://schemas.microsoft.com/office/drawing/2014/main" id="{F5265BD7-E71F-4852-8D58-FEE3EE23BEB5}"/>
                  </a:ext>
                </a:extLst>
              </p:cNvPr>
              <p:cNvSpPr/>
              <p:nvPr/>
            </p:nvSpPr>
            <p:spPr>
              <a:xfrm>
                <a:off x="3032125" y="1336675"/>
                <a:ext cx="79375" cy="33338"/>
              </a:xfrm>
              <a:custGeom>
                <a:avLst/>
                <a:gdLst/>
                <a:ahLst/>
                <a:cxnLst/>
                <a:rect l="l" t="t" r="r" b="b"/>
                <a:pathLst>
                  <a:path w="60" h="25" extrusionOk="0">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6" name="Google Shape;10891;p285">
                <a:extLst>
                  <a:ext uri="{FF2B5EF4-FFF2-40B4-BE49-F238E27FC236}">
                    <a16:creationId xmlns:a16="http://schemas.microsoft.com/office/drawing/2014/main" id="{741E7B72-E9A6-4F74-8B33-7ECF7244E178}"/>
                  </a:ext>
                </a:extLst>
              </p:cNvPr>
              <p:cNvSpPr/>
              <p:nvPr/>
            </p:nvSpPr>
            <p:spPr>
              <a:xfrm>
                <a:off x="3040063" y="1666875"/>
                <a:ext cx="17463" cy="20638"/>
              </a:xfrm>
              <a:custGeom>
                <a:avLst/>
                <a:gdLst/>
                <a:ahLst/>
                <a:cxnLst/>
                <a:rect l="l" t="t" r="r" b="b"/>
                <a:pathLst>
                  <a:path w="14" h="15" extrusionOk="0">
                    <a:moveTo>
                      <a:pt x="14" y="6"/>
                    </a:moveTo>
                    <a:cubicBezTo>
                      <a:pt x="12" y="9"/>
                      <a:pt x="11" y="15"/>
                      <a:pt x="6" y="15"/>
                    </a:cubicBezTo>
                    <a:cubicBezTo>
                      <a:pt x="5" y="15"/>
                      <a:pt x="0" y="9"/>
                      <a:pt x="0" y="9"/>
                    </a:cubicBezTo>
                    <a:cubicBezTo>
                      <a:pt x="0" y="1"/>
                      <a:pt x="10" y="0"/>
                      <a:pt x="14"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7" name="Google Shape;10892;p285">
                <a:extLst>
                  <a:ext uri="{FF2B5EF4-FFF2-40B4-BE49-F238E27FC236}">
                    <a16:creationId xmlns:a16="http://schemas.microsoft.com/office/drawing/2014/main" id="{133DB6FD-B1F6-4D7D-9A56-FA21E80BFE9F}"/>
                  </a:ext>
                </a:extLst>
              </p:cNvPr>
              <p:cNvSpPr/>
              <p:nvPr/>
            </p:nvSpPr>
            <p:spPr>
              <a:xfrm>
                <a:off x="3136900" y="1509713"/>
                <a:ext cx="19050" cy="11113"/>
              </a:xfrm>
              <a:custGeom>
                <a:avLst/>
                <a:gdLst/>
                <a:ahLst/>
                <a:cxnLst/>
                <a:rect l="l" t="t" r="r" b="b"/>
                <a:pathLst>
                  <a:path w="14" h="8" extrusionOk="0">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8" name="Google Shape;10893;p285">
                <a:extLst>
                  <a:ext uri="{FF2B5EF4-FFF2-40B4-BE49-F238E27FC236}">
                    <a16:creationId xmlns:a16="http://schemas.microsoft.com/office/drawing/2014/main" id="{05D8643E-89DC-41E2-A3EB-546DF1BFFB41}"/>
                  </a:ext>
                </a:extLst>
              </p:cNvPr>
              <p:cNvSpPr/>
              <p:nvPr/>
            </p:nvSpPr>
            <p:spPr>
              <a:xfrm>
                <a:off x="3052763" y="1476375"/>
                <a:ext cx="20638" cy="12700"/>
              </a:xfrm>
              <a:custGeom>
                <a:avLst/>
                <a:gdLst/>
                <a:ahLst/>
                <a:cxnLst/>
                <a:rect l="l" t="t" r="r" b="b"/>
                <a:pathLst>
                  <a:path w="15" h="10" extrusionOk="0">
                    <a:moveTo>
                      <a:pt x="5" y="10"/>
                    </a:moveTo>
                    <a:cubicBezTo>
                      <a:pt x="0" y="10"/>
                      <a:pt x="10" y="0"/>
                      <a:pt x="15" y="0"/>
                    </a:cubicBezTo>
                    <a:cubicBezTo>
                      <a:pt x="14" y="6"/>
                      <a:pt x="10" y="10"/>
                      <a:pt x="5" y="1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9" name="Google Shape;10894;p285">
                <a:extLst>
                  <a:ext uri="{FF2B5EF4-FFF2-40B4-BE49-F238E27FC236}">
                    <a16:creationId xmlns:a16="http://schemas.microsoft.com/office/drawing/2014/main" id="{AFD466A9-7B59-4D10-9280-557C5B05F647}"/>
                  </a:ext>
                </a:extLst>
              </p:cNvPr>
              <p:cNvSpPr/>
              <p:nvPr/>
            </p:nvSpPr>
            <p:spPr>
              <a:xfrm>
                <a:off x="2876550" y="1335088"/>
                <a:ext cx="482600" cy="347663"/>
              </a:xfrm>
              <a:custGeom>
                <a:avLst/>
                <a:gdLst/>
                <a:ahLst/>
                <a:cxnLst/>
                <a:rect l="l" t="t" r="r" b="b"/>
                <a:pathLst>
                  <a:path w="362" h="261" extrusionOk="0">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0" name="Google Shape;10895;p285">
                <a:extLst>
                  <a:ext uri="{FF2B5EF4-FFF2-40B4-BE49-F238E27FC236}">
                    <a16:creationId xmlns:a16="http://schemas.microsoft.com/office/drawing/2014/main" id="{90D6BB1B-792C-4F82-840E-5090CE2B2138}"/>
                  </a:ext>
                </a:extLst>
              </p:cNvPr>
              <p:cNvSpPr/>
              <p:nvPr/>
            </p:nvSpPr>
            <p:spPr>
              <a:xfrm>
                <a:off x="3073400" y="1635125"/>
                <a:ext cx="14288" cy="12700"/>
              </a:xfrm>
              <a:custGeom>
                <a:avLst/>
                <a:gdLst/>
                <a:ahLst/>
                <a:cxnLst/>
                <a:rect l="l" t="t" r="r" b="b"/>
                <a:pathLst>
                  <a:path w="10" h="9" extrusionOk="0">
                    <a:moveTo>
                      <a:pt x="10" y="6"/>
                    </a:moveTo>
                    <a:cubicBezTo>
                      <a:pt x="6" y="9"/>
                      <a:pt x="5" y="9"/>
                      <a:pt x="0" y="6"/>
                    </a:cubicBezTo>
                    <a:cubicBezTo>
                      <a:pt x="5" y="0"/>
                      <a:pt x="5" y="3"/>
                      <a:pt x="10"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1" name="Google Shape;10896;p285">
                <a:extLst>
                  <a:ext uri="{FF2B5EF4-FFF2-40B4-BE49-F238E27FC236}">
                    <a16:creationId xmlns:a16="http://schemas.microsoft.com/office/drawing/2014/main" id="{05B8A6A4-5D2B-4E8B-9AA9-3F3C6189DFC0}"/>
                  </a:ext>
                </a:extLst>
              </p:cNvPr>
              <p:cNvSpPr/>
              <p:nvPr/>
            </p:nvSpPr>
            <p:spPr>
              <a:xfrm>
                <a:off x="2974975" y="1568450"/>
                <a:ext cx="12700" cy="12700"/>
              </a:xfrm>
              <a:custGeom>
                <a:avLst/>
                <a:gdLst/>
                <a:ahLst/>
                <a:cxnLst/>
                <a:rect l="l" t="t" r="r" b="b"/>
                <a:pathLst>
                  <a:path w="9" h="9" extrusionOk="0">
                    <a:moveTo>
                      <a:pt x="1" y="2"/>
                    </a:moveTo>
                    <a:cubicBezTo>
                      <a:pt x="6" y="0"/>
                      <a:pt x="6" y="5"/>
                      <a:pt x="9" y="9"/>
                    </a:cubicBezTo>
                    <a:cubicBezTo>
                      <a:pt x="4" y="9"/>
                      <a:pt x="0" y="5"/>
                      <a:pt x="1" y="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2" name="Google Shape;10897;p285">
                <a:extLst>
                  <a:ext uri="{FF2B5EF4-FFF2-40B4-BE49-F238E27FC236}">
                    <a16:creationId xmlns:a16="http://schemas.microsoft.com/office/drawing/2014/main" id="{AE69AAA2-2C29-4862-A722-622707171E3B}"/>
                  </a:ext>
                </a:extLst>
              </p:cNvPr>
              <p:cNvSpPr/>
              <p:nvPr/>
            </p:nvSpPr>
            <p:spPr>
              <a:xfrm>
                <a:off x="2847975" y="985838"/>
                <a:ext cx="514350" cy="269875"/>
              </a:xfrm>
              <a:custGeom>
                <a:avLst/>
                <a:gdLst/>
                <a:ahLst/>
                <a:cxnLst/>
                <a:rect l="l" t="t" r="r" b="b"/>
                <a:pathLst>
                  <a:path w="386" h="203" extrusionOk="0">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3" name="Google Shape;10898;p285">
                <a:extLst>
                  <a:ext uri="{FF2B5EF4-FFF2-40B4-BE49-F238E27FC236}">
                    <a16:creationId xmlns:a16="http://schemas.microsoft.com/office/drawing/2014/main" id="{BA00CF06-BFF3-42FC-A51D-169D1FC6F408}"/>
                  </a:ext>
                </a:extLst>
              </p:cNvPr>
              <p:cNvSpPr/>
              <p:nvPr/>
            </p:nvSpPr>
            <p:spPr>
              <a:xfrm>
                <a:off x="3170238" y="960438"/>
                <a:ext cx="1006475" cy="765175"/>
              </a:xfrm>
              <a:custGeom>
                <a:avLst/>
                <a:gdLst/>
                <a:ahLst/>
                <a:cxnLst/>
                <a:rect l="l" t="t" r="r" b="b"/>
                <a:pathLst>
                  <a:path w="756" h="575" extrusionOk="0">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4" name="Google Shape;10899;p285">
                <a:extLst>
                  <a:ext uri="{FF2B5EF4-FFF2-40B4-BE49-F238E27FC236}">
                    <a16:creationId xmlns:a16="http://schemas.microsoft.com/office/drawing/2014/main" id="{B2BDA53C-B4A2-41E3-9EDE-AD72069189CF}"/>
                  </a:ext>
                </a:extLst>
              </p:cNvPr>
              <p:cNvSpPr/>
              <p:nvPr/>
            </p:nvSpPr>
            <p:spPr>
              <a:xfrm>
                <a:off x="3470275" y="1443038"/>
                <a:ext cx="47625" cy="31750"/>
              </a:xfrm>
              <a:custGeom>
                <a:avLst/>
                <a:gdLst/>
                <a:ahLst/>
                <a:cxnLst/>
                <a:rect l="l" t="t" r="r" b="b"/>
                <a:pathLst>
                  <a:path w="36" h="24" extrusionOk="0">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5" name="Google Shape;10900;p285">
                <a:extLst>
                  <a:ext uri="{FF2B5EF4-FFF2-40B4-BE49-F238E27FC236}">
                    <a16:creationId xmlns:a16="http://schemas.microsoft.com/office/drawing/2014/main" id="{EC2F08B6-A7A8-4850-83EC-3B1D6655C6AE}"/>
                  </a:ext>
                </a:extLst>
              </p:cNvPr>
              <p:cNvSpPr/>
              <p:nvPr/>
            </p:nvSpPr>
            <p:spPr>
              <a:xfrm>
                <a:off x="4070350" y="1277938"/>
                <a:ext cx="26988" cy="15875"/>
              </a:xfrm>
              <a:custGeom>
                <a:avLst/>
                <a:gdLst/>
                <a:ahLst/>
                <a:cxnLst/>
                <a:rect l="l" t="t" r="r" b="b"/>
                <a:pathLst>
                  <a:path w="20" h="12" extrusionOk="0">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6" name="Google Shape;10901;p285">
                <a:extLst>
                  <a:ext uri="{FF2B5EF4-FFF2-40B4-BE49-F238E27FC236}">
                    <a16:creationId xmlns:a16="http://schemas.microsoft.com/office/drawing/2014/main" id="{072F705E-73B6-4387-96E5-311B1D7A55A9}"/>
                  </a:ext>
                </a:extLst>
              </p:cNvPr>
              <p:cNvSpPr/>
              <p:nvPr/>
            </p:nvSpPr>
            <p:spPr>
              <a:xfrm>
                <a:off x="3397250" y="1928813"/>
                <a:ext cx="109538" cy="106363"/>
              </a:xfrm>
              <a:custGeom>
                <a:avLst/>
                <a:gdLst/>
                <a:ahLst/>
                <a:cxnLst/>
                <a:rect l="l" t="t" r="r" b="b"/>
                <a:pathLst>
                  <a:path w="82" h="80" extrusionOk="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7" name="Google Shape;10902;p285">
                <a:extLst>
                  <a:ext uri="{FF2B5EF4-FFF2-40B4-BE49-F238E27FC236}">
                    <a16:creationId xmlns:a16="http://schemas.microsoft.com/office/drawing/2014/main" id="{E4A08273-31B1-4076-A1A4-29006ABA890C}"/>
                  </a:ext>
                </a:extLst>
              </p:cNvPr>
              <p:cNvSpPr/>
              <p:nvPr/>
            </p:nvSpPr>
            <p:spPr>
              <a:xfrm>
                <a:off x="2427288" y="2314575"/>
                <a:ext cx="671513" cy="450850"/>
              </a:xfrm>
              <a:custGeom>
                <a:avLst/>
                <a:gdLst/>
                <a:ahLst/>
                <a:cxnLst/>
                <a:rect l="l" t="t" r="r" b="b"/>
                <a:pathLst>
                  <a:path w="504" h="338" extrusionOk="0">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8" name="Google Shape;10903;p285">
                <a:extLst>
                  <a:ext uri="{FF2B5EF4-FFF2-40B4-BE49-F238E27FC236}">
                    <a16:creationId xmlns:a16="http://schemas.microsoft.com/office/drawing/2014/main" id="{9DE266D6-4B36-4C6C-954C-0943C02F18FA}"/>
                  </a:ext>
                </a:extLst>
              </p:cNvPr>
              <p:cNvSpPr/>
              <p:nvPr/>
            </p:nvSpPr>
            <p:spPr>
              <a:xfrm>
                <a:off x="3016250" y="1895475"/>
                <a:ext cx="20638" cy="9525"/>
              </a:xfrm>
              <a:custGeom>
                <a:avLst/>
                <a:gdLst/>
                <a:ahLst/>
                <a:cxnLst/>
                <a:rect l="l" t="t" r="r" b="b"/>
                <a:pathLst>
                  <a:path w="15" h="8" extrusionOk="0">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9" name="Google Shape;10904;p285">
                <a:extLst>
                  <a:ext uri="{FF2B5EF4-FFF2-40B4-BE49-F238E27FC236}">
                    <a16:creationId xmlns:a16="http://schemas.microsoft.com/office/drawing/2014/main" id="{AAFD7387-0B20-4BA5-84C5-5B869D51BA28}"/>
                  </a:ext>
                </a:extLst>
              </p:cNvPr>
              <p:cNvSpPr/>
              <p:nvPr/>
            </p:nvSpPr>
            <p:spPr>
              <a:xfrm>
                <a:off x="2239963" y="1951038"/>
                <a:ext cx="79375" cy="50800"/>
              </a:xfrm>
              <a:custGeom>
                <a:avLst/>
                <a:gdLst/>
                <a:ahLst/>
                <a:cxnLst/>
                <a:rect l="l" t="t" r="r" b="b"/>
                <a:pathLst>
                  <a:path w="59" h="38" extrusionOk="0">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0" name="Google Shape;10905;p285">
                <a:extLst>
                  <a:ext uri="{FF2B5EF4-FFF2-40B4-BE49-F238E27FC236}">
                    <a16:creationId xmlns:a16="http://schemas.microsoft.com/office/drawing/2014/main" id="{F6EEC7BC-E0FD-4CC1-B0BE-F3080109E862}"/>
                  </a:ext>
                </a:extLst>
              </p:cNvPr>
              <p:cNvSpPr/>
              <p:nvPr/>
            </p:nvSpPr>
            <p:spPr>
              <a:xfrm>
                <a:off x="2162175" y="1876425"/>
                <a:ext cx="28575" cy="39688"/>
              </a:xfrm>
              <a:custGeom>
                <a:avLst/>
                <a:gdLst/>
                <a:ahLst/>
                <a:cxnLst/>
                <a:rect l="l" t="t" r="r" b="b"/>
                <a:pathLst>
                  <a:path w="21" h="30" extrusionOk="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1" name="Google Shape;10906;p285">
                <a:extLst>
                  <a:ext uri="{FF2B5EF4-FFF2-40B4-BE49-F238E27FC236}">
                    <a16:creationId xmlns:a16="http://schemas.microsoft.com/office/drawing/2014/main" id="{99304875-BDEA-4BBB-B4AF-E349B2106BA1}"/>
                  </a:ext>
                </a:extLst>
              </p:cNvPr>
              <p:cNvSpPr/>
              <p:nvPr/>
            </p:nvSpPr>
            <p:spPr>
              <a:xfrm>
                <a:off x="1803400" y="1787525"/>
                <a:ext cx="34925" cy="23813"/>
              </a:xfrm>
              <a:custGeom>
                <a:avLst/>
                <a:gdLst/>
                <a:ahLst/>
                <a:cxnLst/>
                <a:rect l="l" t="t" r="r" b="b"/>
                <a:pathLst>
                  <a:path w="27" h="18" extrusionOk="0">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2" name="Google Shape;10907;p285">
                <a:extLst>
                  <a:ext uri="{FF2B5EF4-FFF2-40B4-BE49-F238E27FC236}">
                    <a16:creationId xmlns:a16="http://schemas.microsoft.com/office/drawing/2014/main" id="{57A151CF-A79B-4996-BFB0-C71DA87CED20}"/>
                  </a:ext>
                </a:extLst>
              </p:cNvPr>
              <p:cNvSpPr/>
              <p:nvPr/>
            </p:nvSpPr>
            <p:spPr>
              <a:xfrm>
                <a:off x="3311525" y="1963738"/>
                <a:ext cx="42863" cy="22225"/>
              </a:xfrm>
              <a:custGeom>
                <a:avLst/>
                <a:gdLst/>
                <a:ahLst/>
                <a:cxnLst/>
                <a:rect l="l" t="t" r="r" b="b"/>
                <a:pathLst>
                  <a:path w="32" h="17" extrusionOk="0">
                    <a:moveTo>
                      <a:pt x="26" y="17"/>
                    </a:moveTo>
                    <a:cubicBezTo>
                      <a:pt x="29" y="17"/>
                      <a:pt x="30" y="16"/>
                      <a:pt x="32" y="14"/>
                    </a:cubicBezTo>
                    <a:cubicBezTo>
                      <a:pt x="22" y="9"/>
                      <a:pt x="14" y="0"/>
                      <a:pt x="0" y="3"/>
                    </a:cubicBezTo>
                    <a:cubicBezTo>
                      <a:pt x="6" y="7"/>
                      <a:pt x="18" y="17"/>
                      <a:pt x="26" y="1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3" name="Google Shape;10908;p285">
                <a:extLst>
                  <a:ext uri="{FF2B5EF4-FFF2-40B4-BE49-F238E27FC236}">
                    <a16:creationId xmlns:a16="http://schemas.microsoft.com/office/drawing/2014/main" id="{0C68EE8F-1A6D-43A6-A3CF-05D979EAA921}"/>
                  </a:ext>
                </a:extLst>
              </p:cNvPr>
              <p:cNvSpPr/>
              <p:nvPr/>
            </p:nvSpPr>
            <p:spPr>
              <a:xfrm>
                <a:off x="3314700" y="2030413"/>
                <a:ext cx="31750" cy="20638"/>
              </a:xfrm>
              <a:custGeom>
                <a:avLst/>
                <a:gdLst/>
                <a:ahLst/>
                <a:cxnLst/>
                <a:rect l="l" t="t" r="r" b="b"/>
                <a:pathLst>
                  <a:path w="24" h="15" extrusionOk="0">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4" name="Google Shape;10909;p285">
                <a:extLst>
                  <a:ext uri="{FF2B5EF4-FFF2-40B4-BE49-F238E27FC236}">
                    <a16:creationId xmlns:a16="http://schemas.microsoft.com/office/drawing/2014/main" id="{A4F865B4-C229-4C9E-B243-20ADC5E7DA48}"/>
                  </a:ext>
                </a:extLst>
              </p:cNvPr>
              <p:cNvSpPr/>
              <p:nvPr/>
            </p:nvSpPr>
            <p:spPr>
              <a:xfrm>
                <a:off x="3362325" y="2030413"/>
                <a:ext cx="22225" cy="26988"/>
              </a:xfrm>
              <a:custGeom>
                <a:avLst/>
                <a:gdLst/>
                <a:ahLst/>
                <a:cxnLst/>
                <a:rect l="l" t="t" r="r" b="b"/>
                <a:pathLst>
                  <a:path w="17" h="20" extrusionOk="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5" name="Google Shape;10910;p285">
                <a:extLst>
                  <a:ext uri="{FF2B5EF4-FFF2-40B4-BE49-F238E27FC236}">
                    <a16:creationId xmlns:a16="http://schemas.microsoft.com/office/drawing/2014/main" id="{B626F0AA-E8CF-44F2-A427-662C589E320B}"/>
                  </a:ext>
                </a:extLst>
              </p:cNvPr>
              <p:cNvSpPr/>
              <p:nvPr/>
            </p:nvSpPr>
            <p:spPr>
              <a:xfrm>
                <a:off x="1593850" y="1724025"/>
                <a:ext cx="26988" cy="12700"/>
              </a:xfrm>
              <a:custGeom>
                <a:avLst/>
                <a:gdLst/>
                <a:ahLst/>
                <a:cxnLst/>
                <a:rect l="l" t="t" r="r" b="b"/>
                <a:pathLst>
                  <a:path w="20" h="9" extrusionOk="0">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nvGrpSpPr>
            <p:cNvPr id="10" name="Google Shape;10911;p285">
              <a:extLst>
                <a:ext uri="{FF2B5EF4-FFF2-40B4-BE49-F238E27FC236}">
                  <a16:creationId xmlns:a16="http://schemas.microsoft.com/office/drawing/2014/main" id="{18D5CD48-15AE-4F1A-8426-5E3004C7EBFB}"/>
                </a:ext>
              </a:extLst>
            </p:cNvPr>
            <p:cNvGrpSpPr/>
            <p:nvPr/>
          </p:nvGrpSpPr>
          <p:grpSpPr>
            <a:xfrm>
              <a:off x="3103551" y="1256797"/>
              <a:ext cx="669405" cy="1125467"/>
              <a:chOff x="4219575" y="1089025"/>
              <a:chExt cx="687388" cy="1155701"/>
            </a:xfrm>
            <a:grpFill/>
          </p:grpSpPr>
          <p:sp>
            <p:nvSpPr>
              <p:cNvPr id="98" name="Google Shape;10912;p285">
                <a:extLst>
                  <a:ext uri="{FF2B5EF4-FFF2-40B4-BE49-F238E27FC236}">
                    <a16:creationId xmlns:a16="http://schemas.microsoft.com/office/drawing/2014/main" id="{2D071218-6165-4B7C-8099-C93B8166FE2A}"/>
                  </a:ext>
                </a:extLst>
              </p:cNvPr>
              <p:cNvSpPr/>
              <p:nvPr/>
            </p:nvSpPr>
            <p:spPr>
              <a:xfrm>
                <a:off x="4568825" y="1816100"/>
                <a:ext cx="26988" cy="39688"/>
              </a:xfrm>
              <a:custGeom>
                <a:avLst/>
                <a:gdLst/>
                <a:ahLst/>
                <a:cxnLst/>
                <a:rect l="l" t="t" r="r" b="b"/>
                <a:pathLst>
                  <a:path w="20" h="30" extrusionOk="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nvGrpSpPr>
              <p:cNvPr id="99" name="Google Shape;10913;p285">
                <a:extLst>
                  <a:ext uri="{FF2B5EF4-FFF2-40B4-BE49-F238E27FC236}">
                    <a16:creationId xmlns:a16="http://schemas.microsoft.com/office/drawing/2014/main" id="{D284D7CC-C1DF-4C7C-8883-67EF4B027D66}"/>
                  </a:ext>
                </a:extLst>
              </p:cNvPr>
              <p:cNvGrpSpPr/>
              <p:nvPr/>
            </p:nvGrpSpPr>
            <p:grpSpPr>
              <a:xfrm>
                <a:off x="4219575" y="1089025"/>
                <a:ext cx="687388" cy="1155701"/>
                <a:chOff x="4219575" y="1089025"/>
                <a:chExt cx="687388" cy="1155701"/>
              </a:xfrm>
              <a:grpFill/>
            </p:grpSpPr>
            <p:sp>
              <p:nvSpPr>
                <p:cNvPr id="100" name="Google Shape;10914;p285">
                  <a:extLst>
                    <a:ext uri="{FF2B5EF4-FFF2-40B4-BE49-F238E27FC236}">
                      <a16:creationId xmlns:a16="http://schemas.microsoft.com/office/drawing/2014/main" id="{D7642180-4B20-4CD0-943F-559BDB8BDA63}"/>
                    </a:ext>
                  </a:extLst>
                </p:cNvPr>
                <p:cNvSpPr/>
                <p:nvPr/>
              </p:nvSpPr>
              <p:spPr>
                <a:xfrm>
                  <a:off x="4230688" y="1782763"/>
                  <a:ext cx="646113" cy="461963"/>
                </a:xfrm>
                <a:custGeom>
                  <a:avLst/>
                  <a:gdLst/>
                  <a:ahLst/>
                  <a:cxnLst/>
                  <a:rect l="l" t="t" r="r" b="b"/>
                  <a:pathLst>
                    <a:path w="485" h="347" extrusionOk="0">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1" name="Google Shape;10915;p285">
                  <a:extLst>
                    <a:ext uri="{FF2B5EF4-FFF2-40B4-BE49-F238E27FC236}">
                      <a16:creationId xmlns:a16="http://schemas.microsoft.com/office/drawing/2014/main" id="{BFC20735-D7D6-4D4D-AA12-9AF92AEAE516}"/>
                    </a:ext>
                  </a:extLst>
                </p:cNvPr>
                <p:cNvSpPr/>
                <p:nvPr/>
              </p:nvSpPr>
              <p:spPr>
                <a:xfrm>
                  <a:off x="4470400" y="1416050"/>
                  <a:ext cx="436563" cy="423863"/>
                </a:xfrm>
                <a:custGeom>
                  <a:avLst/>
                  <a:gdLst/>
                  <a:ahLst/>
                  <a:cxnLst/>
                  <a:rect l="l" t="t" r="r" b="b"/>
                  <a:pathLst>
                    <a:path w="327" h="318" extrusionOk="0">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2" name="Google Shape;10916;p285">
                  <a:extLst>
                    <a:ext uri="{FF2B5EF4-FFF2-40B4-BE49-F238E27FC236}">
                      <a16:creationId xmlns:a16="http://schemas.microsoft.com/office/drawing/2014/main" id="{1B00FEC1-4132-4B7A-9C41-D601CDF68D79}"/>
                    </a:ext>
                  </a:extLst>
                </p:cNvPr>
                <p:cNvSpPr/>
                <p:nvPr/>
              </p:nvSpPr>
              <p:spPr>
                <a:xfrm>
                  <a:off x="4559300" y="1109663"/>
                  <a:ext cx="234950" cy="128588"/>
                </a:xfrm>
                <a:custGeom>
                  <a:avLst/>
                  <a:gdLst/>
                  <a:ahLst/>
                  <a:cxnLst/>
                  <a:rect l="l" t="t" r="r" b="b"/>
                  <a:pathLst>
                    <a:path w="176" h="97" extrusionOk="0">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3" name="Google Shape;10917;p285">
                  <a:extLst>
                    <a:ext uri="{FF2B5EF4-FFF2-40B4-BE49-F238E27FC236}">
                      <a16:creationId xmlns:a16="http://schemas.microsoft.com/office/drawing/2014/main" id="{B8F783B0-BE95-4932-86F9-765259F142CE}"/>
                    </a:ext>
                  </a:extLst>
                </p:cNvPr>
                <p:cNvSpPr/>
                <p:nvPr/>
              </p:nvSpPr>
              <p:spPr>
                <a:xfrm>
                  <a:off x="4683125" y="1089025"/>
                  <a:ext cx="150813" cy="55563"/>
                </a:xfrm>
                <a:custGeom>
                  <a:avLst/>
                  <a:gdLst/>
                  <a:ahLst/>
                  <a:cxnLst/>
                  <a:rect l="l" t="t" r="r" b="b"/>
                  <a:pathLst>
                    <a:path w="114" h="41" extrusionOk="0">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4" name="Google Shape;10918;p285">
                  <a:extLst>
                    <a:ext uri="{FF2B5EF4-FFF2-40B4-BE49-F238E27FC236}">
                      <a16:creationId xmlns:a16="http://schemas.microsoft.com/office/drawing/2014/main" id="{57562851-2149-4160-9E5A-C67569D37CFD}"/>
                    </a:ext>
                  </a:extLst>
                </p:cNvPr>
                <p:cNvSpPr/>
                <p:nvPr/>
              </p:nvSpPr>
              <p:spPr>
                <a:xfrm>
                  <a:off x="4219575" y="1841500"/>
                  <a:ext cx="73025" cy="87313"/>
                </a:xfrm>
                <a:custGeom>
                  <a:avLst/>
                  <a:gdLst/>
                  <a:ahLst/>
                  <a:cxnLst/>
                  <a:rect l="l" t="t" r="r" b="b"/>
                  <a:pathLst>
                    <a:path w="55" h="65" extrusionOk="0">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5" name="Google Shape;10919;p285">
                  <a:extLst>
                    <a:ext uri="{FF2B5EF4-FFF2-40B4-BE49-F238E27FC236}">
                      <a16:creationId xmlns:a16="http://schemas.microsoft.com/office/drawing/2014/main" id="{4EBD2339-B9B4-4D70-AEA9-4763CCA086A8}"/>
                    </a:ext>
                  </a:extLst>
                </p:cNvPr>
                <p:cNvSpPr/>
                <p:nvPr/>
              </p:nvSpPr>
              <p:spPr>
                <a:xfrm>
                  <a:off x="4276725" y="1758950"/>
                  <a:ext cx="139700" cy="203200"/>
                </a:xfrm>
                <a:custGeom>
                  <a:avLst/>
                  <a:gdLst/>
                  <a:ahLst/>
                  <a:cxnLst/>
                  <a:rect l="l" t="t" r="r" b="b"/>
                  <a:pathLst>
                    <a:path w="105" h="152" extrusionOk="0">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6" name="Google Shape;10920;p285">
                  <a:extLst>
                    <a:ext uri="{FF2B5EF4-FFF2-40B4-BE49-F238E27FC236}">
                      <a16:creationId xmlns:a16="http://schemas.microsoft.com/office/drawing/2014/main" id="{8802072D-82CD-4E75-A60F-ADA46892897F}"/>
                    </a:ext>
                  </a:extLst>
                </p:cNvPr>
                <p:cNvSpPr/>
                <p:nvPr/>
              </p:nvSpPr>
              <p:spPr>
                <a:xfrm>
                  <a:off x="4592638" y="2203450"/>
                  <a:ext cx="46038" cy="30163"/>
                </a:xfrm>
                <a:custGeom>
                  <a:avLst/>
                  <a:gdLst/>
                  <a:ahLst/>
                  <a:cxnLst/>
                  <a:rect l="l" t="t" r="r" b="b"/>
                  <a:pathLst>
                    <a:path w="35" h="23" extrusionOk="0">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7" name="Google Shape;10921;p285">
                  <a:extLst>
                    <a:ext uri="{FF2B5EF4-FFF2-40B4-BE49-F238E27FC236}">
                      <a16:creationId xmlns:a16="http://schemas.microsoft.com/office/drawing/2014/main" id="{52CE05DB-4C8D-4E21-A5BA-951B0AA514BF}"/>
                    </a:ext>
                  </a:extLst>
                </p:cNvPr>
                <p:cNvSpPr/>
                <p:nvPr/>
              </p:nvSpPr>
              <p:spPr>
                <a:xfrm>
                  <a:off x="4527550" y="2111375"/>
                  <a:ext cx="15875" cy="30163"/>
                </a:xfrm>
                <a:custGeom>
                  <a:avLst/>
                  <a:gdLst/>
                  <a:ahLst/>
                  <a:cxnLst/>
                  <a:rect l="l" t="t" r="r" b="b"/>
                  <a:pathLst>
                    <a:path w="12" h="23" extrusionOk="0">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8" name="Google Shape;10922;p285">
                  <a:extLst>
                    <a:ext uri="{FF2B5EF4-FFF2-40B4-BE49-F238E27FC236}">
                      <a16:creationId xmlns:a16="http://schemas.microsoft.com/office/drawing/2014/main" id="{08E35A56-63B8-4974-8C2B-BC35B689BF73}"/>
                    </a:ext>
                  </a:extLst>
                </p:cNvPr>
                <p:cNvSpPr/>
                <p:nvPr/>
              </p:nvSpPr>
              <p:spPr>
                <a:xfrm>
                  <a:off x="4524375" y="2144713"/>
                  <a:ext cx="25400" cy="44450"/>
                </a:xfrm>
                <a:custGeom>
                  <a:avLst/>
                  <a:gdLst/>
                  <a:ahLst/>
                  <a:cxnLst/>
                  <a:rect l="l" t="t" r="r" b="b"/>
                  <a:pathLst>
                    <a:path w="19" h="33" extrusionOk="0">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09" name="Google Shape;10923;p285">
                  <a:extLst>
                    <a:ext uri="{FF2B5EF4-FFF2-40B4-BE49-F238E27FC236}">
                      <a16:creationId xmlns:a16="http://schemas.microsoft.com/office/drawing/2014/main" id="{92772349-81B4-4FA7-B0B9-750759EDDC87}"/>
                    </a:ext>
                  </a:extLst>
                </p:cNvPr>
                <p:cNvSpPr/>
                <p:nvPr/>
              </p:nvSpPr>
              <p:spPr>
                <a:xfrm>
                  <a:off x="4429125" y="2171700"/>
                  <a:ext cx="12700" cy="9525"/>
                </a:xfrm>
                <a:custGeom>
                  <a:avLst/>
                  <a:gdLst/>
                  <a:ahLst/>
                  <a:cxnLst/>
                  <a:rect l="l" t="t" r="r" b="b"/>
                  <a:pathLst>
                    <a:path w="9" h="7" extrusionOk="0">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0" name="Google Shape;10924;p285">
                  <a:extLst>
                    <a:ext uri="{FF2B5EF4-FFF2-40B4-BE49-F238E27FC236}">
                      <a16:creationId xmlns:a16="http://schemas.microsoft.com/office/drawing/2014/main" id="{E11124F7-7AF6-4100-B15F-AC059F8FA186}"/>
                    </a:ext>
                  </a:extLst>
                </p:cNvPr>
                <p:cNvSpPr/>
                <p:nvPr/>
              </p:nvSpPr>
              <p:spPr>
                <a:xfrm>
                  <a:off x="4551363" y="1833563"/>
                  <a:ext cx="15875" cy="19050"/>
                </a:xfrm>
                <a:custGeom>
                  <a:avLst/>
                  <a:gdLst/>
                  <a:ahLst/>
                  <a:cxnLst/>
                  <a:rect l="l" t="t" r="r" b="b"/>
                  <a:pathLst>
                    <a:path w="12" h="14" extrusionOk="0">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1" name="Google Shape;10925;p285">
                  <a:extLst>
                    <a:ext uri="{FF2B5EF4-FFF2-40B4-BE49-F238E27FC236}">
                      <a16:creationId xmlns:a16="http://schemas.microsoft.com/office/drawing/2014/main" id="{DB260677-B05A-4D3D-8812-7920A5C729B9}"/>
                    </a:ext>
                  </a:extLst>
                </p:cNvPr>
                <p:cNvSpPr/>
                <p:nvPr/>
              </p:nvSpPr>
              <p:spPr>
                <a:xfrm>
                  <a:off x="4684713" y="1773238"/>
                  <a:ext cx="15875" cy="23813"/>
                </a:xfrm>
                <a:custGeom>
                  <a:avLst/>
                  <a:gdLst/>
                  <a:ahLst/>
                  <a:cxnLst/>
                  <a:rect l="l" t="t" r="r" b="b"/>
                  <a:pathLst>
                    <a:path w="11" h="17" extrusionOk="0">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12" name="Google Shape;10926;p285">
                  <a:extLst>
                    <a:ext uri="{FF2B5EF4-FFF2-40B4-BE49-F238E27FC236}">
                      <a16:creationId xmlns:a16="http://schemas.microsoft.com/office/drawing/2014/main" id="{87E41AD1-4EA2-472F-A398-CBD84D84C8FD}"/>
                    </a:ext>
                  </a:extLst>
                </p:cNvPr>
                <p:cNvSpPr/>
                <p:nvPr/>
              </p:nvSpPr>
              <p:spPr>
                <a:xfrm>
                  <a:off x="4746625" y="1744663"/>
                  <a:ext cx="20638" cy="26988"/>
                </a:xfrm>
                <a:custGeom>
                  <a:avLst/>
                  <a:gdLst/>
                  <a:ahLst/>
                  <a:cxnLst/>
                  <a:rect l="l" t="t" r="r" b="b"/>
                  <a:pathLst>
                    <a:path w="16" h="20" extrusionOk="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grpSp>
          <p:nvGrpSpPr>
            <p:cNvPr id="11" name="Google Shape;10927;p285">
              <a:extLst>
                <a:ext uri="{FF2B5EF4-FFF2-40B4-BE49-F238E27FC236}">
                  <a16:creationId xmlns:a16="http://schemas.microsoft.com/office/drawing/2014/main" id="{27948773-494C-40B6-BC98-B0D85D668843}"/>
                </a:ext>
              </a:extLst>
            </p:cNvPr>
            <p:cNvGrpSpPr/>
            <p:nvPr/>
          </p:nvGrpSpPr>
          <p:grpSpPr>
            <a:xfrm>
              <a:off x="5105582" y="3000650"/>
              <a:ext cx="941496" cy="822457"/>
              <a:chOff x="6275388" y="2879725"/>
              <a:chExt cx="966788" cy="844551"/>
            </a:xfrm>
            <a:grpFill/>
          </p:grpSpPr>
          <p:sp>
            <p:nvSpPr>
              <p:cNvPr id="80" name="Google Shape;10928;p285">
                <a:extLst>
                  <a:ext uri="{FF2B5EF4-FFF2-40B4-BE49-F238E27FC236}">
                    <a16:creationId xmlns:a16="http://schemas.microsoft.com/office/drawing/2014/main" id="{03C1FCD4-3505-4608-A688-BA3C985E2214}"/>
                  </a:ext>
                </a:extLst>
              </p:cNvPr>
              <p:cNvSpPr/>
              <p:nvPr/>
            </p:nvSpPr>
            <p:spPr>
              <a:xfrm>
                <a:off x="6567488" y="2879725"/>
                <a:ext cx="339725" cy="176213"/>
              </a:xfrm>
              <a:custGeom>
                <a:avLst/>
                <a:gdLst/>
                <a:ahLst/>
                <a:cxnLst/>
                <a:rect l="l" t="t" r="r" b="b"/>
                <a:pathLst>
                  <a:path w="255" h="133" extrusionOk="0">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nvGrpSpPr>
              <p:cNvPr id="81" name="Google Shape;10929;p285">
                <a:extLst>
                  <a:ext uri="{FF2B5EF4-FFF2-40B4-BE49-F238E27FC236}">
                    <a16:creationId xmlns:a16="http://schemas.microsoft.com/office/drawing/2014/main" id="{9446CC9F-30FB-4218-BFC2-54E88DAB622D}"/>
                  </a:ext>
                </a:extLst>
              </p:cNvPr>
              <p:cNvGrpSpPr/>
              <p:nvPr/>
            </p:nvGrpSpPr>
            <p:grpSpPr>
              <a:xfrm>
                <a:off x="6275388" y="2917825"/>
                <a:ext cx="966788" cy="806451"/>
                <a:chOff x="6275388" y="2917825"/>
                <a:chExt cx="966788" cy="806451"/>
              </a:xfrm>
              <a:grpFill/>
            </p:grpSpPr>
            <p:sp>
              <p:nvSpPr>
                <p:cNvPr id="82" name="Google Shape;10930;p285">
                  <a:extLst>
                    <a:ext uri="{FF2B5EF4-FFF2-40B4-BE49-F238E27FC236}">
                      <a16:creationId xmlns:a16="http://schemas.microsoft.com/office/drawing/2014/main" id="{C7B5CD23-04A6-4F59-A8A0-61DE852A1BF3}"/>
                    </a:ext>
                  </a:extLst>
                </p:cNvPr>
                <p:cNvSpPr/>
                <p:nvPr/>
              </p:nvSpPr>
              <p:spPr>
                <a:xfrm>
                  <a:off x="6623050" y="2968625"/>
                  <a:ext cx="11113" cy="25400"/>
                </a:xfrm>
                <a:custGeom>
                  <a:avLst/>
                  <a:gdLst/>
                  <a:ahLst/>
                  <a:cxnLst/>
                  <a:rect l="l" t="t" r="r" b="b"/>
                  <a:pathLst>
                    <a:path w="8" h="19" extrusionOk="0">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83" name="Google Shape;10931;p285">
                  <a:extLst>
                    <a:ext uri="{FF2B5EF4-FFF2-40B4-BE49-F238E27FC236}">
                      <a16:creationId xmlns:a16="http://schemas.microsoft.com/office/drawing/2014/main" id="{A9F8E7EB-6FE2-4AB4-B442-155BA37B9122}"/>
                    </a:ext>
                  </a:extLst>
                </p:cNvPr>
                <p:cNvSpPr/>
                <p:nvPr/>
              </p:nvSpPr>
              <p:spPr>
                <a:xfrm>
                  <a:off x="6867525" y="2944813"/>
                  <a:ext cx="65088" cy="38100"/>
                </a:xfrm>
                <a:custGeom>
                  <a:avLst/>
                  <a:gdLst/>
                  <a:ahLst/>
                  <a:cxnLst/>
                  <a:rect l="l" t="t" r="r" b="b"/>
                  <a:pathLst>
                    <a:path w="49" h="29" extrusionOk="0">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84" name="Google Shape;10932;p285">
                  <a:extLst>
                    <a:ext uri="{FF2B5EF4-FFF2-40B4-BE49-F238E27FC236}">
                      <a16:creationId xmlns:a16="http://schemas.microsoft.com/office/drawing/2014/main" id="{C021FAA6-F914-4DBD-809F-33EDF8DABF39}"/>
                    </a:ext>
                  </a:extLst>
                </p:cNvPr>
                <p:cNvSpPr/>
                <p:nvPr/>
              </p:nvSpPr>
              <p:spPr>
                <a:xfrm>
                  <a:off x="6911975" y="2917825"/>
                  <a:ext cx="34925" cy="34925"/>
                </a:xfrm>
                <a:custGeom>
                  <a:avLst/>
                  <a:gdLst/>
                  <a:ahLst/>
                  <a:cxnLst/>
                  <a:rect l="l" t="t" r="r" b="b"/>
                  <a:pathLst>
                    <a:path w="26" h="26" extrusionOk="0">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85" name="Google Shape;10933;p285">
                  <a:extLst>
                    <a:ext uri="{FF2B5EF4-FFF2-40B4-BE49-F238E27FC236}">
                      <a16:creationId xmlns:a16="http://schemas.microsoft.com/office/drawing/2014/main" id="{6A676C59-D304-465B-8C8B-4D1C3520AF80}"/>
                    </a:ext>
                  </a:extLst>
                </p:cNvPr>
                <p:cNvSpPr/>
                <p:nvPr/>
              </p:nvSpPr>
              <p:spPr>
                <a:xfrm>
                  <a:off x="6972300" y="2967038"/>
                  <a:ext cx="17463" cy="20638"/>
                </a:xfrm>
                <a:custGeom>
                  <a:avLst/>
                  <a:gdLst/>
                  <a:ahLst/>
                  <a:cxnLst/>
                  <a:rect l="l" t="t" r="r" b="b"/>
                  <a:pathLst>
                    <a:path w="13" h="16" extrusionOk="0">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86" name="Google Shape;10934;p285">
                  <a:extLst>
                    <a:ext uri="{FF2B5EF4-FFF2-40B4-BE49-F238E27FC236}">
                      <a16:creationId xmlns:a16="http://schemas.microsoft.com/office/drawing/2014/main" id="{14006E19-D800-45DF-8FDB-C7B35B4603B2}"/>
                    </a:ext>
                  </a:extLst>
                </p:cNvPr>
                <p:cNvSpPr/>
                <p:nvPr/>
              </p:nvSpPr>
              <p:spPr>
                <a:xfrm>
                  <a:off x="7086600" y="3046413"/>
                  <a:ext cx="9525" cy="11113"/>
                </a:xfrm>
                <a:custGeom>
                  <a:avLst/>
                  <a:gdLst/>
                  <a:ahLst/>
                  <a:cxnLst/>
                  <a:rect l="l" t="t" r="r" b="b"/>
                  <a:pathLst>
                    <a:path w="7" h="9" extrusionOk="0">
                      <a:moveTo>
                        <a:pt x="7" y="6"/>
                      </a:moveTo>
                      <a:cubicBezTo>
                        <a:pt x="7" y="7"/>
                        <a:pt x="7" y="8"/>
                        <a:pt x="7" y="9"/>
                      </a:cubicBezTo>
                      <a:cubicBezTo>
                        <a:pt x="3" y="9"/>
                        <a:pt x="0" y="2"/>
                        <a:pt x="0" y="0"/>
                      </a:cubicBezTo>
                      <a:cubicBezTo>
                        <a:pt x="4" y="2"/>
                        <a:pt x="7" y="3"/>
                        <a:pt x="7"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87" name="Google Shape;10935;p285">
                  <a:extLst>
                    <a:ext uri="{FF2B5EF4-FFF2-40B4-BE49-F238E27FC236}">
                      <a16:creationId xmlns:a16="http://schemas.microsoft.com/office/drawing/2014/main" id="{8884FAED-9A81-4542-84B8-5EADF727D27D}"/>
                    </a:ext>
                  </a:extLst>
                </p:cNvPr>
                <p:cNvSpPr/>
                <p:nvPr/>
              </p:nvSpPr>
              <p:spPr>
                <a:xfrm>
                  <a:off x="7061200" y="3036888"/>
                  <a:ext cx="20638" cy="9525"/>
                </a:xfrm>
                <a:custGeom>
                  <a:avLst/>
                  <a:gdLst/>
                  <a:ahLst/>
                  <a:cxnLst/>
                  <a:rect l="l" t="t" r="r" b="b"/>
                  <a:pathLst>
                    <a:path w="15" h="7" extrusionOk="0">
                      <a:moveTo>
                        <a:pt x="15" y="6"/>
                      </a:moveTo>
                      <a:cubicBezTo>
                        <a:pt x="14" y="6"/>
                        <a:pt x="13" y="7"/>
                        <a:pt x="12" y="7"/>
                      </a:cubicBezTo>
                      <a:cubicBezTo>
                        <a:pt x="7" y="7"/>
                        <a:pt x="0" y="5"/>
                        <a:pt x="0" y="0"/>
                      </a:cubicBezTo>
                      <a:cubicBezTo>
                        <a:pt x="7" y="0"/>
                        <a:pt x="11" y="1"/>
                        <a:pt x="15"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88" name="Google Shape;10936;p285">
                  <a:extLst>
                    <a:ext uri="{FF2B5EF4-FFF2-40B4-BE49-F238E27FC236}">
                      <a16:creationId xmlns:a16="http://schemas.microsoft.com/office/drawing/2014/main" id="{62FFE760-28CD-41D3-88DC-39D17904ADCB}"/>
                    </a:ext>
                  </a:extLst>
                </p:cNvPr>
                <p:cNvSpPr/>
                <p:nvPr/>
              </p:nvSpPr>
              <p:spPr>
                <a:xfrm>
                  <a:off x="7064375" y="3013075"/>
                  <a:ext cx="17463" cy="19050"/>
                </a:xfrm>
                <a:custGeom>
                  <a:avLst/>
                  <a:gdLst/>
                  <a:ahLst/>
                  <a:cxnLst/>
                  <a:rect l="l" t="t" r="r" b="b"/>
                  <a:pathLst>
                    <a:path w="13" h="14" extrusionOk="0">
                      <a:moveTo>
                        <a:pt x="13" y="14"/>
                      </a:moveTo>
                      <a:cubicBezTo>
                        <a:pt x="9" y="14"/>
                        <a:pt x="1" y="3"/>
                        <a:pt x="0" y="0"/>
                      </a:cubicBezTo>
                      <a:cubicBezTo>
                        <a:pt x="6" y="3"/>
                        <a:pt x="11" y="7"/>
                        <a:pt x="13" y="1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89" name="Google Shape;10937;p285">
                  <a:extLst>
                    <a:ext uri="{FF2B5EF4-FFF2-40B4-BE49-F238E27FC236}">
                      <a16:creationId xmlns:a16="http://schemas.microsoft.com/office/drawing/2014/main" id="{C107FA0F-BAC6-4452-84E6-BB875B44443D}"/>
                    </a:ext>
                  </a:extLst>
                </p:cNvPr>
                <p:cNvSpPr/>
                <p:nvPr/>
              </p:nvSpPr>
              <p:spPr>
                <a:xfrm>
                  <a:off x="7027863" y="2998788"/>
                  <a:ext cx="23813" cy="14288"/>
                </a:xfrm>
                <a:custGeom>
                  <a:avLst/>
                  <a:gdLst/>
                  <a:ahLst/>
                  <a:cxnLst/>
                  <a:rect l="l" t="t" r="r" b="b"/>
                  <a:pathLst>
                    <a:path w="17" h="10" extrusionOk="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0" name="Google Shape;10938;p285">
                  <a:extLst>
                    <a:ext uri="{FF2B5EF4-FFF2-40B4-BE49-F238E27FC236}">
                      <a16:creationId xmlns:a16="http://schemas.microsoft.com/office/drawing/2014/main" id="{9FC1D53F-F494-41E1-9E82-661F28F609BE}"/>
                    </a:ext>
                  </a:extLst>
                </p:cNvPr>
                <p:cNvSpPr/>
                <p:nvPr/>
              </p:nvSpPr>
              <p:spPr>
                <a:xfrm>
                  <a:off x="7002463" y="2984500"/>
                  <a:ext cx="14288" cy="7938"/>
                </a:xfrm>
                <a:custGeom>
                  <a:avLst/>
                  <a:gdLst/>
                  <a:ahLst/>
                  <a:cxnLst/>
                  <a:rect l="l" t="t" r="r" b="b"/>
                  <a:pathLst>
                    <a:path w="11" h="6" extrusionOk="0">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1" name="Google Shape;10939;p285">
                  <a:extLst>
                    <a:ext uri="{FF2B5EF4-FFF2-40B4-BE49-F238E27FC236}">
                      <a16:creationId xmlns:a16="http://schemas.microsoft.com/office/drawing/2014/main" id="{472A464A-2E61-4BBA-9E0E-4F7242C454EB}"/>
                    </a:ext>
                  </a:extLst>
                </p:cNvPr>
                <p:cNvSpPr/>
                <p:nvPr/>
              </p:nvSpPr>
              <p:spPr>
                <a:xfrm>
                  <a:off x="6800850" y="3594100"/>
                  <a:ext cx="63500" cy="65088"/>
                </a:xfrm>
                <a:custGeom>
                  <a:avLst/>
                  <a:gdLst/>
                  <a:ahLst/>
                  <a:cxnLst/>
                  <a:rect l="l" t="t" r="r" b="b"/>
                  <a:pathLst>
                    <a:path w="48" h="49" extrusionOk="0">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2" name="Google Shape;10940;p285">
                  <a:extLst>
                    <a:ext uri="{FF2B5EF4-FFF2-40B4-BE49-F238E27FC236}">
                      <a16:creationId xmlns:a16="http://schemas.microsoft.com/office/drawing/2014/main" id="{0B93EADD-27DD-4B01-B31B-C0A21F60FD55}"/>
                    </a:ext>
                  </a:extLst>
                </p:cNvPr>
                <p:cNvSpPr/>
                <p:nvPr/>
              </p:nvSpPr>
              <p:spPr>
                <a:xfrm>
                  <a:off x="6275388" y="3057525"/>
                  <a:ext cx="676275" cy="509588"/>
                </a:xfrm>
                <a:custGeom>
                  <a:avLst/>
                  <a:gdLst/>
                  <a:ahLst/>
                  <a:cxnLst/>
                  <a:rect l="l" t="t" r="r" b="b"/>
                  <a:pathLst>
                    <a:path w="508" h="383" extrusionOk="0">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3" name="Google Shape;10941;p285">
                  <a:extLst>
                    <a:ext uri="{FF2B5EF4-FFF2-40B4-BE49-F238E27FC236}">
                      <a16:creationId xmlns:a16="http://schemas.microsoft.com/office/drawing/2014/main" id="{4B33198A-B806-40F6-A81F-4FD639BD70EF}"/>
                    </a:ext>
                  </a:extLst>
                </p:cNvPr>
                <p:cNvSpPr/>
                <p:nvPr/>
              </p:nvSpPr>
              <p:spPr>
                <a:xfrm>
                  <a:off x="7043738" y="3598863"/>
                  <a:ext cx="127000" cy="125413"/>
                </a:xfrm>
                <a:custGeom>
                  <a:avLst/>
                  <a:gdLst/>
                  <a:ahLst/>
                  <a:cxnLst/>
                  <a:rect l="l" t="t" r="r" b="b"/>
                  <a:pathLst>
                    <a:path w="96" h="94" extrusionOk="0">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4" name="Google Shape;10942;p285">
                  <a:extLst>
                    <a:ext uri="{FF2B5EF4-FFF2-40B4-BE49-F238E27FC236}">
                      <a16:creationId xmlns:a16="http://schemas.microsoft.com/office/drawing/2014/main" id="{B6C00526-C2FB-4FBB-ACBE-A1A9C2993EAB}"/>
                    </a:ext>
                  </a:extLst>
                </p:cNvPr>
                <p:cNvSpPr/>
                <p:nvPr/>
              </p:nvSpPr>
              <p:spPr>
                <a:xfrm>
                  <a:off x="7148513" y="3476625"/>
                  <a:ext cx="93663" cy="139700"/>
                </a:xfrm>
                <a:custGeom>
                  <a:avLst/>
                  <a:gdLst/>
                  <a:ahLst/>
                  <a:cxnLst/>
                  <a:rect l="l" t="t" r="r" b="b"/>
                  <a:pathLst>
                    <a:path w="71" h="104" extrusionOk="0">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5" name="Google Shape;10943;p285">
                  <a:extLst>
                    <a:ext uri="{FF2B5EF4-FFF2-40B4-BE49-F238E27FC236}">
                      <a16:creationId xmlns:a16="http://schemas.microsoft.com/office/drawing/2014/main" id="{63102BF5-BADE-4A57-A8B8-A0B31DEEA0B7}"/>
                    </a:ext>
                  </a:extLst>
                </p:cNvPr>
                <p:cNvSpPr/>
                <p:nvPr/>
              </p:nvSpPr>
              <p:spPr>
                <a:xfrm>
                  <a:off x="6856413" y="3582988"/>
                  <a:ext cx="6350" cy="9525"/>
                </a:xfrm>
                <a:custGeom>
                  <a:avLst/>
                  <a:gdLst/>
                  <a:ahLst/>
                  <a:cxnLst/>
                  <a:rect l="l" t="t" r="r" b="b"/>
                  <a:pathLst>
                    <a:path w="5" h="7" extrusionOk="0">
                      <a:moveTo>
                        <a:pt x="5" y="0"/>
                      </a:moveTo>
                      <a:cubicBezTo>
                        <a:pt x="5" y="4"/>
                        <a:pt x="4" y="5"/>
                        <a:pt x="4" y="7"/>
                      </a:cubicBezTo>
                      <a:cubicBezTo>
                        <a:pt x="0" y="6"/>
                        <a:pt x="0" y="3"/>
                        <a:pt x="0" y="0"/>
                      </a:cubicBezTo>
                      <a:cubicBezTo>
                        <a:pt x="2" y="0"/>
                        <a:pt x="4" y="0"/>
                        <a:pt x="5"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6" name="Google Shape;10944;p285">
                  <a:extLst>
                    <a:ext uri="{FF2B5EF4-FFF2-40B4-BE49-F238E27FC236}">
                      <a16:creationId xmlns:a16="http://schemas.microsoft.com/office/drawing/2014/main" id="{2831A92B-4FF4-4336-A73B-EA0285E86D2D}"/>
                    </a:ext>
                  </a:extLst>
                </p:cNvPr>
                <p:cNvSpPr/>
                <p:nvPr/>
              </p:nvSpPr>
              <p:spPr>
                <a:xfrm>
                  <a:off x="6664325" y="3500438"/>
                  <a:ext cx="22225" cy="11113"/>
                </a:xfrm>
                <a:custGeom>
                  <a:avLst/>
                  <a:gdLst/>
                  <a:ahLst/>
                  <a:cxnLst/>
                  <a:rect l="l" t="t" r="r" b="b"/>
                  <a:pathLst>
                    <a:path w="16" h="8" extrusionOk="0">
                      <a:moveTo>
                        <a:pt x="16" y="4"/>
                      </a:moveTo>
                      <a:cubicBezTo>
                        <a:pt x="11" y="7"/>
                        <a:pt x="4" y="8"/>
                        <a:pt x="0" y="4"/>
                      </a:cubicBezTo>
                      <a:cubicBezTo>
                        <a:pt x="9" y="0"/>
                        <a:pt x="10" y="0"/>
                        <a:pt x="16" y="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97" name="Google Shape;10945;p285">
                  <a:extLst>
                    <a:ext uri="{FF2B5EF4-FFF2-40B4-BE49-F238E27FC236}">
                      <a16:creationId xmlns:a16="http://schemas.microsoft.com/office/drawing/2014/main" id="{C877E5C8-218A-42A4-83C3-97A0DD6E4B81}"/>
                    </a:ext>
                  </a:extLst>
                </p:cNvPr>
                <p:cNvSpPr/>
                <p:nvPr/>
              </p:nvSpPr>
              <p:spPr>
                <a:xfrm>
                  <a:off x="6556375" y="3065463"/>
                  <a:ext cx="22225" cy="9525"/>
                </a:xfrm>
                <a:custGeom>
                  <a:avLst/>
                  <a:gdLst/>
                  <a:ahLst/>
                  <a:cxnLst/>
                  <a:rect l="l" t="t" r="r" b="b"/>
                  <a:pathLst>
                    <a:path w="17" h="7" extrusionOk="0">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grpSp>
          <p:nvGrpSpPr>
            <p:cNvPr id="12" name="Google Shape;10946;p285">
              <a:extLst>
                <a:ext uri="{FF2B5EF4-FFF2-40B4-BE49-F238E27FC236}">
                  <a16:creationId xmlns:a16="http://schemas.microsoft.com/office/drawing/2014/main" id="{7EC67789-15F2-491C-9E18-C06D2622CC6E}"/>
                </a:ext>
              </a:extLst>
            </p:cNvPr>
            <p:cNvGrpSpPr/>
            <p:nvPr/>
          </p:nvGrpSpPr>
          <p:grpSpPr>
            <a:xfrm>
              <a:off x="3584348" y="1207327"/>
              <a:ext cx="2773469" cy="1960289"/>
              <a:chOff x="4713288" y="1038225"/>
              <a:chExt cx="2847975" cy="2012950"/>
            </a:xfrm>
            <a:grpFill/>
          </p:grpSpPr>
          <p:sp>
            <p:nvSpPr>
              <p:cNvPr id="13" name="Google Shape;10947;p285">
                <a:extLst>
                  <a:ext uri="{FF2B5EF4-FFF2-40B4-BE49-F238E27FC236}">
                    <a16:creationId xmlns:a16="http://schemas.microsoft.com/office/drawing/2014/main" id="{8E9DA92D-1A05-41AB-A533-15145F8C5D6A}"/>
                  </a:ext>
                </a:extLst>
              </p:cNvPr>
              <p:cNvSpPr/>
              <p:nvPr/>
            </p:nvSpPr>
            <p:spPr>
              <a:xfrm>
                <a:off x="4818063" y="2127250"/>
                <a:ext cx="622300" cy="538163"/>
              </a:xfrm>
              <a:custGeom>
                <a:avLst/>
                <a:gdLst/>
                <a:ahLst/>
                <a:cxnLst/>
                <a:rect l="l" t="t" r="r" b="b"/>
                <a:pathLst>
                  <a:path w="467" h="405" extrusionOk="0">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4" name="Google Shape;10948;p285">
                <a:extLst>
                  <a:ext uri="{FF2B5EF4-FFF2-40B4-BE49-F238E27FC236}">
                    <a16:creationId xmlns:a16="http://schemas.microsoft.com/office/drawing/2014/main" id="{2883B167-27E3-4637-B08A-9EB988E07F38}"/>
                  </a:ext>
                </a:extLst>
              </p:cNvPr>
              <p:cNvSpPr/>
              <p:nvPr/>
            </p:nvSpPr>
            <p:spPr>
              <a:xfrm>
                <a:off x="5713413" y="2714625"/>
                <a:ext cx="33338" cy="63500"/>
              </a:xfrm>
              <a:custGeom>
                <a:avLst/>
                <a:gdLst/>
                <a:ahLst/>
                <a:cxnLst/>
                <a:rect l="l" t="t" r="r" b="b"/>
                <a:pathLst>
                  <a:path w="25" h="48" extrusionOk="0">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5" name="Google Shape;10949;p285">
                <a:extLst>
                  <a:ext uri="{FF2B5EF4-FFF2-40B4-BE49-F238E27FC236}">
                    <a16:creationId xmlns:a16="http://schemas.microsoft.com/office/drawing/2014/main" id="{62BFA21F-16BD-4EC8-9333-6B2F7A4429A9}"/>
                  </a:ext>
                </a:extLst>
              </p:cNvPr>
              <p:cNvSpPr/>
              <p:nvPr/>
            </p:nvSpPr>
            <p:spPr>
              <a:xfrm>
                <a:off x="5397500" y="2195513"/>
                <a:ext cx="677863" cy="544513"/>
              </a:xfrm>
              <a:custGeom>
                <a:avLst/>
                <a:gdLst/>
                <a:ahLst/>
                <a:cxnLst/>
                <a:rect l="l" t="t" r="r" b="b"/>
                <a:pathLst>
                  <a:path w="509" h="410" extrusionOk="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6" name="Google Shape;10950;p285">
                <a:extLst>
                  <a:ext uri="{FF2B5EF4-FFF2-40B4-BE49-F238E27FC236}">
                    <a16:creationId xmlns:a16="http://schemas.microsoft.com/office/drawing/2014/main" id="{0AEC484E-6BFE-4D12-8E8C-78250BD85A07}"/>
                  </a:ext>
                </a:extLst>
              </p:cNvPr>
              <p:cNvSpPr/>
              <p:nvPr/>
            </p:nvSpPr>
            <p:spPr>
              <a:xfrm>
                <a:off x="5975350" y="2781300"/>
                <a:ext cx="177800" cy="192088"/>
              </a:xfrm>
              <a:custGeom>
                <a:avLst/>
                <a:gdLst/>
                <a:ahLst/>
                <a:cxnLst/>
                <a:rect l="l" t="t" r="r" b="b"/>
                <a:pathLst>
                  <a:path w="133" h="144" extrusionOk="0">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7" name="Google Shape;10951;p285">
                <a:extLst>
                  <a:ext uri="{FF2B5EF4-FFF2-40B4-BE49-F238E27FC236}">
                    <a16:creationId xmlns:a16="http://schemas.microsoft.com/office/drawing/2014/main" id="{269B4DA7-DF42-4F4C-AF64-4053D9B3C44F}"/>
                  </a:ext>
                </a:extLst>
              </p:cNvPr>
              <p:cNvSpPr/>
              <p:nvPr/>
            </p:nvSpPr>
            <p:spPr>
              <a:xfrm>
                <a:off x="6203950" y="2757488"/>
                <a:ext cx="169863" cy="188913"/>
              </a:xfrm>
              <a:custGeom>
                <a:avLst/>
                <a:gdLst/>
                <a:ahLst/>
                <a:cxnLst/>
                <a:rect l="l" t="t" r="r" b="b"/>
                <a:pathLst>
                  <a:path w="127" h="141" extrusionOk="0">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8" name="Google Shape;10952;p285">
                <a:extLst>
                  <a:ext uri="{FF2B5EF4-FFF2-40B4-BE49-F238E27FC236}">
                    <a16:creationId xmlns:a16="http://schemas.microsoft.com/office/drawing/2014/main" id="{75AE31F6-0F11-460C-9D68-E9933EB0B198}"/>
                  </a:ext>
                </a:extLst>
              </p:cNvPr>
              <p:cNvSpPr/>
              <p:nvPr/>
            </p:nvSpPr>
            <p:spPr>
              <a:xfrm>
                <a:off x="6367463" y="2847975"/>
                <a:ext cx="106363" cy="123825"/>
              </a:xfrm>
              <a:custGeom>
                <a:avLst/>
                <a:gdLst/>
                <a:ahLst/>
                <a:cxnLst/>
                <a:rect l="l" t="t" r="r" b="b"/>
                <a:pathLst>
                  <a:path w="79" h="93" extrusionOk="0">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19" name="Google Shape;10953;p285">
                <a:extLst>
                  <a:ext uri="{FF2B5EF4-FFF2-40B4-BE49-F238E27FC236}">
                    <a16:creationId xmlns:a16="http://schemas.microsoft.com/office/drawing/2014/main" id="{57822B13-9D74-4960-9639-765AD7B6FCCB}"/>
                  </a:ext>
                </a:extLst>
              </p:cNvPr>
              <p:cNvSpPr/>
              <p:nvPr/>
            </p:nvSpPr>
            <p:spPr>
              <a:xfrm>
                <a:off x="6145213" y="2973388"/>
                <a:ext cx="171450" cy="49213"/>
              </a:xfrm>
              <a:custGeom>
                <a:avLst/>
                <a:gdLst/>
                <a:ahLst/>
                <a:cxnLst/>
                <a:rect l="l" t="t" r="r" b="b"/>
                <a:pathLst>
                  <a:path w="128" h="37" extrusionOk="0">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0" name="Google Shape;10954;p285">
                <a:extLst>
                  <a:ext uri="{FF2B5EF4-FFF2-40B4-BE49-F238E27FC236}">
                    <a16:creationId xmlns:a16="http://schemas.microsoft.com/office/drawing/2014/main" id="{7764773D-FBC7-40ED-B192-61B34F7B7B3E}"/>
                  </a:ext>
                </a:extLst>
              </p:cNvPr>
              <p:cNvSpPr/>
              <p:nvPr/>
            </p:nvSpPr>
            <p:spPr>
              <a:xfrm>
                <a:off x="6386513" y="3013075"/>
                <a:ext cx="52388" cy="12700"/>
              </a:xfrm>
              <a:custGeom>
                <a:avLst/>
                <a:gdLst/>
                <a:ahLst/>
                <a:cxnLst/>
                <a:rect l="l" t="t" r="r" b="b"/>
                <a:pathLst>
                  <a:path w="39" h="9" extrusionOk="0">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1" name="Google Shape;10955;p285">
                <a:extLst>
                  <a:ext uri="{FF2B5EF4-FFF2-40B4-BE49-F238E27FC236}">
                    <a16:creationId xmlns:a16="http://schemas.microsoft.com/office/drawing/2014/main" id="{E60075B8-ABC2-45FD-ADC9-DE416300F869}"/>
                  </a:ext>
                </a:extLst>
              </p:cNvPr>
              <p:cNvSpPr/>
              <p:nvPr/>
            </p:nvSpPr>
            <p:spPr>
              <a:xfrm>
                <a:off x="6335713" y="3016250"/>
                <a:ext cx="36513" cy="12700"/>
              </a:xfrm>
              <a:custGeom>
                <a:avLst/>
                <a:gdLst/>
                <a:ahLst/>
                <a:cxnLst/>
                <a:rect l="l" t="t" r="r" b="b"/>
                <a:pathLst>
                  <a:path w="27" h="9" extrusionOk="0">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2" name="Google Shape;10956;p285">
                <a:extLst>
                  <a:ext uri="{FF2B5EF4-FFF2-40B4-BE49-F238E27FC236}">
                    <a16:creationId xmlns:a16="http://schemas.microsoft.com/office/drawing/2014/main" id="{2196FE3A-DDA7-4E49-B5F3-7399DD1AE324}"/>
                  </a:ext>
                </a:extLst>
              </p:cNvPr>
              <p:cNvSpPr/>
              <p:nvPr/>
            </p:nvSpPr>
            <p:spPr>
              <a:xfrm>
                <a:off x="6373813" y="3030538"/>
                <a:ext cx="26988" cy="19050"/>
              </a:xfrm>
              <a:custGeom>
                <a:avLst/>
                <a:gdLst/>
                <a:ahLst/>
                <a:cxnLst/>
                <a:rect l="l" t="t" r="r" b="b"/>
                <a:pathLst>
                  <a:path w="20" h="14" extrusionOk="0">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3" name="Google Shape;10957;p285">
                <a:extLst>
                  <a:ext uri="{FF2B5EF4-FFF2-40B4-BE49-F238E27FC236}">
                    <a16:creationId xmlns:a16="http://schemas.microsoft.com/office/drawing/2014/main" id="{D4B3391B-C468-411B-A63F-55E40870B4F8}"/>
                  </a:ext>
                </a:extLst>
              </p:cNvPr>
              <p:cNvSpPr/>
              <p:nvPr/>
            </p:nvSpPr>
            <p:spPr>
              <a:xfrm>
                <a:off x="6323013" y="3014663"/>
                <a:ext cx="11113" cy="11113"/>
              </a:xfrm>
              <a:custGeom>
                <a:avLst/>
                <a:gdLst/>
                <a:ahLst/>
                <a:cxnLst/>
                <a:rect l="l" t="t" r="r" b="b"/>
                <a:pathLst>
                  <a:path w="8" h="8" extrusionOk="0">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4" name="Google Shape;10958;p285">
                <a:extLst>
                  <a:ext uri="{FF2B5EF4-FFF2-40B4-BE49-F238E27FC236}">
                    <a16:creationId xmlns:a16="http://schemas.microsoft.com/office/drawing/2014/main" id="{EEB2573D-A532-4E67-B444-C09622D49DA4}"/>
                  </a:ext>
                </a:extLst>
              </p:cNvPr>
              <p:cNvSpPr/>
              <p:nvPr/>
            </p:nvSpPr>
            <p:spPr>
              <a:xfrm>
                <a:off x="6448425" y="3016250"/>
                <a:ext cx="58738" cy="34925"/>
              </a:xfrm>
              <a:custGeom>
                <a:avLst/>
                <a:gdLst/>
                <a:ahLst/>
                <a:cxnLst/>
                <a:rect l="l" t="t" r="r" b="b"/>
                <a:pathLst>
                  <a:path w="45" h="26" extrusionOk="0">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5" name="Google Shape;10959;p285">
                <a:extLst>
                  <a:ext uri="{FF2B5EF4-FFF2-40B4-BE49-F238E27FC236}">
                    <a16:creationId xmlns:a16="http://schemas.microsoft.com/office/drawing/2014/main" id="{3F82D7F7-3592-4B99-B325-4E47C861B6B4}"/>
                  </a:ext>
                </a:extLst>
              </p:cNvPr>
              <p:cNvSpPr/>
              <p:nvPr/>
            </p:nvSpPr>
            <p:spPr>
              <a:xfrm>
                <a:off x="6489700" y="2922588"/>
                <a:ext cx="17463" cy="19050"/>
              </a:xfrm>
              <a:custGeom>
                <a:avLst/>
                <a:gdLst/>
                <a:ahLst/>
                <a:cxnLst/>
                <a:rect l="l" t="t" r="r" b="b"/>
                <a:pathLst>
                  <a:path w="13" h="14" extrusionOk="0">
                    <a:moveTo>
                      <a:pt x="13" y="8"/>
                    </a:moveTo>
                    <a:cubicBezTo>
                      <a:pt x="13" y="9"/>
                      <a:pt x="10" y="14"/>
                      <a:pt x="8" y="14"/>
                    </a:cubicBezTo>
                    <a:cubicBezTo>
                      <a:pt x="6" y="14"/>
                      <a:pt x="0" y="9"/>
                      <a:pt x="0" y="5"/>
                    </a:cubicBezTo>
                    <a:cubicBezTo>
                      <a:pt x="0" y="0"/>
                      <a:pt x="13" y="4"/>
                      <a:pt x="13" y="8"/>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6" name="Google Shape;10960;p285">
                <a:extLst>
                  <a:ext uri="{FF2B5EF4-FFF2-40B4-BE49-F238E27FC236}">
                    <a16:creationId xmlns:a16="http://schemas.microsoft.com/office/drawing/2014/main" id="{DA8810BC-C11E-417A-94AD-9D0E77FCE6A1}"/>
                  </a:ext>
                </a:extLst>
              </p:cNvPr>
              <p:cNvSpPr/>
              <p:nvPr/>
            </p:nvSpPr>
            <p:spPr>
              <a:xfrm>
                <a:off x="6519863" y="2924175"/>
                <a:ext cx="47625" cy="14288"/>
              </a:xfrm>
              <a:custGeom>
                <a:avLst/>
                <a:gdLst/>
                <a:ahLst/>
                <a:cxnLst/>
                <a:rect l="l" t="t" r="r" b="b"/>
                <a:pathLst>
                  <a:path w="36" h="10" extrusionOk="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7" name="Google Shape;10961;p285">
                <a:extLst>
                  <a:ext uri="{FF2B5EF4-FFF2-40B4-BE49-F238E27FC236}">
                    <a16:creationId xmlns:a16="http://schemas.microsoft.com/office/drawing/2014/main" id="{D47D5803-094D-4A1D-839B-D253E064395F}"/>
                  </a:ext>
                </a:extLst>
              </p:cNvPr>
              <p:cNvSpPr/>
              <p:nvPr/>
            </p:nvSpPr>
            <p:spPr>
              <a:xfrm>
                <a:off x="6513513" y="2836863"/>
                <a:ext cx="19050" cy="46038"/>
              </a:xfrm>
              <a:custGeom>
                <a:avLst/>
                <a:gdLst/>
                <a:ahLst/>
                <a:cxnLst/>
                <a:rect l="l" t="t" r="r" b="b"/>
                <a:pathLst>
                  <a:path w="15" h="35" extrusionOk="0">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8" name="Google Shape;10962;p285">
                <a:extLst>
                  <a:ext uri="{FF2B5EF4-FFF2-40B4-BE49-F238E27FC236}">
                    <a16:creationId xmlns:a16="http://schemas.microsoft.com/office/drawing/2014/main" id="{BEEDF835-EEA6-42D2-AB90-D5B83576F1D3}"/>
                  </a:ext>
                </a:extLst>
              </p:cNvPr>
              <p:cNvSpPr/>
              <p:nvPr/>
            </p:nvSpPr>
            <p:spPr>
              <a:xfrm>
                <a:off x="6424613" y="2709863"/>
                <a:ext cx="76200" cy="71438"/>
              </a:xfrm>
              <a:custGeom>
                <a:avLst/>
                <a:gdLst/>
                <a:ahLst/>
                <a:cxnLst/>
                <a:rect l="l" t="t" r="r" b="b"/>
                <a:pathLst>
                  <a:path w="58" h="53" extrusionOk="0">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29" name="Google Shape;10963;p285">
                <a:extLst>
                  <a:ext uri="{FF2B5EF4-FFF2-40B4-BE49-F238E27FC236}">
                    <a16:creationId xmlns:a16="http://schemas.microsoft.com/office/drawing/2014/main" id="{6F68CAD3-7C9E-42AF-962B-FC9A312325E5}"/>
                  </a:ext>
                </a:extLst>
              </p:cNvPr>
              <p:cNvSpPr/>
              <p:nvPr/>
            </p:nvSpPr>
            <p:spPr>
              <a:xfrm>
                <a:off x="6354763" y="2690813"/>
                <a:ext cx="36513" cy="39688"/>
              </a:xfrm>
              <a:custGeom>
                <a:avLst/>
                <a:gdLst/>
                <a:ahLst/>
                <a:cxnLst/>
                <a:rect l="l" t="t" r="r" b="b"/>
                <a:pathLst>
                  <a:path w="28" h="29" extrusionOk="0">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0" name="Google Shape;10964;p285">
                <a:extLst>
                  <a:ext uri="{FF2B5EF4-FFF2-40B4-BE49-F238E27FC236}">
                    <a16:creationId xmlns:a16="http://schemas.microsoft.com/office/drawing/2014/main" id="{74A071FB-9BEF-4601-93B3-3FBCE0E6C4A3}"/>
                  </a:ext>
                </a:extLst>
              </p:cNvPr>
              <p:cNvSpPr/>
              <p:nvPr/>
            </p:nvSpPr>
            <p:spPr>
              <a:xfrm>
                <a:off x="6383338" y="2563813"/>
                <a:ext cx="71438" cy="101600"/>
              </a:xfrm>
              <a:custGeom>
                <a:avLst/>
                <a:gdLst/>
                <a:ahLst/>
                <a:cxnLst/>
                <a:rect l="l" t="t" r="r" b="b"/>
                <a:pathLst>
                  <a:path w="54" h="76" extrusionOk="0">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1" name="Google Shape;10965;p285">
                <a:extLst>
                  <a:ext uri="{FF2B5EF4-FFF2-40B4-BE49-F238E27FC236}">
                    <a16:creationId xmlns:a16="http://schemas.microsoft.com/office/drawing/2014/main" id="{D21BDFAF-F906-4BA5-8EB3-50DF176D7996}"/>
                  </a:ext>
                </a:extLst>
              </p:cNvPr>
              <p:cNvSpPr/>
              <p:nvPr/>
            </p:nvSpPr>
            <p:spPr>
              <a:xfrm>
                <a:off x="6457950" y="2665413"/>
                <a:ext cx="23813" cy="41275"/>
              </a:xfrm>
              <a:custGeom>
                <a:avLst/>
                <a:gdLst/>
                <a:ahLst/>
                <a:cxnLst/>
                <a:rect l="l" t="t" r="r" b="b"/>
                <a:pathLst>
                  <a:path w="18" h="30" extrusionOk="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2" name="Google Shape;10966;p285">
                <a:extLst>
                  <a:ext uri="{FF2B5EF4-FFF2-40B4-BE49-F238E27FC236}">
                    <a16:creationId xmlns:a16="http://schemas.microsoft.com/office/drawing/2014/main" id="{1A5223EE-7195-42E8-9383-9E68CC6BAE35}"/>
                  </a:ext>
                </a:extLst>
              </p:cNvPr>
              <p:cNvSpPr/>
              <p:nvPr/>
            </p:nvSpPr>
            <p:spPr>
              <a:xfrm>
                <a:off x="6423025" y="2676525"/>
                <a:ext cx="19050" cy="25400"/>
              </a:xfrm>
              <a:custGeom>
                <a:avLst/>
                <a:gdLst/>
                <a:ahLst/>
                <a:cxnLst/>
                <a:rect l="l" t="t" r="r" b="b"/>
                <a:pathLst>
                  <a:path w="14" h="19" extrusionOk="0">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3" name="Google Shape;10967;p285">
                <a:extLst>
                  <a:ext uri="{FF2B5EF4-FFF2-40B4-BE49-F238E27FC236}">
                    <a16:creationId xmlns:a16="http://schemas.microsoft.com/office/drawing/2014/main" id="{4F62A556-D36B-4A27-9048-2BBF97B7F6CC}"/>
                  </a:ext>
                </a:extLst>
              </p:cNvPr>
              <p:cNvSpPr/>
              <p:nvPr/>
            </p:nvSpPr>
            <p:spPr>
              <a:xfrm>
                <a:off x="6432550" y="2692400"/>
                <a:ext cx="19050" cy="31750"/>
              </a:xfrm>
              <a:custGeom>
                <a:avLst/>
                <a:gdLst/>
                <a:ahLst/>
                <a:cxnLst/>
                <a:rect l="l" t="t" r="r" b="b"/>
                <a:pathLst>
                  <a:path w="14" h="24" extrusionOk="0">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4" name="Google Shape;10968;p285">
                <a:extLst>
                  <a:ext uri="{FF2B5EF4-FFF2-40B4-BE49-F238E27FC236}">
                    <a16:creationId xmlns:a16="http://schemas.microsoft.com/office/drawing/2014/main" id="{E73826F7-0C3F-441E-8320-3CE81DA17EEE}"/>
                  </a:ext>
                </a:extLst>
              </p:cNvPr>
              <p:cNvSpPr/>
              <p:nvPr/>
            </p:nvSpPr>
            <p:spPr>
              <a:xfrm>
                <a:off x="6450013" y="2693988"/>
                <a:ext cx="7938" cy="20638"/>
              </a:xfrm>
              <a:custGeom>
                <a:avLst/>
                <a:gdLst/>
                <a:ahLst/>
                <a:cxnLst/>
                <a:rect l="l" t="t" r="r" b="b"/>
                <a:pathLst>
                  <a:path w="7" h="15" extrusionOk="0">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5" name="Google Shape;10969;p285">
                <a:extLst>
                  <a:ext uri="{FF2B5EF4-FFF2-40B4-BE49-F238E27FC236}">
                    <a16:creationId xmlns:a16="http://schemas.microsoft.com/office/drawing/2014/main" id="{F3BDD0D0-F229-47F3-91CE-5B2F0A0B542F}"/>
                  </a:ext>
                </a:extLst>
              </p:cNvPr>
              <p:cNvSpPr/>
              <p:nvPr/>
            </p:nvSpPr>
            <p:spPr>
              <a:xfrm>
                <a:off x="6454775" y="2706688"/>
                <a:ext cx="11113" cy="11113"/>
              </a:xfrm>
              <a:custGeom>
                <a:avLst/>
                <a:gdLst/>
                <a:ahLst/>
                <a:cxnLst/>
                <a:rect l="l" t="t" r="r" b="b"/>
                <a:pathLst>
                  <a:path w="8" h="8" extrusionOk="0">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6" name="Google Shape;10970;p285">
                <a:extLst>
                  <a:ext uri="{FF2B5EF4-FFF2-40B4-BE49-F238E27FC236}">
                    <a16:creationId xmlns:a16="http://schemas.microsoft.com/office/drawing/2014/main" id="{99FC3D59-98B7-4B98-BAED-AA5F1A4588BB}"/>
                  </a:ext>
                </a:extLst>
              </p:cNvPr>
              <p:cNvSpPr/>
              <p:nvPr/>
            </p:nvSpPr>
            <p:spPr>
              <a:xfrm>
                <a:off x="6442075" y="2665413"/>
                <a:ext cx="12700" cy="17463"/>
              </a:xfrm>
              <a:custGeom>
                <a:avLst/>
                <a:gdLst/>
                <a:ahLst/>
                <a:cxnLst/>
                <a:rect l="l" t="t" r="r" b="b"/>
                <a:pathLst>
                  <a:path w="10" h="12" extrusionOk="0">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7" name="Google Shape;10971;p285">
                <a:extLst>
                  <a:ext uri="{FF2B5EF4-FFF2-40B4-BE49-F238E27FC236}">
                    <a16:creationId xmlns:a16="http://schemas.microsoft.com/office/drawing/2014/main" id="{0D45B25B-0B63-4482-BBF1-B4D48E8F1DC4}"/>
                  </a:ext>
                </a:extLst>
              </p:cNvPr>
              <p:cNvSpPr/>
              <p:nvPr/>
            </p:nvSpPr>
            <p:spPr>
              <a:xfrm>
                <a:off x="6397625" y="2649538"/>
                <a:ext cx="19050" cy="20638"/>
              </a:xfrm>
              <a:custGeom>
                <a:avLst/>
                <a:gdLst/>
                <a:ahLst/>
                <a:cxnLst/>
                <a:rect l="l" t="t" r="r" b="b"/>
                <a:pathLst>
                  <a:path w="15" h="15" extrusionOk="0">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8" name="Google Shape;10972;p285">
                <a:extLst>
                  <a:ext uri="{FF2B5EF4-FFF2-40B4-BE49-F238E27FC236}">
                    <a16:creationId xmlns:a16="http://schemas.microsoft.com/office/drawing/2014/main" id="{369EDC83-56E0-49E7-ABFB-EA233F2F955B}"/>
                  </a:ext>
                </a:extLst>
              </p:cNvPr>
              <p:cNvSpPr/>
              <p:nvPr/>
            </p:nvSpPr>
            <p:spPr>
              <a:xfrm>
                <a:off x="6416675" y="2652713"/>
                <a:ext cx="6350" cy="1588"/>
              </a:xfrm>
              <a:custGeom>
                <a:avLst/>
                <a:gdLst/>
                <a:ahLst/>
                <a:cxnLst/>
                <a:rect l="l" t="t" r="r" b="b"/>
                <a:pathLst>
                  <a:path w="4" h="1" extrusionOk="0">
                    <a:moveTo>
                      <a:pt x="0" y="0"/>
                    </a:moveTo>
                    <a:cubicBezTo>
                      <a:pt x="1" y="1"/>
                      <a:pt x="3" y="1"/>
                      <a:pt x="4" y="1"/>
                    </a:cubicBezTo>
                    <a:cubicBezTo>
                      <a:pt x="3" y="0"/>
                      <a:pt x="1" y="0"/>
                      <a:pt x="0"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39" name="Google Shape;10973;p285">
                <a:extLst>
                  <a:ext uri="{FF2B5EF4-FFF2-40B4-BE49-F238E27FC236}">
                    <a16:creationId xmlns:a16="http://schemas.microsoft.com/office/drawing/2014/main" id="{24D0A56A-EE61-4426-9083-B937AF683ACF}"/>
                  </a:ext>
                </a:extLst>
              </p:cNvPr>
              <p:cNvSpPr/>
              <p:nvPr/>
            </p:nvSpPr>
            <p:spPr>
              <a:xfrm>
                <a:off x="6388100" y="2441575"/>
                <a:ext cx="36513" cy="50800"/>
              </a:xfrm>
              <a:custGeom>
                <a:avLst/>
                <a:gdLst/>
                <a:ahLst/>
                <a:cxnLst/>
                <a:rect l="l" t="t" r="r" b="b"/>
                <a:pathLst>
                  <a:path w="27" h="39" extrusionOk="0">
                    <a:moveTo>
                      <a:pt x="8" y="39"/>
                    </a:moveTo>
                    <a:cubicBezTo>
                      <a:pt x="0" y="39"/>
                      <a:pt x="1" y="33"/>
                      <a:pt x="1" y="26"/>
                    </a:cubicBezTo>
                    <a:cubicBezTo>
                      <a:pt x="1" y="17"/>
                      <a:pt x="10" y="0"/>
                      <a:pt x="16" y="0"/>
                    </a:cubicBezTo>
                    <a:cubicBezTo>
                      <a:pt x="27" y="0"/>
                      <a:pt x="18" y="39"/>
                      <a:pt x="8" y="3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0" name="Google Shape;10974;p285">
                <a:extLst>
                  <a:ext uri="{FF2B5EF4-FFF2-40B4-BE49-F238E27FC236}">
                    <a16:creationId xmlns:a16="http://schemas.microsoft.com/office/drawing/2014/main" id="{01CECF77-5FB2-4C33-94BB-F96920CE4A2B}"/>
                  </a:ext>
                </a:extLst>
              </p:cNvPr>
              <p:cNvSpPr/>
              <p:nvPr/>
            </p:nvSpPr>
            <p:spPr>
              <a:xfrm>
                <a:off x="6194425" y="2532063"/>
                <a:ext cx="41275" cy="34925"/>
              </a:xfrm>
              <a:custGeom>
                <a:avLst/>
                <a:gdLst/>
                <a:ahLst/>
                <a:cxnLst/>
                <a:rect l="l" t="t" r="r" b="b"/>
                <a:pathLst>
                  <a:path w="31" h="27" extrusionOk="0">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1" name="Google Shape;10975;p285">
                <a:extLst>
                  <a:ext uri="{FF2B5EF4-FFF2-40B4-BE49-F238E27FC236}">
                    <a16:creationId xmlns:a16="http://schemas.microsoft.com/office/drawing/2014/main" id="{7938BB5F-3060-47DD-AE75-E67EAE3ADB20}"/>
                  </a:ext>
                </a:extLst>
              </p:cNvPr>
              <p:cNvSpPr/>
              <p:nvPr/>
            </p:nvSpPr>
            <p:spPr>
              <a:xfrm>
                <a:off x="6015038" y="2476500"/>
                <a:ext cx="195263" cy="374650"/>
              </a:xfrm>
              <a:custGeom>
                <a:avLst/>
                <a:gdLst/>
                <a:ahLst/>
                <a:cxnLst/>
                <a:rect l="l" t="t" r="r" b="b"/>
                <a:pathLst>
                  <a:path w="147" h="282" extrusionOk="0">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2" name="Google Shape;10976;p285">
                <a:extLst>
                  <a:ext uri="{FF2B5EF4-FFF2-40B4-BE49-F238E27FC236}">
                    <a16:creationId xmlns:a16="http://schemas.microsoft.com/office/drawing/2014/main" id="{D1A6C9FC-2B50-4C36-91A6-C09552266444}"/>
                  </a:ext>
                </a:extLst>
              </p:cNvPr>
              <p:cNvSpPr/>
              <p:nvPr/>
            </p:nvSpPr>
            <p:spPr>
              <a:xfrm>
                <a:off x="6142038" y="2898775"/>
                <a:ext cx="26988" cy="25400"/>
              </a:xfrm>
              <a:custGeom>
                <a:avLst/>
                <a:gdLst/>
                <a:ahLst/>
                <a:cxnLst/>
                <a:rect l="l" t="t" r="r" b="b"/>
                <a:pathLst>
                  <a:path w="21" h="19" extrusionOk="0">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3" name="Google Shape;10977;p285">
                <a:extLst>
                  <a:ext uri="{FF2B5EF4-FFF2-40B4-BE49-F238E27FC236}">
                    <a16:creationId xmlns:a16="http://schemas.microsoft.com/office/drawing/2014/main" id="{5B3C0A29-1248-4BED-8037-5946C7DE3AFF}"/>
                  </a:ext>
                </a:extLst>
              </p:cNvPr>
              <p:cNvSpPr/>
              <p:nvPr/>
            </p:nvSpPr>
            <p:spPr>
              <a:xfrm>
                <a:off x="6183313" y="2917825"/>
                <a:ext cx="11113" cy="11113"/>
              </a:xfrm>
              <a:custGeom>
                <a:avLst/>
                <a:gdLst/>
                <a:ahLst/>
                <a:cxnLst/>
                <a:rect l="l" t="t" r="r" b="b"/>
                <a:pathLst>
                  <a:path w="9" h="8" extrusionOk="0">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4" name="Google Shape;10978;p285">
                <a:extLst>
                  <a:ext uri="{FF2B5EF4-FFF2-40B4-BE49-F238E27FC236}">
                    <a16:creationId xmlns:a16="http://schemas.microsoft.com/office/drawing/2014/main" id="{6CF0D35D-C4B4-427F-A584-E311A2BB80D2}"/>
                  </a:ext>
                </a:extLst>
              </p:cNvPr>
              <p:cNvSpPr/>
              <p:nvPr/>
            </p:nvSpPr>
            <p:spPr>
              <a:xfrm>
                <a:off x="6035675" y="2892425"/>
                <a:ext cx="9525" cy="15875"/>
              </a:xfrm>
              <a:custGeom>
                <a:avLst/>
                <a:gdLst/>
                <a:ahLst/>
                <a:cxnLst/>
                <a:rect l="l" t="t" r="r" b="b"/>
                <a:pathLst>
                  <a:path w="8" h="12" extrusionOk="0">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5" name="Google Shape;10979;p285">
                <a:extLst>
                  <a:ext uri="{FF2B5EF4-FFF2-40B4-BE49-F238E27FC236}">
                    <a16:creationId xmlns:a16="http://schemas.microsoft.com/office/drawing/2014/main" id="{9FF0B86E-EC7A-42BB-8029-90BC250C1FA6}"/>
                  </a:ext>
                </a:extLst>
              </p:cNvPr>
              <p:cNvSpPr/>
              <p:nvPr/>
            </p:nvSpPr>
            <p:spPr>
              <a:xfrm>
                <a:off x="6013450" y="2855913"/>
                <a:ext cx="15875" cy="15875"/>
              </a:xfrm>
              <a:custGeom>
                <a:avLst/>
                <a:gdLst/>
                <a:ahLst/>
                <a:cxnLst/>
                <a:rect l="l" t="t" r="r" b="b"/>
                <a:pathLst>
                  <a:path w="12" h="11" extrusionOk="0">
                    <a:moveTo>
                      <a:pt x="2" y="0"/>
                    </a:moveTo>
                    <a:cubicBezTo>
                      <a:pt x="5" y="2"/>
                      <a:pt x="12" y="11"/>
                      <a:pt x="8" y="11"/>
                    </a:cubicBezTo>
                    <a:cubicBezTo>
                      <a:pt x="6" y="11"/>
                      <a:pt x="1" y="4"/>
                      <a:pt x="0" y="1"/>
                    </a:cubicBezTo>
                    <a:cubicBezTo>
                      <a:pt x="0" y="1"/>
                      <a:pt x="0" y="1"/>
                      <a:pt x="0" y="1"/>
                    </a:cubicBezTo>
                    <a:lnTo>
                      <a:pt x="2" y="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6" name="Google Shape;10980;p285">
                <a:extLst>
                  <a:ext uri="{FF2B5EF4-FFF2-40B4-BE49-F238E27FC236}">
                    <a16:creationId xmlns:a16="http://schemas.microsoft.com/office/drawing/2014/main" id="{C8B79B6C-CA52-4C09-A166-4B5BC74A650F}"/>
                  </a:ext>
                </a:extLst>
              </p:cNvPr>
              <p:cNvSpPr/>
              <p:nvPr/>
            </p:nvSpPr>
            <p:spPr>
              <a:xfrm>
                <a:off x="6548438" y="2284413"/>
                <a:ext cx="41275" cy="49213"/>
              </a:xfrm>
              <a:custGeom>
                <a:avLst/>
                <a:gdLst/>
                <a:ahLst/>
                <a:cxnLst/>
                <a:rect l="l" t="t" r="r" b="b"/>
                <a:pathLst>
                  <a:path w="30" h="37" extrusionOk="0">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7" name="Google Shape;10981;p285">
                <a:extLst>
                  <a:ext uri="{FF2B5EF4-FFF2-40B4-BE49-F238E27FC236}">
                    <a16:creationId xmlns:a16="http://schemas.microsoft.com/office/drawing/2014/main" id="{8AC0A2D5-079B-46AF-A340-D1B31E51B927}"/>
                  </a:ext>
                </a:extLst>
              </p:cNvPr>
              <p:cNvSpPr/>
              <p:nvPr/>
            </p:nvSpPr>
            <p:spPr>
              <a:xfrm>
                <a:off x="6596063" y="2271713"/>
                <a:ext cx="42863" cy="30163"/>
              </a:xfrm>
              <a:custGeom>
                <a:avLst/>
                <a:gdLst/>
                <a:ahLst/>
                <a:cxnLst/>
                <a:rect l="l" t="t" r="r" b="b"/>
                <a:pathLst>
                  <a:path w="33" h="23" extrusionOk="0">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8" name="Google Shape;10982;p285">
                <a:extLst>
                  <a:ext uri="{FF2B5EF4-FFF2-40B4-BE49-F238E27FC236}">
                    <a16:creationId xmlns:a16="http://schemas.microsoft.com/office/drawing/2014/main" id="{902F52ED-28C6-4BC8-8933-98A639882890}"/>
                  </a:ext>
                </a:extLst>
              </p:cNvPr>
              <p:cNvSpPr/>
              <p:nvPr/>
            </p:nvSpPr>
            <p:spPr>
              <a:xfrm>
                <a:off x="6572250" y="2136775"/>
                <a:ext cx="185738" cy="153988"/>
              </a:xfrm>
              <a:custGeom>
                <a:avLst/>
                <a:gdLst/>
                <a:ahLst/>
                <a:cxnLst/>
                <a:rect l="l" t="t" r="r" b="b"/>
                <a:pathLst>
                  <a:path w="140" h="115" extrusionOk="0">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49" name="Google Shape;10983;p285">
                <a:extLst>
                  <a:ext uri="{FF2B5EF4-FFF2-40B4-BE49-F238E27FC236}">
                    <a16:creationId xmlns:a16="http://schemas.microsoft.com/office/drawing/2014/main" id="{AF6E36B7-70C7-487C-B4A7-9B835908B725}"/>
                  </a:ext>
                </a:extLst>
              </p:cNvPr>
              <p:cNvSpPr/>
              <p:nvPr/>
            </p:nvSpPr>
            <p:spPr>
              <a:xfrm>
                <a:off x="6721475" y="2054225"/>
                <a:ext cx="96838" cy="80963"/>
              </a:xfrm>
              <a:custGeom>
                <a:avLst/>
                <a:gdLst/>
                <a:ahLst/>
                <a:cxnLst/>
                <a:rect l="l" t="t" r="r" b="b"/>
                <a:pathLst>
                  <a:path w="72" h="61" extrusionOk="0">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0" name="Google Shape;10984;p285">
                <a:extLst>
                  <a:ext uri="{FF2B5EF4-FFF2-40B4-BE49-F238E27FC236}">
                    <a16:creationId xmlns:a16="http://schemas.microsoft.com/office/drawing/2014/main" id="{3E7BD127-EED8-4EA2-A2D7-C03EB19BCA42}"/>
                  </a:ext>
                </a:extLst>
              </p:cNvPr>
              <p:cNvSpPr/>
              <p:nvPr/>
            </p:nvSpPr>
            <p:spPr>
              <a:xfrm>
                <a:off x="6816725" y="2073275"/>
                <a:ext cx="15875" cy="14288"/>
              </a:xfrm>
              <a:custGeom>
                <a:avLst/>
                <a:gdLst/>
                <a:ahLst/>
                <a:cxnLst/>
                <a:rect l="l" t="t" r="r" b="b"/>
                <a:pathLst>
                  <a:path w="12" h="11" extrusionOk="0">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1" name="Google Shape;10985;p285">
                <a:extLst>
                  <a:ext uri="{FF2B5EF4-FFF2-40B4-BE49-F238E27FC236}">
                    <a16:creationId xmlns:a16="http://schemas.microsoft.com/office/drawing/2014/main" id="{E8C4457B-AF2A-4F20-AC44-450D33015A1E}"/>
                  </a:ext>
                </a:extLst>
              </p:cNvPr>
              <p:cNvSpPr/>
              <p:nvPr/>
            </p:nvSpPr>
            <p:spPr>
              <a:xfrm>
                <a:off x="6848475" y="2052638"/>
                <a:ext cx="22225" cy="15875"/>
              </a:xfrm>
              <a:custGeom>
                <a:avLst/>
                <a:gdLst/>
                <a:ahLst/>
                <a:cxnLst/>
                <a:rect l="l" t="t" r="r" b="b"/>
                <a:pathLst>
                  <a:path w="17" h="12" extrusionOk="0">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2" name="Google Shape;10986;p285">
                <a:extLst>
                  <a:ext uri="{FF2B5EF4-FFF2-40B4-BE49-F238E27FC236}">
                    <a16:creationId xmlns:a16="http://schemas.microsoft.com/office/drawing/2014/main" id="{46827939-F96E-4A49-AEFE-0E5F97BCE166}"/>
                  </a:ext>
                </a:extLst>
              </p:cNvPr>
              <p:cNvSpPr/>
              <p:nvPr/>
            </p:nvSpPr>
            <p:spPr>
              <a:xfrm>
                <a:off x="6888163" y="2035175"/>
                <a:ext cx="12700" cy="11113"/>
              </a:xfrm>
              <a:custGeom>
                <a:avLst/>
                <a:gdLst/>
                <a:ahLst/>
                <a:cxnLst/>
                <a:rect l="l" t="t" r="r" b="b"/>
                <a:pathLst>
                  <a:path w="9" h="9" extrusionOk="0">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3" name="Google Shape;10987;p285">
                <a:extLst>
                  <a:ext uri="{FF2B5EF4-FFF2-40B4-BE49-F238E27FC236}">
                    <a16:creationId xmlns:a16="http://schemas.microsoft.com/office/drawing/2014/main" id="{E1344BC2-A2C7-4181-9FB3-8151895E8C86}"/>
                  </a:ext>
                </a:extLst>
              </p:cNvPr>
              <p:cNvSpPr/>
              <p:nvPr/>
            </p:nvSpPr>
            <p:spPr>
              <a:xfrm>
                <a:off x="6753225" y="1855788"/>
                <a:ext cx="47625" cy="184150"/>
              </a:xfrm>
              <a:custGeom>
                <a:avLst/>
                <a:gdLst/>
                <a:ahLst/>
                <a:cxnLst/>
                <a:rect l="l" t="t" r="r" b="b"/>
                <a:pathLst>
                  <a:path w="36" h="138" extrusionOk="0">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4" name="Google Shape;10988;p285">
                <a:extLst>
                  <a:ext uri="{FF2B5EF4-FFF2-40B4-BE49-F238E27FC236}">
                    <a16:creationId xmlns:a16="http://schemas.microsoft.com/office/drawing/2014/main" id="{A716182B-BB07-4295-98DE-A1496FC710C7}"/>
                  </a:ext>
                </a:extLst>
              </p:cNvPr>
              <p:cNvSpPr/>
              <p:nvPr/>
            </p:nvSpPr>
            <p:spPr>
              <a:xfrm>
                <a:off x="5241925" y="1219200"/>
                <a:ext cx="292100" cy="214313"/>
              </a:xfrm>
              <a:custGeom>
                <a:avLst/>
                <a:gdLst/>
                <a:ahLst/>
                <a:cxnLst/>
                <a:rect l="l" t="t" r="r" b="b"/>
                <a:pathLst>
                  <a:path w="220" h="161" extrusionOk="0">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5" name="Google Shape;10989;p285">
                <a:extLst>
                  <a:ext uri="{FF2B5EF4-FFF2-40B4-BE49-F238E27FC236}">
                    <a16:creationId xmlns:a16="http://schemas.microsoft.com/office/drawing/2014/main" id="{1A4C06C9-A567-415B-89EC-EA68A5BBD96A}"/>
                  </a:ext>
                </a:extLst>
              </p:cNvPr>
              <p:cNvSpPr/>
              <p:nvPr/>
            </p:nvSpPr>
            <p:spPr>
              <a:xfrm>
                <a:off x="4713288" y="1196975"/>
                <a:ext cx="2847975" cy="1058863"/>
              </a:xfrm>
              <a:custGeom>
                <a:avLst/>
                <a:gdLst/>
                <a:ahLst/>
                <a:cxnLst/>
                <a:rect l="l" t="t" r="r" b="b"/>
                <a:pathLst>
                  <a:path w="2139" h="795" extrusionOk="0">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6" name="Google Shape;10990;p285">
                <a:extLst>
                  <a:ext uri="{FF2B5EF4-FFF2-40B4-BE49-F238E27FC236}">
                    <a16:creationId xmlns:a16="http://schemas.microsoft.com/office/drawing/2014/main" id="{87736BDA-7719-4EAC-B94D-72DE12ABB535}"/>
                  </a:ext>
                </a:extLst>
              </p:cNvPr>
              <p:cNvSpPr/>
              <p:nvPr/>
            </p:nvSpPr>
            <p:spPr>
              <a:xfrm>
                <a:off x="5614988" y="1879600"/>
                <a:ext cx="1023938" cy="646113"/>
              </a:xfrm>
              <a:custGeom>
                <a:avLst/>
                <a:gdLst/>
                <a:ahLst/>
                <a:cxnLst/>
                <a:rect l="l" t="t" r="r" b="b"/>
                <a:pathLst>
                  <a:path w="769" h="486" extrusionOk="0">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7" name="Google Shape;10991;p285">
                <a:extLst>
                  <a:ext uri="{FF2B5EF4-FFF2-40B4-BE49-F238E27FC236}">
                    <a16:creationId xmlns:a16="http://schemas.microsoft.com/office/drawing/2014/main" id="{94FE5AB2-C3E8-4FFB-B692-0CADC5CDE06D}"/>
                  </a:ext>
                </a:extLst>
              </p:cNvPr>
              <p:cNvSpPr/>
              <p:nvPr/>
            </p:nvSpPr>
            <p:spPr>
              <a:xfrm>
                <a:off x="7369175" y="1395413"/>
                <a:ext cx="58738" cy="25400"/>
              </a:xfrm>
              <a:custGeom>
                <a:avLst/>
                <a:gdLst/>
                <a:ahLst/>
                <a:cxnLst/>
                <a:rect l="l" t="t" r="r" b="b"/>
                <a:pathLst>
                  <a:path w="44" h="19" extrusionOk="0">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8" name="Google Shape;10992;p285">
                <a:extLst>
                  <a:ext uri="{FF2B5EF4-FFF2-40B4-BE49-F238E27FC236}">
                    <a16:creationId xmlns:a16="http://schemas.microsoft.com/office/drawing/2014/main" id="{8FDEFEA3-07AA-4FED-8218-401D2644CBEC}"/>
                  </a:ext>
                </a:extLst>
              </p:cNvPr>
              <p:cNvSpPr/>
              <p:nvPr/>
            </p:nvSpPr>
            <p:spPr>
              <a:xfrm>
                <a:off x="7191375" y="1443038"/>
                <a:ext cx="23813" cy="14288"/>
              </a:xfrm>
              <a:custGeom>
                <a:avLst/>
                <a:gdLst/>
                <a:ahLst/>
                <a:cxnLst/>
                <a:rect l="l" t="t" r="r" b="b"/>
                <a:pathLst>
                  <a:path w="18" h="10" extrusionOk="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59" name="Google Shape;10993;p285">
                <a:extLst>
                  <a:ext uri="{FF2B5EF4-FFF2-40B4-BE49-F238E27FC236}">
                    <a16:creationId xmlns:a16="http://schemas.microsoft.com/office/drawing/2014/main" id="{237BE370-3215-44E8-A6FF-F6BAB29F1C65}"/>
                  </a:ext>
                </a:extLst>
              </p:cNvPr>
              <p:cNvSpPr/>
              <p:nvPr/>
            </p:nvSpPr>
            <p:spPr>
              <a:xfrm>
                <a:off x="6645275" y="1257300"/>
                <a:ext cx="11113" cy="12700"/>
              </a:xfrm>
              <a:custGeom>
                <a:avLst/>
                <a:gdLst/>
                <a:ahLst/>
                <a:cxnLst/>
                <a:rect l="l" t="t" r="r" b="b"/>
                <a:pathLst>
                  <a:path w="8" h="10" extrusionOk="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0" name="Google Shape;10994;p285">
                <a:extLst>
                  <a:ext uri="{FF2B5EF4-FFF2-40B4-BE49-F238E27FC236}">
                    <a16:creationId xmlns:a16="http://schemas.microsoft.com/office/drawing/2014/main" id="{B7D0CADC-72F7-4C53-9219-C66B8DFDBA09}"/>
                  </a:ext>
                </a:extLst>
              </p:cNvPr>
              <p:cNvSpPr/>
              <p:nvPr/>
            </p:nvSpPr>
            <p:spPr>
              <a:xfrm>
                <a:off x="6249988" y="1300163"/>
                <a:ext cx="26988" cy="15875"/>
              </a:xfrm>
              <a:custGeom>
                <a:avLst/>
                <a:gdLst/>
                <a:ahLst/>
                <a:cxnLst/>
                <a:rect l="l" t="t" r="r" b="b"/>
                <a:pathLst>
                  <a:path w="20" h="12" extrusionOk="0">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1" name="Google Shape;10995;p285">
                <a:extLst>
                  <a:ext uri="{FF2B5EF4-FFF2-40B4-BE49-F238E27FC236}">
                    <a16:creationId xmlns:a16="http://schemas.microsoft.com/office/drawing/2014/main" id="{6501528C-35ED-4F8F-B496-9B09AEFB5B92}"/>
                  </a:ext>
                </a:extLst>
              </p:cNvPr>
              <p:cNvSpPr/>
              <p:nvPr/>
            </p:nvSpPr>
            <p:spPr>
              <a:xfrm>
                <a:off x="6043613" y="1128713"/>
                <a:ext cx="100013" cy="57150"/>
              </a:xfrm>
              <a:custGeom>
                <a:avLst/>
                <a:gdLst/>
                <a:ahLst/>
                <a:cxnLst/>
                <a:rect l="l" t="t" r="r" b="b"/>
                <a:pathLst>
                  <a:path w="76" h="43" extrusionOk="0">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2" name="Google Shape;10996;p285">
                <a:extLst>
                  <a:ext uri="{FF2B5EF4-FFF2-40B4-BE49-F238E27FC236}">
                    <a16:creationId xmlns:a16="http://schemas.microsoft.com/office/drawing/2014/main" id="{8A4F57C0-2182-4445-8328-1D678AEFA1EB}"/>
                  </a:ext>
                </a:extLst>
              </p:cNvPr>
              <p:cNvSpPr/>
              <p:nvPr/>
            </p:nvSpPr>
            <p:spPr>
              <a:xfrm>
                <a:off x="5900738" y="1101725"/>
                <a:ext cx="39688" cy="20638"/>
              </a:xfrm>
              <a:custGeom>
                <a:avLst/>
                <a:gdLst/>
                <a:ahLst/>
                <a:cxnLst/>
                <a:rect l="l" t="t" r="r" b="b"/>
                <a:pathLst>
                  <a:path w="30" h="16" extrusionOk="0">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3" name="Google Shape;10997;p285">
                <a:extLst>
                  <a:ext uri="{FF2B5EF4-FFF2-40B4-BE49-F238E27FC236}">
                    <a16:creationId xmlns:a16="http://schemas.microsoft.com/office/drawing/2014/main" id="{7127B508-004E-46C3-8210-195A2DF52AB2}"/>
                  </a:ext>
                </a:extLst>
              </p:cNvPr>
              <p:cNvSpPr/>
              <p:nvPr/>
            </p:nvSpPr>
            <p:spPr>
              <a:xfrm>
                <a:off x="5913438" y="1057275"/>
                <a:ext cx="139700" cy="98425"/>
              </a:xfrm>
              <a:custGeom>
                <a:avLst/>
                <a:gdLst/>
                <a:ahLst/>
                <a:cxnLst/>
                <a:rect l="l" t="t" r="r" b="b"/>
                <a:pathLst>
                  <a:path w="105" h="74" extrusionOk="0">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4" name="Google Shape;10998;p285">
                <a:extLst>
                  <a:ext uri="{FF2B5EF4-FFF2-40B4-BE49-F238E27FC236}">
                    <a16:creationId xmlns:a16="http://schemas.microsoft.com/office/drawing/2014/main" id="{DCEBFA1B-6B50-4507-8DD7-4D66504B7CAD}"/>
                  </a:ext>
                </a:extLst>
              </p:cNvPr>
              <p:cNvSpPr/>
              <p:nvPr/>
            </p:nvSpPr>
            <p:spPr>
              <a:xfrm>
                <a:off x="5973763" y="1212850"/>
                <a:ext cx="17463" cy="12700"/>
              </a:xfrm>
              <a:custGeom>
                <a:avLst/>
                <a:gdLst/>
                <a:ahLst/>
                <a:cxnLst/>
                <a:rect l="l" t="t" r="r" b="b"/>
                <a:pathLst>
                  <a:path w="13" h="9" extrusionOk="0">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5" name="Google Shape;10999;p285">
                <a:extLst>
                  <a:ext uri="{FF2B5EF4-FFF2-40B4-BE49-F238E27FC236}">
                    <a16:creationId xmlns:a16="http://schemas.microsoft.com/office/drawing/2014/main" id="{638889CE-B15E-44E7-AA39-2E982B354606}"/>
                  </a:ext>
                </a:extLst>
              </p:cNvPr>
              <p:cNvSpPr/>
              <p:nvPr/>
            </p:nvSpPr>
            <p:spPr>
              <a:xfrm>
                <a:off x="5886450" y="1060450"/>
                <a:ext cx="23813" cy="7938"/>
              </a:xfrm>
              <a:custGeom>
                <a:avLst/>
                <a:gdLst/>
                <a:ahLst/>
                <a:cxnLst/>
                <a:rect l="l" t="t" r="r" b="b"/>
                <a:pathLst>
                  <a:path w="18" h="6" extrusionOk="0">
                    <a:moveTo>
                      <a:pt x="18" y="4"/>
                    </a:moveTo>
                    <a:cubicBezTo>
                      <a:pt x="11" y="5"/>
                      <a:pt x="3" y="6"/>
                      <a:pt x="0" y="0"/>
                    </a:cubicBezTo>
                    <a:cubicBezTo>
                      <a:pt x="16" y="0"/>
                      <a:pt x="16" y="0"/>
                      <a:pt x="16" y="0"/>
                    </a:cubicBezTo>
                    <a:lnTo>
                      <a:pt x="18" y="4"/>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6" name="Google Shape;11000;p285">
                <a:extLst>
                  <a:ext uri="{FF2B5EF4-FFF2-40B4-BE49-F238E27FC236}">
                    <a16:creationId xmlns:a16="http://schemas.microsoft.com/office/drawing/2014/main" id="{ED4CF830-3E31-4327-BF7B-921B59B66E02}"/>
                  </a:ext>
                </a:extLst>
              </p:cNvPr>
              <p:cNvSpPr/>
              <p:nvPr/>
            </p:nvSpPr>
            <p:spPr>
              <a:xfrm>
                <a:off x="6162675" y="1173163"/>
                <a:ext cx="20638" cy="9525"/>
              </a:xfrm>
              <a:custGeom>
                <a:avLst/>
                <a:gdLst/>
                <a:ahLst/>
                <a:cxnLst/>
                <a:rect l="l" t="t" r="r" b="b"/>
                <a:pathLst>
                  <a:path w="15" h="7" extrusionOk="0">
                    <a:moveTo>
                      <a:pt x="15" y="1"/>
                    </a:moveTo>
                    <a:cubicBezTo>
                      <a:pt x="14" y="4"/>
                      <a:pt x="12" y="7"/>
                      <a:pt x="9" y="7"/>
                    </a:cubicBezTo>
                    <a:cubicBezTo>
                      <a:pt x="4" y="7"/>
                      <a:pt x="1" y="4"/>
                      <a:pt x="0" y="2"/>
                    </a:cubicBezTo>
                    <a:cubicBezTo>
                      <a:pt x="9" y="0"/>
                      <a:pt x="11" y="2"/>
                      <a:pt x="15" y="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7" name="Google Shape;11001;p285">
                <a:extLst>
                  <a:ext uri="{FF2B5EF4-FFF2-40B4-BE49-F238E27FC236}">
                    <a16:creationId xmlns:a16="http://schemas.microsoft.com/office/drawing/2014/main" id="{16023F13-B83D-4793-9007-26E2FA05B798}"/>
                  </a:ext>
                </a:extLst>
              </p:cNvPr>
              <p:cNvSpPr/>
              <p:nvPr/>
            </p:nvSpPr>
            <p:spPr>
              <a:xfrm>
                <a:off x="5119688" y="1074738"/>
                <a:ext cx="117475" cy="36513"/>
              </a:xfrm>
              <a:custGeom>
                <a:avLst/>
                <a:gdLst/>
                <a:ahLst/>
                <a:cxnLst/>
                <a:rect l="l" t="t" r="r" b="b"/>
                <a:pathLst>
                  <a:path w="89" h="27" extrusionOk="0">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8" name="Google Shape;11002;p285">
                <a:extLst>
                  <a:ext uri="{FF2B5EF4-FFF2-40B4-BE49-F238E27FC236}">
                    <a16:creationId xmlns:a16="http://schemas.microsoft.com/office/drawing/2014/main" id="{08B0DCA4-35F4-471F-911A-A85D2928A026}"/>
                  </a:ext>
                </a:extLst>
              </p:cNvPr>
              <p:cNvSpPr/>
              <p:nvPr/>
            </p:nvSpPr>
            <p:spPr>
              <a:xfrm>
                <a:off x="5427663" y="1052513"/>
                <a:ext cx="41275" cy="26988"/>
              </a:xfrm>
              <a:custGeom>
                <a:avLst/>
                <a:gdLst/>
                <a:ahLst/>
                <a:cxnLst/>
                <a:rect l="l" t="t" r="r" b="b"/>
                <a:pathLst>
                  <a:path w="31" h="20" extrusionOk="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69" name="Google Shape;11003;p285">
                <a:extLst>
                  <a:ext uri="{FF2B5EF4-FFF2-40B4-BE49-F238E27FC236}">
                    <a16:creationId xmlns:a16="http://schemas.microsoft.com/office/drawing/2014/main" id="{B6EB0A70-434A-4250-963A-128B11B3CEAD}"/>
                  </a:ext>
                </a:extLst>
              </p:cNvPr>
              <p:cNvSpPr/>
              <p:nvPr/>
            </p:nvSpPr>
            <p:spPr>
              <a:xfrm>
                <a:off x="5373688" y="1069975"/>
                <a:ext cx="44450" cy="25400"/>
              </a:xfrm>
              <a:custGeom>
                <a:avLst/>
                <a:gdLst/>
                <a:ahLst/>
                <a:cxnLst/>
                <a:rect l="l" t="t" r="r" b="b"/>
                <a:pathLst>
                  <a:path w="33" h="20" extrusionOk="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0" name="Google Shape;11004;p285">
                <a:extLst>
                  <a:ext uri="{FF2B5EF4-FFF2-40B4-BE49-F238E27FC236}">
                    <a16:creationId xmlns:a16="http://schemas.microsoft.com/office/drawing/2014/main" id="{B7F12D47-64C7-4056-84C6-50C384410EBF}"/>
                  </a:ext>
                </a:extLst>
              </p:cNvPr>
              <p:cNvSpPr/>
              <p:nvPr/>
            </p:nvSpPr>
            <p:spPr>
              <a:xfrm>
                <a:off x="5314950" y="1092200"/>
                <a:ext cx="44450" cy="15875"/>
              </a:xfrm>
              <a:custGeom>
                <a:avLst/>
                <a:gdLst/>
                <a:ahLst/>
                <a:cxnLst/>
                <a:rect l="l" t="t" r="r" b="b"/>
                <a:pathLst>
                  <a:path w="34" h="12" extrusionOk="0">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1" name="Google Shape;11005;p285">
                <a:extLst>
                  <a:ext uri="{FF2B5EF4-FFF2-40B4-BE49-F238E27FC236}">
                    <a16:creationId xmlns:a16="http://schemas.microsoft.com/office/drawing/2014/main" id="{228B2D29-996D-4C4A-94AE-EEC01DBACCE4}"/>
                  </a:ext>
                </a:extLst>
              </p:cNvPr>
              <p:cNvSpPr/>
              <p:nvPr/>
            </p:nvSpPr>
            <p:spPr>
              <a:xfrm>
                <a:off x="5287963" y="1038225"/>
                <a:ext cx="71438" cy="49213"/>
              </a:xfrm>
              <a:custGeom>
                <a:avLst/>
                <a:gdLst/>
                <a:ahLst/>
                <a:cxnLst/>
                <a:rect l="l" t="t" r="r" b="b"/>
                <a:pathLst>
                  <a:path w="53" h="36" extrusionOk="0">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2" name="Google Shape;11006;p285">
                <a:extLst>
                  <a:ext uri="{FF2B5EF4-FFF2-40B4-BE49-F238E27FC236}">
                    <a16:creationId xmlns:a16="http://schemas.microsoft.com/office/drawing/2014/main" id="{96F97FCE-9479-4326-980B-0C3FF6704601}"/>
                  </a:ext>
                </a:extLst>
              </p:cNvPr>
              <p:cNvSpPr/>
              <p:nvPr/>
            </p:nvSpPr>
            <p:spPr>
              <a:xfrm>
                <a:off x="6675438" y="1244600"/>
                <a:ext cx="128588" cy="49213"/>
              </a:xfrm>
              <a:custGeom>
                <a:avLst/>
                <a:gdLst/>
                <a:ahLst/>
                <a:cxnLst/>
                <a:rect l="l" t="t" r="r" b="b"/>
                <a:pathLst>
                  <a:path w="97" h="38" extrusionOk="0">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3" name="Google Shape;11007;p285">
                <a:extLst>
                  <a:ext uri="{FF2B5EF4-FFF2-40B4-BE49-F238E27FC236}">
                    <a16:creationId xmlns:a16="http://schemas.microsoft.com/office/drawing/2014/main" id="{466B7EED-31C9-4F84-A9C5-471AA3114F08}"/>
                  </a:ext>
                </a:extLst>
              </p:cNvPr>
              <p:cNvSpPr/>
              <p:nvPr/>
            </p:nvSpPr>
            <p:spPr>
              <a:xfrm>
                <a:off x="4924425" y="2252663"/>
                <a:ext cx="34925" cy="17463"/>
              </a:xfrm>
              <a:custGeom>
                <a:avLst/>
                <a:gdLst/>
                <a:ahLst/>
                <a:cxnLst/>
                <a:rect l="l" t="t" r="r" b="b"/>
                <a:pathLst>
                  <a:path w="26" h="13" extrusionOk="0">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4" name="Google Shape;11008;p285">
                <a:extLst>
                  <a:ext uri="{FF2B5EF4-FFF2-40B4-BE49-F238E27FC236}">
                    <a16:creationId xmlns:a16="http://schemas.microsoft.com/office/drawing/2014/main" id="{332CDC25-C5B8-44DC-B3F5-3ED1205F6EE7}"/>
                  </a:ext>
                </a:extLst>
              </p:cNvPr>
              <p:cNvSpPr/>
              <p:nvPr/>
            </p:nvSpPr>
            <p:spPr>
              <a:xfrm>
                <a:off x="5183188" y="1463675"/>
                <a:ext cx="34925" cy="25400"/>
              </a:xfrm>
              <a:custGeom>
                <a:avLst/>
                <a:gdLst/>
                <a:ahLst/>
                <a:cxnLst/>
                <a:rect l="l" t="t" r="r" b="b"/>
                <a:pathLst>
                  <a:path w="26" h="19" extrusionOk="0">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5" name="Google Shape;11009;p285">
                <a:extLst>
                  <a:ext uri="{FF2B5EF4-FFF2-40B4-BE49-F238E27FC236}">
                    <a16:creationId xmlns:a16="http://schemas.microsoft.com/office/drawing/2014/main" id="{77E2345E-6B6D-4022-B873-4FABDA564BD8}"/>
                  </a:ext>
                </a:extLst>
              </p:cNvPr>
              <p:cNvSpPr/>
              <p:nvPr/>
            </p:nvSpPr>
            <p:spPr>
              <a:xfrm>
                <a:off x="5359400" y="1433513"/>
                <a:ext cx="26988" cy="25400"/>
              </a:xfrm>
              <a:custGeom>
                <a:avLst/>
                <a:gdLst/>
                <a:ahLst/>
                <a:cxnLst/>
                <a:rect l="l" t="t" r="r" b="b"/>
                <a:pathLst>
                  <a:path w="21" h="20" extrusionOk="0">
                    <a:moveTo>
                      <a:pt x="21" y="17"/>
                    </a:moveTo>
                    <a:cubicBezTo>
                      <a:pt x="21" y="20"/>
                      <a:pt x="15" y="19"/>
                      <a:pt x="15" y="19"/>
                    </a:cubicBezTo>
                    <a:cubicBezTo>
                      <a:pt x="10" y="19"/>
                      <a:pt x="0" y="14"/>
                      <a:pt x="0" y="8"/>
                    </a:cubicBezTo>
                    <a:cubicBezTo>
                      <a:pt x="0" y="0"/>
                      <a:pt x="21" y="8"/>
                      <a:pt x="21" y="1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6" name="Google Shape;11010;p285">
                <a:extLst>
                  <a:ext uri="{FF2B5EF4-FFF2-40B4-BE49-F238E27FC236}">
                    <a16:creationId xmlns:a16="http://schemas.microsoft.com/office/drawing/2014/main" id="{96C16D4C-84BD-4D47-B50A-37C4352C2DA6}"/>
                  </a:ext>
                </a:extLst>
              </p:cNvPr>
              <p:cNvSpPr/>
              <p:nvPr/>
            </p:nvSpPr>
            <p:spPr>
              <a:xfrm>
                <a:off x="5549900" y="1338263"/>
                <a:ext cx="25400" cy="17463"/>
              </a:xfrm>
              <a:custGeom>
                <a:avLst/>
                <a:gdLst/>
                <a:ahLst/>
                <a:cxnLst/>
                <a:rect l="l" t="t" r="r" b="b"/>
                <a:pathLst>
                  <a:path w="19" h="13" extrusionOk="0">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7" name="Google Shape;11011;p285">
                <a:extLst>
                  <a:ext uri="{FF2B5EF4-FFF2-40B4-BE49-F238E27FC236}">
                    <a16:creationId xmlns:a16="http://schemas.microsoft.com/office/drawing/2014/main" id="{C7F30587-3BAD-4807-B983-179640760CDA}"/>
                  </a:ext>
                </a:extLst>
              </p:cNvPr>
              <p:cNvSpPr/>
              <p:nvPr/>
            </p:nvSpPr>
            <p:spPr>
              <a:xfrm>
                <a:off x="6727825" y="1320800"/>
                <a:ext cx="53975" cy="22225"/>
              </a:xfrm>
              <a:custGeom>
                <a:avLst/>
                <a:gdLst/>
                <a:ahLst/>
                <a:cxnLst/>
                <a:rect l="l" t="t" r="r" b="b"/>
                <a:pathLst>
                  <a:path w="41" h="17" extrusionOk="0">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8" name="Google Shape;11012;p285">
                <a:extLst>
                  <a:ext uri="{FF2B5EF4-FFF2-40B4-BE49-F238E27FC236}">
                    <a16:creationId xmlns:a16="http://schemas.microsoft.com/office/drawing/2014/main" id="{EF062641-E37B-492B-8F39-63DE878C8CF8}"/>
                  </a:ext>
                </a:extLst>
              </p:cNvPr>
              <p:cNvSpPr/>
              <p:nvPr/>
            </p:nvSpPr>
            <p:spPr>
              <a:xfrm>
                <a:off x="6832600" y="1266825"/>
                <a:ext cx="74613" cy="26988"/>
              </a:xfrm>
              <a:custGeom>
                <a:avLst/>
                <a:gdLst/>
                <a:ahLst/>
                <a:cxnLst/>
                <a:rect l="l" t="t" r="r" b="b"/>
                <a:pathLst>
                  <a:path w="56" h="20" extrusionOk="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sp>
            <p:nvSpPr>
              <p:cNvPr id="79" name="Google Shape;11013;p285">
                <a:extLst>
                  <a:ext uri="{FF2B5EF4-FFF2-40B4-BE49-F238E27FC236}">
                    <a16:creationId xmlns:a16="http://schemas.microsoft.com/office/drawing/2014/main" id="{8897F440-4E79-4EE3-8410-A51BD9970DA7}"/>
                  </a:ext>
                </a:extLst>
              </p:cNvPr>
              <p:cNvSpPr/>
              <p:nvPr/>
            </p:nvSpPr>
            <p:spPr>
              <a:xfrm>
                <a:off x="6726238" y="1303338"/>
                <a:ext cx="15875" cy="17463"/>
              </a:xfrm>
              <a:custGeom>
                <a:avLst/>
                <a:gdLst/>
                <a:ahLst/>
                <a:cxnLst/>
                <a:rect l="l" t="t" r="r" b="b"/>
                <a:pathLst>
                  <a:path w="12" h="13" extrusionOk="0">
                    <a:moveTo>
                      <a:pt x="12" y="7"/>
                    </a:moveTo>
                    <a:cubicBezTo>
                      <a:pt x="12" y="11"/>
                      <a:pt x="8" y="13"/>
                      <a:pt x="5" y="13"/>
                    </a:cubicBezTo>
                    <a:cubicBezTo>
                      <a:pt x="0" y="13"/>
                      <a:pt x="0" y="11"/>
                      <a:pt x="0" y="7"/>
                    </a:cubicBezTo>
                    <a:cubicBezTo>
                      <a:pt x="0" y="0"/>
                      <a:pt x="12" y="1"/>
                      <a:pt x="12" y="7"/>
                    </a:cubicBezTo>
                    <a:close/>
                  </a:path>
                </a:pathLst>
              </a:custGeom>
              <a:grpFill/>
              <a:ln>
                <a:noFill/>
              </a:ln>
            </p:spPr>
            <p:txBody>
              <a:bodyPr spcFirstLastPara="1" wrap="square" lIns="76188" tIns="38083" rIns="76188" bIns="38083" anchor="t" anchorCtr="0">
                <a:noAutofit/>
              </a:bodyPr>
              <a:lstStyle/>
              <a:p>
                <a:pPr defTabSz="608486" fontAlgn="base"/>
                <a:endParaRPr sz="1667">
                  <a:solidFill>
                    <a:srgbClr val="212121"/>
                  </a:solidFill>
                  <a:latin typeface="Roboto Condensed"/>
                  <a:ea typeface="Roboto Condensed"/>
                  <a:cs typeface="Roboto Condensed"/>
                  <a:sym typeface="Roboto Condensed"/>
                </a:endParaRPr>
              </a:p>
            </p:txBody>
          </p:sp>
        </p:grpSp>
      </p:grpSp>
      <p:sp>
        <p:nvSpPr>
          <p:cNvPr id="2" name="Title 1">
            <a:extLst>
              <a:ext uri="{FF2B5EF4-FFF2-40B4-BE49-F238E27FC236}">
                <a16:creationId xmlns:a16="http://schemas.microsoft.com/office/drawing/2014/main" id="{B628595C-74A5-4345-96CA-2850F6C93C17}"/>
              </a:ext>
            </a:extLst>
          </p:cNvPr>
          <p:cNvSpPr>
            <a:spLocks noGrp="1"/>
          </p:cNvSpPr>
          <p:nvPr>
            <p:ph type="title"/>
          </p:nvPr>
        </p:nvSpPr>
        <p:spPr>
          <a:xfrm>
            <a:off x="605367" y="378458"/>
            <a:ext cx="10791950" cy="461601"/>
          </a:xfrm>
        </p:spPr>
        <p:txBody>
          <a:bodyPr/>
          <a:lstStyle/>
          <a:p>
            <a:r>
              <a:rPr lang="en-US"/>
              <a:t>Rationale for IUS Primer educational module</a:t>
            </a:r>
          </a:p>
        </p:txBody>
      </p:sp>
      <p:sp>
        <p:nvSpPr>
          <p:cNvPr id="4" name="Slide Number Placeholder 3">
            <a:extLst>
              <a:ext uri="{FF2B5EF4-FFF2-40B4-BE49-F238E27FC236}">
                <a16:creationId xmlns:a16="http://schemas.microsoft.com/office/drawing/2014/main" id="{44ED0C0D-2C4C-4D05-B2FF-CC1BD1863706}"/>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21</a:t>
            </a:fld>
            <a:endParaRPr lang="en-US">
              <a:solidFill>
                <a:srgbClr val="646464"/>
              </a:solidFill>
            </a:endParaRPr>
          </a:p>
        </p:txBody>
      </p:sp>
      <p:sp>
        <p:nvSpPr>
          <p:cNvPr id="5" name="Text Placeholder 4">
            <a:extLst>
              <a:ext uri="{FF2B5EF4-FFF2-40B4-BE49-F238E27FC236}">
                <a16:creationId xmlns:a16="http://schemas.microsoft.com/office/drawing/2014/main" id="{AA2FEB71-417F-40C0-9E78-6F9C3E60BC50}"/>
              </a:ext>
            </a:extLst>
          </p:cNvPr>
          <p:cNvSpPr>
            <a:spLocks noGrp="1"/>
          </p:cNvSpPr>
          <p:nvPr>
            <p:ph type="body" sz="quarter" idx="17"/>
          </p:nvPr>
        </p:nvSpPr>
        <p:spPr/>
        <p:txBody>
          <a:bodyPr/>
          <a:lstStyle/>
          <a:p>
            <a:r>
              <a:rPr lang="en-US"/>
              <a:t>IBD: inflammatory bowel disease; IUS: Intestinal ultrasound </a:t>
            </a:r>
          </a:p>
          <a:p>
            <a:r>
              <a:rPr lang="en-US"/>
              <a:t>1. Asthana, A. (2015). </a:t>
            </a:r>
            <a:r>
              <a:rPr lang="en-US" i="1"/>
              <a:t>Journal of gastroenterology and hepatology</a:t>
            </a:r>
            <a:r>
              <a:rPr lang="en-US"/>
              <a:t>, 30(3), 446–452.</a:t>
            </a:r>
          </a:p>
        </p:txBody>
      </p:sp>
      <p:sp>
        <p:nvSpPr>
          <p:cNvPr id="181" name="TextBox 180">
            <a:extLst>
              <a:ext uri="{FF2B5EF4-FFF2-40B4-BE49-F238E27FC236}">
                <a16:creationId xmlns:a16="http://schemas.microsoft.com/office/drawing/2014/main" id="{086F31AC-12C5-4543-96BF-E612CC5CECA4}"/>
              </a:ext>
            </a:extLst>
          </p:cNvPr>
          <p:cNvSpPr txBox="1"/>
          <p:nvPr/>
        </p:nvSpPr>
        <p:spPr>
          <a:xfrm>
            <a:off x="700039" y="5133661"/>
            <a:ext cx="10647098" cy="694847"/>
          </a:xfrm>
          <a:prstGeom prst="rect">
            <a:avLst/>
          </a:prstGeom>
        </p:spPr>
        <p:style>
          <a:lnRef idx="3">
            <a:schemeClr val="lt1"/>
          </a:lnRef>
          <a:fillRef idx="1">
            <a:schemeClr val="accent1"/>
          </a:fillRef>
          <a:effectRef idx="1">
            <a:schemeClr val="accent1"/>
          </a:effectRef>
          <a:fontRef idx="minor">
            <a:schemeClr val="lt1"/>
          </a:fontRef>
        </p:style>
        <p:txBody>
          <a:bodyPr wrap="square" tIns="90000" bIns="90000">
            <a:spAutoFit/>
          </a:bodyPr>
          <a:lstStyle/>
          <a:p>
            <a:pPr marL="0" lvl="1" algn="ctr" defTabSz="761950">
              <a:spcBef>
                <a:spcPts val="417"/>
              </a:spcBef>
              <a:buSzPct val="150000"/>
              <a:defRPr/>
            </a:pPr>
            <a:r>
              <a:rPr lang="en-US" sz="1667" b="1">
                <a:solidFill>
                  <a:srgbClr val="FFFFFF"/>
                </a:solidFill>
                <a:latin typeface="Verdana" panose="020B0604030504040204" pitchFamily="34" charset="0"/>
                <a:ea typeface="Verdana" panose="020B0604030504040204" pitchFamily="34" charset="0"/>
              </a:rPr>
              <a:t>Increased uptake of IUS through providing training to clinicians in Asia will ultimately benefit patients with IBD.</a:t>
            </a:r>
          </a:p>
        </p:txBody>
      </p:sp>
      <p:sp>
        <p:nvSpPr>
          <p:cNvPr id="182" name="Rectangle 181">
            <a:extLst>
              <a:ext uri="{FF2B5EF4-FFF2-40B4-BE49-F238E27FC236}">
                <a16:creationId xmlns:a16="http://schemas.microsoft.com/office/drawing/2014/main" id="{B18470D3-9AC9-49E2-9DBC-4762801BBB57}"/>
              </a:ext>
            </a:extLst>
          </p:cNvPr>
          <p:cNvSpPr/>
          <p:nvPr/>
        </p:nvSpPr>
        <p:spPr>
          <a:xfrm>
            <a:off x="1744544" y="1216188"/>
            <a:ext cx="9652773" cy="3683572"/>
          </a:xfrm>
          <a:prstGeom prst="rect">
            <a:avLst/>
          </a:prstGeom>
        </p:spPr>
        <p:txBody>
          <a:bodyPr wrap="square">
            <a:spAutoFit/>
          </a:bodyPr>
          <a:lstStyle/>
          <a:p>
            <a:pPr marL="0" lvl="1" defTabSz="761950">
              <a:spcBef>
                <a:spcPts val="2000"/>
              </a:spcBef>
              <a:spcAft>
                <a:spcPts val="2000"/>
              </a:spcAft>
              <a:buSzPct val="150000"/>
              <a:defRPr/>
            </a:pPr>
            <a:r>
              <a:rPr lang="en-US" sz="1667">
                <a:solidFill>
                  <a:srgbClr val="212121"/>
                </a:solidFill>
                <a:latin typeface="Verdana" panose="020B0604030504040204" pitchFamily="34" charset="0"/>
                <a:ea typeface="Verdana" panose="020B0604030504040204" pitchFamily="34" charset="0"/>
                <a:cs typeface="Arial" panose="020B0604020202020204" pitchFamily="34" charset="0"/>
              </a:rPr>
              <a:t>IUS is a </a:t>
            </a:r>
            <a:r>
              <a:rPr lang="en-US" sz="1667" b="1">
                <a:solidFill>
                  <a:srgbClr val="212121"/>
                </a:solidFill>
                <a:latin typeface="Verdana" panose="020B0604030504040204" pitchFamily="34" charset="0"/>
                <a:ea typeface="Verdana" panose="020B0604030504040204" pitchFamily="34" charset="0"/>
                <a:cs typeface="Arial" panose="020B0604020202020204" pitchFamily="34" charset="0"/>
              </a:rPr>
              <a:t>cheap, non-invasive, risk-free procedure </a:t>
            </a:r>
            <a:r>
              <a:rPr lang="en-US" sz="1667">
                <a:solidFill>
                  <a:srgbClr val="212121"/>
                </a:solidFill>
                <a:latin typeface="Verdana" panose="020B0604030504040204" pitchFamily="34" charset="0"/>
                <a:ea typeface="Verdana" panose="020B0604030504040204" pitchFamily="34" charset="0"/>
                <a:cs typeface="Arial" panose="020B0604020202020204" pitchFamily="34" charset="0"/>
              </a:rPr>
              <a:t>that is significantly </a:t>
            </a:r>
            <a:r>
              <a:rPr lang="en-US" sz="1667" b="1">
                <a:solidFill>
                  <a:srgbClr val="212121"/>
                </a:solidFill>
                <a:latin typeface="Verdana" panose="020B0604030504040204" pitchFamily="34" charset="0"/>
                <a:ea typeface="Verdana" panose="020B0604030504040204" pitchFamily="34" charset="0"/>
                <a:cs typeface="Arial" panose="020B0604020202020204" pitchFamily="34" charset="0"/>
              </a:rPr>
              <a:t>underutilized</a:t>
            </a:r>
            <a:r>
              <a:rPr lang="en-US" sz="1667">
                <a:solidFill>
                  <a:srgbClr val="212121"/>
                </a:solidFill>
                <a:latin typeface="Verdana" panose="020B0604030504040204" pitchFamily="34" charset="0"/>
                <a:ea typeface="Verdana" panose="020B0604030504040204" pitchFamily="34" charset="0"/>
                <a:cs typeface="Arial" panose="020B0604020202020204" pitchFamily="34" charset="0"/>
              </a:rPr>
              <a:t> in the diagnosis and management of patients with IBD in Asia.</a:t>
            </a:r>
          </a:p>
          <a:p>
            <a:pPr marL="0" lvl="1" defTabSz="761950">
              <a:spcBef>
                <a:spcPts val="2000"/>
              </a:spcBef>
              <a:spcAft>
                <a:spcPts val="2000"/>
              </a:spcAft>
              <a:buSzPct val="150000"/>
              <a:defRPr/>
            </a:pPr>
            <a:r>
              <a:rPr lang="en-US" sz="1667">
                <a:solidFill>
                  <a:srgbClr val="212121"/>
                </a:solidFill>
                <a:latin typeface="Verdana" panose="020B0604030504040204" pitchFamily="34" charset="0"/>
                <a:ea typeface="Verdana" panose="020B0604030504040204" pitchFamily="34" charset="0"/>
                <a:cs typeface="Arial" panose="020B0604020202020204" pitchFamily="34" charset="0"/>
              </a:rPr>
              <a:t>More </a:t>
            </a:r>
            <a:r>
              <a:rPr lang="en-US" sz="1667" b="1">
                <a:solidFill>
                  <a:srgbClr val="212121"/>
                </a:solidFill>
                <a:latin typeface="Verdana" panose="020B0604030504040204" pitchFamily="34" charset="0"/>
                <a:ea typeface="Verdana" panose="020B0604030504040204" pitchFamily="34" charset="0"/>
                <a:cs typeface="Arial" panose="020B0604020202020204" pitchFamily="34" charset="0"/>
              </a:rPr>
              <a:t>cost-effective </a:t>
            </a:r>
            <a:r>
              <a:rPr lang="en-US" sz="1667">
                <a:solidFill>
                  <a:srgbClr val="212121"/>
                </a:solidFill>
                <a:latin typeface="Verdana" panose="020B0604030504040204" pitchFamily="34" charset="0"/>
                <a:ea typeface="Verdana" panose="020B0604030504040204" pitchFamily="34" charset="0"/>
                <a:cs typeface="Arial" panose="020B0604020202020204" pitchFamily="34" charset="0"/>
              </a:rPr>
              <a:t>methods of monitoring disease activity are required in light of the increasing global burden of IBD in Asia, the advent of personalized medicine, and the rising cost of healthcare. </a:t>
            </a:r>
          </a:p>
          <a:p>
            <a:pPr marL="0" lvl="1" defTabSz="761950">
              <a:spcBef>
                <a:spcPts val="2000"/>
              </a:spcBef>
              <a:spcAft>
                <a:spcPts val="2000"/>
              </a:spcAft>
              <a:buSzPct val="150000"/>
              <a:defRPr/>
            </a:pPr>
            <a:r>
              <a:rPr lang="en-US" sz="1667">
                <a:solidFill>
                  <a:srgbClr val="212121"/>
                </a:solidFill>
                <a:latin typeface="Verdana" panose="020B0604030504040204" pitchFamily="34" charset="0"/>
                <a:ea typeface="Verdana" panose="020B0604030504040204" pitchFamily="34" charset="0"/>
                <a:cs typeface="Arial" panose="020B0604020202020204" pitchFamily="34" charset="0"/>
              </a:rPr>
              <a:t>IUS is a </a:t>
            </a:r>
            <a:r>
              <a:rPr lang="en-US" sz="1667" b="1">
                <a:solidFill>
                  <a:srgbClr val="212121"/>
                </a:solidFill>
                <a:latin typeface="Verdana" panose="020B0604030504040204" pitchFamily="34" charset="0"/>
                <a:ea typeface="Verdana" panose="020B0604030504040204" pitchFamily="34" charset="0"/>
                <a:cs typeface="Arial" panose="020B0604020202020204" pitchFamily="34" charset="0"/>
              </a:rPr>
              <a:t>prime example of a technique that meets these needs</a:t>
            </a:r>
            <a:r>
              <a:rPr lang="en-US" sz="1667">
                <a:solidFill>
                  <a:srgbClr val="212121"/>
                </a:solidFill>
                <a:latin typeface="Verdana" panose="020B0604030504040204" pitchFamily="34" charset="0"/>
                <a:ea typeface="Verdana" panose="020B0604030504040204" pitchFamily="34" charset="0"/>
                <a:cs typeface="Arial" panose="020B0604020202020204" pitchFamily="34" charset="0"/>
              </a:rPr>
              <a:t>.</a:t>
            </a:r>
          </a:p>
          <a:p>
            <a:pPr marL="0" lvl="1" defTabSz="761950">
              <a:spcBef>
                <a:spcPts val="2000"/>
              </a:spcBef>
              <a:spcAft>
                <a:spcPts val="2000"/>
              </a:spcAft>
              <a:buSzPct val="150000"/>
              <a:defRPr/>
            </a:pPr>
            <a:r>
              <a:rPr lang="en-US" sz="1667">
                <a:solidFill>
                  <a:srgbClr val="212121"/>
                </a:solidFill>
                <a:latin typeface="Verdana" panose="020B0604030504040204" pitchFamily="34" charset="0"/>
                <a:ea typeface="Verdana" panose="020B0604030504040204" pitchFamily="34" charset="0"/>
                <a:cs typeface="Arial" panose="020B0604020202020204" pitchFamily="34" charset="0"/>
              </a:rPr>
              <a:t>IUS training is increasingly a part of formal physician training in other parts of the world and is being incorporated into management protocols.</a:t>
            </a:r>
            <a:endParaRPr lang="en-US" sz="1500">
              <a:solidFill>
                <a:srgbClr val="212121"/>
              </a:solidFill>
              <a:latin typeface="Verdana" panose="020B0604030504040204" pitchFamily="34" charset="0"/>
              <a:ea typeface="Verdana" panose="020B0604030504040204" pitchFamily="34" charset="0"/>
              <a:cs typeface="Arial" panose="020B0604020202020204" pitchFamily="34" charset="0"/>
            </a:endParaRPr>
          </a:p>
        </p:txBody>
      </p:sp>
      <p:sp>
        <p:nvSpPr>
          <p:cNvPr id="183" name="Google Shape;11025;p285">
            <a:extLst>
              <a:ext uri="{FF2B5EF4-FFF2-40B4-BE49-F238E27FC236}">
                <a16:creationId xmlns:a16="http://schemas.microsoft.com/office/drawing/2014/main" id="{75243FD7-0E15-4944-BAFA-481B3E7831D1}"/>
              </a:ext>
            </a:extLst>
          </p:cNvPr>
          <p:cNvSpPr/>
          <p:nvPr/>
        </p:nvSpPr>
        <p:spPr>
          <a:xfrm>
            <a:off x="917622" y="1165495"/>
            <a:ext cx="703186" cy="703186"/>
          </a:xfrm>
          <a:prstGeom prst="ellipse">
            <a:avLst/>
          </a:prstGeom>
          <a:solidFill>
            <a:schemeClr val="accent1">
              <a:alpha val="6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84" name="Google Shape;11025;p285">
            <a:extLst>
              <a:ext uri="{FF2B5EF4-FFF2-40B4-BE49-F238E27FC236}">
                <a16:creationId xmlns:a16="http://schemas.microsoft.com/office/drawing/2014/main" id="{A9BB86ED-A172-43B2-9944-E4B4BFF6C1C9}"/>
              </a:ext>
            </a:extLst>
          </p:cNvPr>
          <p:cNvSpPr/>
          <p:nvPr/>
        </p:nvSpPr>
        <p:spPr>
          <a:xfrm>
            <a:off x="918273" y="2252630"/>
            <a:ext cx="703186" cy="703186"/>
          </a:xfrm>
          <a:prstGeom prst="ellipse">
            <a:avLst/>
          </a:prstGeom>
          <a:solidFill>
            <a:schemeClr val="accent1">
              <a:alpha val="6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185" name="Google Shape;11025;p285">
            <a:extLst>
              <a:ext uri="{FF2B5EF4-FFF2-40B4-BE49-F238E27FC236}">
                <a16:creationId xmlns:a16="http://schemas.microsoft.com/office/drawing/2014/main" id="{BB19C66A-FC37-4CBE-B7E5-1D88F4EFEF3A}"/>
              </a:ext>
            </a:extLst>
          </p:cNvPr>
          <p:cNvSpPr/>
          <p:nvPr/>
        </p:nvSpPr>
        <p:spPr>
          <a:xfrm>
            <a:off x="886368" y="3355992"/>
            <a:ext cx="703186" cy="703186"/>
          </a:xfrm>
          <a:prstGeom prst="ellipse">
            <a:avLst/>
          </a:prstGeom>
          <a:solidFill>
            <a:schemeClr val="accent1">
              <a:alpha val="6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pic>
        <p:nvPicPr>
          <p:cNvPr id="187" name="Graphic 186" descr="Bar graph with upward trend">
            <a:extLst>
              <a:ext uri="{FF2B5EF4-FFF2-40B4-BE49-F238E27FC236}">
                <a16:creationId xmlns:a16="http://schemas.microsoft.com/office/drawing/2014/main" id="{AE50D467-867F-4C2F-960C-E49615D46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725" y="1282486"/>
            <a:ext cx="463796" cy="463796"/>
          </a:xfrm>
          <a:prstGeom prst="rect">
            <a:avLst/>
          </a:prstGeom>
        </p:spPr>
      </p:pic>
      <p:pic>
        <p:nvPicPr>
          <p:cNvPr id="189" name="Graphic 188" descr="Statistics">
            <a:extLst>
              <a:ext uri="{FF2B5EF4-FFF2-40B4-BE49-F238E27FC236}">
                <a16:creationId xmlns:a16="http://schemas.microsoft.com/office/drawing/2014/main" id="{AD6E31B4-B002-482E-803C-AE118ECD26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2714" y="2433684"/>
            <a:ext cx="425563" cy="425563"/>
          </a:xfrm>
          <a:prstGeom prst="rect">
            <a:avLst/>
          </a:prstGeom>
        </p:spPr>
      </p:pic>
      <p:pic>
        <p:nvPicPr>
          <p:cNvPr id="191" name="Graphic 190" descr="Checklist RTL">
            <a:extLst>
              <a:ext uri="{FF2B5EF4-FFF2-40B4-BE49-F238E27FC236}">
                <a16:creationId xmlns:a16="http://schemas.microsoft.com/office/drawing/2014/main" id="{A64DC66C-6007-48BC-86D6-00EC33912B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3736" y="3494533"/>
            <a:ext cx="474393" cy="474393"/>
          </a:xfrm>
          <a:prstGeom prst="rect">
            <a:avLst/>
          </a:prstGeom>
        </p:spPr>
      </p:pic>
      <p:sp>
        <p:nvSpPr>
          <p:cNvPr id="180" name="Google Shape;11025;p285">
            <a:extLst>
              <a:ext uri="{FF2B5EF4-FFF2-40B4-BE49-F238E27FC236}">
                <a16:creationId xmlns:a16="http://schemas.microsoft.com/office/drawing/2014/main" id="{1E192592-AB86-ED1E-B9DB-42FE1486A62F}"/>
              </a:ext>
            </a:extLst>
          </p:cNvPr>
          <p:cNvSpPr/>
          <p:nvPr/>
        </p:nvSpPr>
        <p:spPr>
          <a:xfrm>
            <a:off x="880020" y="4185226"/>
            <a:ext cx="703186" cy="703186"/>
          </a:xfrm>
          <a:prstGeom prst="ellipse">
            <a:avLst/>
          </a:prstGeom>
          <a:solidFill>
            <a:schemeClr val="accent1">
              <a:alpha val="6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pic>
        <p:nvPicPr>
          <p:cNvPr id="188" name="Graphic 187" descr="Diploma roll with solid fill">
            <a:extLst>
              <a:ext uri="{FF2B5EF4-FFF2-40B4-BE49-F238E27FC236}">
                <a16:creationId xmlns:a16="http://schemas.microsoft.com/office/drawing/2014/main" id="{2E9CFE93-EFA5-56F3-E11F-D4AB22E148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9575" y="4244777"/>
            <a:ext cx="694719" cy="694719"/>
          </a:xfrm>
          <a:prstGeom prst="rect">
            <a:avLst/>
          </a:prstGeom>
        </p:spPr>
      </p:pic>
    </p:spTree>
    <p:extLst>
      <p:ext uri="{BB962C8B-B14F-4D97-AF65-F5344CB8AC3E}">
        <p14:creationId xmlns:p14="http://schemas.microsoft.com/office/powerpoint/2010/main" val="19205331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139;p19">
            <a:extLst>
              <a:ext uri="{FF2B5EF4-FFF2-40B4-BE49-F238E27FC236}">
                <a16:creationId xmlns:a16="http://schemas.microsoft.com/office/drawing/2014/main" id="{CDEFC780-53D0-4BFF-9034-E46D17C60ABA}"/>
              </a:ext>
            </a:extLst>
          </p:cNvPr>
          <p:cNvSpPr/>
          <p:nvPr/>
        </p:nvSpPr>
        <p:spPr>
          <a:xfrm>
            <a:off x="595675" y="1403634"/>
            <a:ext cx="5280000" cy="1278433"/>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sz="2667" b="0" i="0" u="none" strike="noStrike" kern="1200" cap="none" spc="0" normalizeH="0" baseline="0" noProof="0">
              <a:ln>
                <a:noFill/>
              </a:ln>
              <a:solidFill>
                <a:srgbClr val="FFFFFF"/>
              </a:solidFill>
              <a:effectLst/>
              <a:uLnTx/>
              <a:uFillTx/>
              <a:latin typeface="Roboto Condensed"/>
              <a:ea typeface="Roboto Condensed"/>
              <a:cs typeface="Roboto Condensed"/>
              <a:sym typeface="Roboto Condensed"/>
            </a:endParaRPr>
          </a:p>
        </p:txBody>
      </p:sp>
      <p:sp>
        <p:nvSpPr>
          <p:cNvPr id="2" name="Title 1">
            <a:extLst>
              <a:ext uri="{FF2B5EF4-FFF2-40B4-BE49-F238E27FC236}">
                <a16:creationId xmlns:a16="http://schemas.microsoft.com/office/drawing/2014/main" id="{5D2872A8-DB96-4AE8-8D98-F1238D166FF8}"/>
              </a:ext>
            </a:extLst>
          </p:cNvPr>
          <p:cNvSpPr>
            <a:spLocks noGrp="1"/>
          </p:cNvSpPr>
          <p:nvPr>
            <p:ph type="title"/>
          </p:nvPr>
        </p:nvSpPr>
        <p:spPr>
          <a:xfrm>
            <a:off x="605367" y="284113"/>
            <a:ext cx="10990958" cy="923330"/>
          </a:xfrm>
        </p:spPr>
        <p:txBody>
          <a:bodyPr/>
          <a:lstStyle/>
          <a:p>
            <a:r>
              <a:rPr lang="en-US"/>
              <a:t>Special thanks to IUS Primer AOCC working group members</a:t>
            </a:r>
          </a:p>
        </p:txBody>
      </p:sp>
      <p:sp>
        <p:nvSpPr>
          <p:cNvPr id="4" name="Slide Number Placeholder 3">
            <a:extLst>
              <a:ext uri="{FF2B5EF4-FFF2-40B4-BE49-F238E27FC236}">
                <a16:creationId xmlns:a16="http://schemas.microsoft.com/office/drawing/2014/main" id="{5E540CE8-74F1-4C00-B87F-906580E9C14F}"/>
              </a:ext>
            </a:extLst>
          </p:cNvPr>
          <p:cNvSpPr>
            <a:spLocks noGrp="1"/>
          </p:cNvSpPr>
          <p:nvPr>
            <p:ph type="sldNum" sz="quarter" idx="4"/>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363"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3783913F-3F82-4A30-BCA9-25D80BC96AF0}"/>
              </a:ext>
            </a:extLst>
          </p:cNvPr>
          <p:cNvSpPr>
            <a:spLocks noGrp="1"/>
          </p:cNvSpPr>
          <p:nvPr>
            <p:ph type="body" sz="quarter" idx="17"/>
          </p:nvPr>
        </p:nvSpPr>
        <p:spPr/>
        <p:txBody>
          <a:bodyPr/>
          <a:lstStyle/>
          <a:p>
            <a:r>
              <a:rPr lang="en-US" sz="750" kern="1200">
                <a:solidFill>
                  <a:srgbClr val="242021"/>
                </a:solidFill>
                <a:latin typeface="Verdana" panose="020B0604030504040204" pitchFamily="34" charset="0"/>
                <a:ea typeface="Verdana" panose="020B0604030504040204" pitchFamily="34" charset="0"/>
              </a:rPr>
              <a:t>AOCC: Asian Organization for Crohn's &amp; Colitis; </a:t>
            </a:r>
            <a:r>
              <a:rPr lang="en-US" sz="800" kern="1200">
                <a:solidFill>
                  <a:srgbClr val="242021"/>
                </a:solidFill>
                <a:latin typeface="Verdana" panose="020B0604030504040204" pitchFamily="34" charset="0"/>
                <a:ea typeface="Verdana" panose="020B0604030504040204" pitchFamily="34" charset="0"/>
              </a:rPr>
              <a:t>IUS: Intestinal ultrasound; </a:t>
            </a:r>
            <a:r>
              <a:rPr lang="en-US" sz="800"/>
              <a:t>WG: working group.</a:t>
            </a:r>
            <a:endParaRPr lang="en-US"/>
          </a:p>
        </p:txBody>
      </p:sp>
      <p:sp>
        <p:nvSpPr>
          <p:cNvPr id="55" name="Google Shape;139;p19">
            <a:extLst>
              <a:ext uri="{FF2B5EF4-FFF2-40B4-BE49-F238E27FC236}">
                <a16:creationId xmlns:a16="http://schemas.microsoft.com/office/drawing/2014/main" id="{FCC87D5D-5A0A-4409-BE59-B507C1FAA833}"/>
              </a:ext>
            </a:extLst>
          </p:cNvPr>
          <p:cNvSpPr/>
          <p:nvPr/>
        </p:nvSpPr>
        <p:spPr>
          <a:xfrm>
            <a:off x="595676" y="3050241"/>
            <a:ext cx="5280000" cy="1278433"/>
          </a:xfrm>
          <a:prstGeom prst="rect">
            <a:avLst/>
          </a:prstGeom>
          <a:solidFill>
            <a:schemeClr val="accent2"/>
          </a:solidFill>
          <a:ln>
            <a:noFill/>
          </a:ln>
        </p:spPr>
        <p:txBody>
          <a:bodyPr spcFirstLastPara="1" wrap="square" lIns="121900" tIns="60933" rIns="121900" bIns="60933"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sz="2667" b="0" i="0" u="none" strike="noStrike" kern="1200" cap="none" spc="0" normalizeH="0" baseline="0" noProof="0">
              <a:ln>
                <a:noFill/>
              </a:ln>
              <a:solidFill>
                <a:srgbClr val="FFFFFF"/>
              </a:solidFill>
              <a:effectLst/>
              <a:uLnTx/>
              <a:uFillTx/>
              <a:latin typeface="Roboto Condensed"/>
              <a:ea typeface="Roboto Condensed"/>
              <a:cs typeface="Roboto Condensed"/>
              <a:sym typeface="Roboto Condensed"/>
            </a:endParaRPr>
          </a:p>
        </p:txBody>
      </p:sp>
      <p:sp>
        <p:nvSpPr>
          <p:cNvPr id="57" name="Rectangle 56">
            <a:extLst>
              <a:ext uri="{FF2B5EF4-FFF2-40B4-BE49-F238E27FC236}">
                <a16:creationId xmlns:a16="http://schemas.microsoft.com/office/drawing/2014/main" id="{BEAC6277-FE69-448B-B7BB-68D9BF7966D9}"/>
              </a:ext>
            </a:extLst>
          </p:cNvPr>
          <p:cNvSpPr/>
          <p:nvPr/>
        </p:nvSpPr>
        <p:spPr>
          <a:xfrm>
            <a:off x="1797400" y="1501552"/>
            <a:ext cx="3464633"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Prof. Eun Soo KIM </a:t>
            </a:r>
          </a:p>
        </p:txBody>
      </p:sp>
      <p:sp>
        <p:nvSpPr>
          <p:cNvPr id="58" name="Rectangle 57">
            <a:extLst>
              <a:ext uri="{FF2B5EF4-FFF2-40B4-BE49-F238E27FC236}">
                <a16:creationId xmlns:a16="http://schemas.microsoft.com/office/drawing/2014/main" id="{7F8D8242-4FF7-4CAF-B86C-CD710340DBF7}"/>
              </a:ext>
            </a:extLst>
          </p:cNvPr>
          <p:cNvSpPr/>
          <p:nvPr/>
        </p:nvSpPr>
        <p:spPr>
          <a:xfrm>
            <a:off x="1797400" y="1894541"/>
            <a:ext cx="4076033" cy="318100"/>
          </a:xfrm>
          <a:prstGeom prst="rect">
            <a:avLst/>
          </a:prstGeom>
        </p:spPr>
        <p:txBody>
          <a:bodyPr wrap="square">
            <a:spAutoFit/>
          </a:bodyPr>
          <a:lstStyle/>
          <a:p>
            <a:pPr marL="0" marR="0" lvl="0" indent="0" algn="l" defTabSz="914363" rtl="0" eaLnBrk="1" fontAlgn="auto" latinLnBrk="1" hangingPunct="1">
              <a:lnSpc>
                <a:spcPct val="100000"/>
              </a:lnSpc>
              <a:spcBef>
                <a:spcPts val="0"/>
              </a:spcBef>
              <a:spcAft>
                <a:spcPts val="0"/>
              </a:spcAft>
              <a:buClrTx/>
              <a:buSzTx/>
              <a:buFontTx/>
              <a:buNone/>
              <a:tabLst/>
              <a:defRPr/>
            </a:pPr>
            <a:r>
              <a:rPr kumimoji="0" lang="en-US" altLang="ko-KR" sz="1467" b="0"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Kyungpook National University</a:t>
            </a:r>
          </a:p>
        </p:txBody>
      </p:sp>
      <p:sp>
        <p:nvSpPr>
          <p:cNvPr id="59" name="Rectangle 58">
            <a:extLst>
              <a:ext uri="{FF2B5EF4-FFF2-40B4-BE49-F238E27FC236}">
                <a16:creationId xmlns:a16="http://schemas.microsoft.com/office/drawing/2014/main" id="{B711F037-04D9-4756-979D-8018C3045276}"/>
              </a:ext>
            </a:extLst>
          </p:cNvPr>
          <p:cNvSpPr/>
          <p:nvPr/>
        </p:nvSpPr>
        <p:spPr>
          <a:xfrm>
            <a:off x="1797400" y="2236298"/>
            <a:ext cx="1504112"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KOREA</a:t>
            </a:r>
          </a:p>
        </p:txBody>
      </p:sp>
      <p:sp>
        <p:nvSpPr>
          <p:cNvPr id="60" name="Google Shape;139;p19">
            <a:extLst>
              <a:ext uri="{FF2B5EF4-FFF2-40B4-BE49-F238E27FC236}">
                <a16:creationId xmlns:a16="http://schemas.microsoft.com/office/drawing/2014/main" id="{4F384B34-A6E9-44BA-AE55-A44F4FF980E6}"/>
              </a:ext>
            </a:extLst>
          </p:cNvPr>
          <p:cNvSpPr/>
          <p:nvPr/>
        </p:nvSpPr>
        <p:spPr>
          <a:xfrm>
            <a:off x="6360709" y="1403634"/>
            <a:ext cx="5280000" cy="1278433"/>
          </a:xfrm>
          <a:prstGeom prst="rect">
            <a:avLst/>
          </a:prstGeom>
          <a:solidFill>
            <a:schemeClr val="accent4"/>
          </a:solidFill>
          <a:ln>
            <a:noFill/>
          </a:ln>
        </p:spPr>
        <p:txBody>
          <a:bodyPr spcFirstLastPara="1" wrap="square" lIns="121900" tIns="60933" rIns="121900" bIns="60933"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sz="2667" b="0" i="0" u="none" strike="noStrike" kern="1200" cap="none" spc="0" normalizeH="0" baseline="0" noProof="0">
              <a:ln>
                <a:noFill/>
              </a:ln>
              <a:solidFill>
                <a:srgbClr val="FFFFFF"/>
              </a:solidFill>
              <a:effectLst/>
              <a:uLnTx/>
              <a:uFillTx/>
              <a:latin typeface="Roboto Condensed"/>
              <a:ea typeface="Roboto Condensed"/>
              <a:cs typeface="Roboto Condensed"/>
              <a:sym typeface="Roboto Condensed"/>
            </a:endParaRPr>
          </a:p>
        </p:txBody>
      </p:sp>
      <p:sp>
        <p:nvSpPr>
          <p:cNvPr id="65" name="Google Shape;139;p19">
            <a:extLst>
              <a:ext uri="{FF2B5EF4-FFF2-40B4-BE49-F238E27FC236}">
                <a16:creationId xmlns:a16="http://schemas.microsoft.com/office/drawing/2014/main" id="{8797268C-0390-41B1-AD1C-8E346359842D}"/>
              </a:ext>
            </a:extLst>
          </p:cNvPr>
          <p:cNvSpPr/>
          <p:nvPr/>
        </p:nvSpPr>
        <p:spPr>
          <a:xfrm>
            <a:off x="6360709" y="3050241"/>
            <a:ext cx="5280000" cy="1278433"/>
          </a:xfrm>
          <a:prstGeom prst="rect">
            <a:avLst/>
          </a:prstGeom>
          <a:solidFill>
            <a:schemeClr val="accent5"/>
          </a:solidFill>
          <a:ln>
            <a:noFill/>
          </a:ln>
        </p:spPr>
        <p:txBody>
          <a:bodyPr spcFirstLastPara="1" wrap="square" lIns="121900" tIns="60933" rIns="121900" bIns="60933"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sz="2667" b="0" i="0" u="none" strike="noStrike" kern="1200" cap="none" spc="0" normalizeH="0" baseline="0" noProof="0">
              <a:ln>
                <a:noFill/>
              </a:ln>
              <a:solidFill>
                <a:srgbClr val="FFFFFF"/>
              </a:solidFill>
              <a:effectLst/>
              <a:uLnTx/>
              <a:uFillTx/>
              <a:latin typeface="Roboto Condensed"/>
              <a:ea typeface="Roboto Condensed"/>
              <a:cs typeface="Roboto Condensed"/>
              <a:sym typeface="Roboto Condensed"/>
            </a:endParaRPr>
          </a:p>
        </p:txBody>
      </p:sp>
      <p:sp>
        <p:nvSpPr>
          <p:cNvPr id="82" name="Google Shape;139;p19">
            <a:extLst>
              <a:ext uri="{FF2B5EF4-FFF2-40B4-BE49-F238E27FC236}">
                <a16:creationId xmlns:a16="http://schemas.microsoft.com/office/drawing/2014/main" id="{73B1F5F6-8A91-4E10-91E2-DA2EA829D2B6}"/>
              </a:ext>
            </a:extLst>
          </p:cNvPr>
          <p:cNvSpPr/>
          <p:nvPr/>
        </p:nvSpPr>
        <p:spPr>
          <a:xfrm>
            <a:off x="595676" y="4668451"/>
            <a:ext cx="5280000" cy="1278433"/>
          </a:xfrm>
          <a:prstGeom prst="rect">
            <a:avLst/>
          </a:prstGeom>
          <a:solidFill>
            <a:schemeClr val="accent3"/>
          </a:solidFill>
          <a:ln>
            <a:noFill/>
          </a:ln>
        </p:spPr>
        <p:txBody>
          <a:bodyPr spcFirstLastPara="1" wrap="square" lIns="121900" tIns="60933" rIns="121900" bIns="60933"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sz="2667" b="0" i="0" u="none" strike="noStrike" kern="1200" cap="none" spc="0" normalizeH="0" baseline="0" noProof="0">
              <a:ln>
                <a:noFill/>
              </a:ln>
              <a:solidFill>
                <a:srgbClr val="FFFFFF"/>
              </a:solidFill>
              <a:effectLst/>
              <a:uLnTx/>
              <a:uFillTx/>
              <a:latin typeface="Roboto Condensed"/>
              <a:ea typeface="Roboto Condensed"/>
              <a:cs typeface="Roboto Condensed"/>
              <a:sym typeface="Roboto Condensed"/>
            </a:endParaRPr>
          </a:p>
        </p:txBody>
      </p:sp>
      <p:sp>
        <p:nvSpPr>
          <p:cNvPr id="87" name="Google Shape;139;p19">
            <a:extLst>
              <a:ext uri="{FF2B5EF4-FFF2-40B4-BE49-F238E27FC236}">
                <a16:creationId xmlns:a16="http://schemas.microsoft.com/office/drawing/2014/main" id="{98D45DD5-F584-4336-94C6-C528B78B4E86}"/>
              </a:ext>
            </a:extLst>
          </p:cNvPr>
          <p:cNvSpPr/>
          <p:nvPr/>
        </p:nvSpPr>
        <p:spPr>
          <a:xfrm>
            <a:off x="6360709" y="4668451"/>
            <a:ext cx="5280000" cy="1278433"/>
          </a:xfrm>
          <a:prstGeom prst="rect">
            <a:avLst/>
          </a:prstGeom>
          <a:solidFill>
            <a:schemeClr val="accent6"/>
          </a:solidFill>
          <a:ln>
            <a:noFill/>
          </a:ln>
        </p:spPr>
        <p:txBody>
          <a:bodyPr spcFirstLastPara="1" wrap="square" lIns="121900" tIns="60933" rIns="121900" bIns="60933" anchor="ctr" anchorCtr="0">
            <a:noAutofit/>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sz="2667" b="0" i="0" u="none" strike="noStrike" kern="1200" cap="none" spc="0" normalizeH="0" baseline="0" noProof="0">
              <a:ln>
                <a:noFill/>
              </a:ln>
              <a:solidFill>
                <a:srgbClr val="FFFFFF"/>
              </a:solidFill>
              <a:effectLst/>
              <a:uLnTx/>
              <a:uFillTx/>
              <a:latin typeface="Roboto Condensed"/>
              <a:ea typeface="Roboto Condensed"/>
              <a:cs typeface="Roboto Condensed"/>
              <a:sym typeface="Roboto Condensed"/>
            </a:endParaRPr>
          </a:p>
        </p:txBody>
      </p:sp>
      <p:sp>
        <p:nvSpPr>
          <p:cNvPr id="89" name="Rectangle 88">
            <a:extLst>
              <a:ext uri="{FF2B5EF4-FFF2-40B4-BE49-F238E27FC236}">
                <a16:creationId xmlns:a16="http://schemas.microsoft.com/office/drawing/2014/main" id="{82073B78-23A3-4B3D-B674-67A98C7D918A}"/>
              </a:ext>
            </a:extLst>
          </p:cNvPr>
          <p:cNvSpPr/>
          <p:nvPr/>
        </p:nvSpPr>
        <p:spPr>
          <a:xfrm>
            <a:off x="1797400" y="3138622"/>
            <a:ext cx="3464633"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Prof. Chang Kyun LEE </a:t>
            </a:r>
          </a:p>
        </p:txBody>
      </p:sp>
      <p:sp>
        <p:nvSpPr>
          <p:cNvPr id="90" name="Rectangle 89">
            <a:extLst>
              <a:ext uri="{FF2B5EF4-FFF2-40B4-BE49-F238E27FC236}">
                <a16:creationId xmlns:a16="http://schemas.microsoft.com/office/drawing/2014/main" id="{436FA227-3CE6-461F-9971-369D79FB35DF}"/>
              </a:ext>
            </a:extLst>
          </p:cNvPr>
          <p:cNvSpPr/>
          <p:nvPr/>
        </p:nvSpPr>
        <p:spPr>
          <a:xfrm>
            <a:off x="1797400" y="3542499"/>
            <a:ext cx="4076033" cy="318100"/>
          </a:xfrm>
          <a:prstGeom prst="rect">
            <a:avLst/>
          </a:prstGeom>
        </p:spPr>
        <p:txBody>
          <a:bodyPr wrap="square">
            <a:spAutoFit/>
          </a:bodyPr>
          <a:lstStyle/>
          <a:p>
            <a:pPr marL="0" marR="0" lvl="0" indent="0" algn="l" defTabSz="914363" rtl="0" eaLnBrk="1" fontAlgn="auto" latinLnBrk="1" hangingPunct="1">
              <a:lnSpc>
                <a:spcPct val="100000"/>
              </a:lnSpc>
              <a:spcBef>
                <a:spcPts val="0"/>
              </a:spcBef>
              <a:spcAft>
                <a:spcPts val="0"/>
              </a:spcAft>
              <a:buClrTx/>
              <a:buSzTx/>
              <a:buFontTx/>
              <a:buNone/>
              <a:tabLst/>
              <a:defRPr/>
            </a:pPr>
            <a:r>
              <a:rPr kumimoji="0" lang="en-US" altLang="ko-KR" sz="1467" b="0"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Kyung </a:t>
            </a:r>
            <a:r>
              <a:rPr kumimoji="0" lang="en-US" altLang="ko-KR" sz="1467" b="0" i="0" u="none" strike="noStrike" kern="1200" cap="none" spc="0" normalizeH="0" baseline="0" noProof="0" err="1">
                <a:ln>
                  <a:noFill/>
                </a:ln>
                <a:solidFill>
                  <a:srgbClr val="FFFFFF">
                    <a:lumMod val="95000"/>
                  </a:srgbClr>
                </a:solidFill>
                <a:effectLst/>
                <a:uLnTx/>
                <a:uFillTx/>
                <a:latin typeface="Verdana" panose="020B0604030504040204" pitchFamily="34" charset="0"/>
                <a:ea typeface="Verdana" panose="020B0604030504040204" pitchFamily="34" charset="0"/>
              </a:rPr>
              <a:t>Hee</a:t>
            </a:r>
            <a:r>
              <a:rPr kumimoji="0" lang="en-US" altLang="ko-KR" sz="1467" b="0"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 University</a:t>
            </a:r>
          </a:p>
        </p:txBody>
      </p:sp>
      <p:sp>
        <p:nvSpPr>
          <p:cNvPr id="91" name="Rectangle 90">
            <a:extLst>
              <a:ext uri="{FF2B5EF4-FFF2-40B4-BE49-F238E27FC236}">
                <a16:creationId xmlns:a16="http://schemas.microsoft.com/office/drawing/2014/main" id="{B4D5508F-4826-4146-9651-F80254A77255}"/>
              </a:ext>
            </a:extLst>
          </p:cNvPr>
          <p:cNvSpPr/>
          <p:nvPr/>
        </p:nvSpPr>
        <p:spPr>
          <a:xfrm>
            <a:off x="1797400" y="3895144"/>
            <a:ext cx="1504112"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KOREA</a:t>
            </a:r>
          </a:p>
        </p:txBody>
      </p:sp>
      <p:pic>
        <p:nvPicPr>
          <p:cNvPr id="92" name="Picture 2" descr="Invited Chairs and Speakers | Program | AOCC 2022｜The 10th Annual Meeting  of Asian Organization for Crohn's &amp; Colitis">
            <a:extLst>
              <a:ext uri="{FF2B5EF4-FFF2-40B4-BE49-F238E27FC236}">
                <a16:creationId xmlns:a16="http://schemas.microsoft.com/office/drawing/2014/main" id="{12227567-E409-42F7-AF50-EFD5D4A846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8" t="4866" r="4587" b="27319"/>
          <a:stretch/>
        </p:blipFill>
        <p:spPr bwMode="auto">
          <a:xfrm>
            <a:off x="694483" y="1501552"/>
            <a:ext cx="1006729" cy="1100391"/>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3" name="Picture 92" descr="A person wearing glasses&#10;&#10;Description automatically generated with medium confidence">
            <a:extLst>
              <a:ext uri="{FF2B5EF4-FFF2-40B4-BE49-F238E27FC236}">
                <a16:creationId xmlns:a16="http://schemas.microsoft.com/office/drawing/2014/main" id="{ABA8032E-99C9-4FF5-8CBE-B818A6A9CB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6973" y="1501071"/>
            <a:ext cx="1042394" cy="1097280"/>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4" name="Picture 93" descr="A person wearing glasses&#10;&#10;Description automatically generated with medium confidence">
            <a:extLst>
              <a:ext uri="{FF2B5EF4-FFF2-40B4-BE49-F238E27FC236}">
                <a16:creationId xmlns:a16="http://schemas.microsoft.com/office/drawing/2014/main" id="{391B4BF5-5E0C-4071-9367-CF56EDBEB5F5}"/>
              </a:ext>
            </a:extLst>
          </p:cNvPr>
          <p:cNvPicPr>
            <a:picLocks noChangeAspect="1"/>
          </p:cNvPicPr>
          <p:nvPr/>
        </p:nvPicPr>
        <p:blipFill rotWithShape="1">
          <a:blip r:embed="rId6"/>
          <a:srcRect l="7729" t="1437" r="11336" b="17628"/>
          <a:stretch/>
        </p:blipFill>
        <p:spPr>
          <a:xfrm>
            <a:off x="687139" y="4753275"/>
            <a:ext cx="1047698" cy="1110724"/>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5" name="Picture 94">
            <a:extLst>
              <a:ext uri="{FF2B5EF4-FFF2-40B4-BE49-F238E27FC236}">
                <a16:creationId xmlns:a16="http://schemas.microsoft.com/office/drawing/2014/main" id="{87924500-675D-4FB1-AE12-1EA4802AFDA5}"/>
              </a:ext>
            </a:extLst>
          </p:cNvPr>
          <p:cNvPicPr>
            <a:picLocks noChangeAspect="1"/>
          </p:cNvPicPr>
          <p:nvPr/>
        </p:nvPicPr>
        <p:blipFill rotWithShape="1">
          <a:blip r:embed="rId7"/>
          <a:srcRect l="14379" t="5638" r="14015" b="17108"/>
          <a:stretch/>
        </p:blipFill>
        <p:spPr>
          <a:xfrm>
            <a:off x="6456719" y="4753251"/>
            <a:ext cx="1053488" cy="1110748"/>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pic>
        <p:nvPicPr>
          <p:cNvPr id="97" name="Picture 2" descr="Chang Kyun Lee — Kyung Hee University">
            <a:extLst>
              <a:ext uri="{FF2B5EF4-FFF2-40B4-BE49-F238E27FC236}">
                <a16:creationId xmlns:a16="http://schemas.microsoft.com/office/drawing/2014/main" id="{86D8D9C6-E1AD-4C67-8927-8B1596320C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922" b="9971"/>
          <a:stretch/>
        </p:blipFill>
        <p:spPr bwMode="auto">
          <a:xfrm>
            <a:off x="693489" y="3137609"/>
            <a:ext cx="1004155" cy="1103693"/>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sp>
        <p:nvSpPr>
          <p:cNvPr id="85" name="Rectangle 84">
            <a:extLst>
              <a:ext uri="{FF2B5EF4-FFF2-40B4-BE49-F238E27FC236}">
                <a16:creationId xmlns:a16="http://schemas.microsoft.com/office/drawing/2014/main" id="{20086C26-FA86-4603-AA73-B6E1ACCF97B2}"/>
              </a:ext>
            </a:extLst>
          </p:cNvPr>
          <p:cNvSpPr/>
          <p:nvPr/>
        </p:nvSpPr>
        <p:spPr>
          <a:xfrm>
            <a:off x="7600874" y="1771854"/>
            <a:ext cx="4076033" cy="543867"/>
          </a:xfrm>
          <a:prstGeom prst="rect">
            <a:avLst/>
          </a:prstGeom>
        </p:spPr>
        <p:txBody>
          <a:bodyPr wrap="square">
            <a:spAutoFit/>
          </a:bodyPr>
          <a:lstStyle/>
          <a:p>
            <a:pPr marL="0" marR="0" lvl="0" indent="0" algn="l" defTabSz="914363" rtl="0" eaLnBrk="1" fontAlgn="auto" latinLnBrk="1" hangingPunct="1">
              <a:lnSpc>
                <a:spcPct val="100000"/>
              </a:lnSpc>
              <a:spcBef>
                <a:spcPts val="0"/>
              </a:spcBef>
              <a:spcAft>
                <a:spcPts val="0"/>
              </a:spcAft>
              <a:buClrTx/>
              <a:buSzTx/>
              <a:buFontTx/>
              <a:buNone/>
              <a:tabLst/>
              <a:defRPr/>
            </a:pPr>
            <a:r>
              <a:rPr kumimoji="0" lang="en-US" altLang="ko-KR" sz="1467" b="0"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First Affiliated Hospital of Sun </a:t>
            </a:r>
            <a:r>
              <a:rPr kumimoji="0" lang="en-US" altLang="ko-KR" sz="1467" b="0" i="0" u="none" strike="noStrike" kern="1200" cap="none" spc="0" normalizeH="0" baseline="0" noProof="0" err="1">
                <a:ln>
                  <a:noFill/>
                </a:ln>
                <a:solidFill>
                  <a:srgbClr val="FFFFFF">
                    <a:lumMod val="95000"/>
                  </a:srgbClr>
                </a:solidFill>
                <a:effectLst/>
                <a:uLnTx/>
                <a:uFillTx/>
                <a:latin typeface="Verdana" panose="020B0604030504040204" pitchFamily="34" charset="0"/>
                <a:ea typeface="Verdana" panose="020B0604030504040204" pitchFamily="34" charset="0"/>
              </a:rPr>
              <a:t>Yat-sen</a:t>
            </a:r>
            <a:r>
              <a:rPr kumimoji="0" lang="en-US" altLang="ko-KR" sz="1467" b="0"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 University</a:t>
            </a:r>
          </a:p>
        </p:txBody>
      </p:sp>
      <p:sp>
        <p:nvSpPr>
          <p:cNvPr id="86" name="Rectangle 85">
            <a:extLst>
              <a:ext uri="{FF2B5EF4-FFF2-40B4-BE49-F238E27FC236}">
                <a16:creationId xmlns:a16="http://schemas.microsoft.com/office/drawing/2014/main" id="{7ACDB722-051F-4C46-A67B-109977FAB793}"/>
              </a:ext>
            </a:extLst>
          </p:cNvPr>
          <p:cNvSpPr/>
          <p:nvPr/>
        </p:nvSpPr>
        <p:spPr>
          <a:xfrm>
            <a:off x="7600874" y="2293738"/>
            <a:ext cx="1504112"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CHINA</a:t>
            </a:r>
            <a:endPar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endParaRPr>
          </a:p>
        </p:txBody>
      </p:sp>
      <p:sp>
        <p:nvSpPr>
          <p:cNvPr id="84" name="Rectangle 83">
            <a:extLst>
              <a:ext uri="{FF2B5EF4-FFF2-40B4-BE49-F238E27FC236}">
                <a16:creationId xmlns:a16="http://schemas.microsoft.com/office/drawing/2014/main" id="{4EBAB482-2438-43CB-B787-9C03E3A1D62F}"/>
              </a:ext>
            </a:extLst>
          </p:cNvPr>
          <p:cNvSpPr/>
          <p:nvPr/>
        </p:nvSpPr>
        <p:spPr>
          <a:xfrm>
            <a:off x="7600874" y="1424505"/>
            <a:ext cx="3464633"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A/Prof. Ren MAO </a:t>
            </a:r>
          </a:p>
        </p:txBody>
      </p:sp>
      <p:sp>
        <p:nvSpPr>
          <p:cNvPr id="62" name="Rectangle 61">
            <a:extLst>
              <a:ext uri="{FF2B5EF4-FFF2-40B4-BE49-F238E27FC236}">
                <a16:creationId xmlns:a16="http://schemas.microsoft.com/office/drawing/2014/main" id="{F0403FD3-E64C-4B33-99AD-26DE94CA4E0F}"/>
              </a:ext>
            </a:extLst>
          </p:cNvPr>
          <p:cNvSpPr/>
          <p:nvPr/>
        </p:nvSpPr>
        <p:spPr>
          <a:xfrm>
            <a:off x="1797400" y="4709978"/>
            <a:ext cx="3464633"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Prof. Yue LI</a:t>
            </a:r>
          </a:p>
        </p:txBody>
      </p:sp>
      <p:sp>
        <p:nvSpPr>
          <p:cNvPr id="63" name="Rectangle 62">
            <a:extLst>
              <a:ext uri="{FF2B5EF4-FFF2-40B4-BE49-F238E27FC236}">
                <a16:creationId xmlns:a16="http://schemas.microsoft.com/office/drawing/2014/main" id="{DD88592D-8F42-47BF-982B-FA7A283403D6}"/>
              </a:ext>
            </a:extLst>
          </p:cNvPr>
          <p:cNvSpPr/>
          <p:nvPr/>
        </p:nvSpPr>
        <p:spPr>
          <a:xfrm>
            <a:off x="1797400" y="5146508"/>
            <a:ext cx="4076033" cy="318100"/>
          </a:xfrm>
          <a:prstGeom prst="rect">
            <a:avLst/>
          </a:prstGeom>
        </p:spPr>
        <p:txBody>
          <a:bodyPr wrap="square">
            <a:spAutoFit/>
          </a:bodyPr>
          <a:lstStyle/>
          <a:p>
            <a:pPr marL="0" marR="0" lvl="0" indent="0" algn="l" defTabSz="914363" rtl="0" eaLnBrk="1" fontAlgn="auto" latinLnBrk="1" hangingPunct="1">
              <a:lnSpc>
                <a:spcPct val="100000"/>
              </a:lnSpc>
              <a:spcBef>
                <a:spcPts val="0"/>
              </a:spcBef>
              <a:spcAft>
                <a:spcPts val="0"/>
              </a:spcAft>
              <a:buClrTx/>
              <a:buSzTx/>
              <a:buFontTx/>
              <a:buNone/>
              <a:tabLst/>
              <a:defRPr/>
            </a:pPr>
            <a:r>
              <a:rPr kumimoji="0" lang="en-US" altLang="ko-KR" sz="1467" b="0"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Peking Union Medical College Hospital </a:t>
            </a:r>
          </a:p>
        </p:txBody>
      </p:sp>
      <p:sp>
        <p:nvSpPr>
          <p:cNvPr id="64" name="Rectangle 63">
            <a:extLst>
              <a:ext uri="{FF2B5EF4-FFF2-40B4-BE49-F238E27FC236}">
                <a16:creationId xmlns:a16="http://schemas.microsoft.com/office/drawing/2014/main" id="{133AEFE0-B975-4640-971A-17FBDA113ED9}"/>
              </a:ext>
            </a:extLst>
          </p:cNvPr>
          <p:cNvSpPr/>
          <p:nvPr/>
        </p:nvSpPr>
        <p:spPr>
          <a:xfrm>
            <a:off x="1797400" y="5531807"/>
            <a:ext cx="1504112"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CHINA</a:t>
            </a:r>
            <a:endPar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endParaRPr>
          </a:p>
        </p:txBody>
      </p:sp>
      <p:sp>
        <p:nvSpPr>
          <p:cNvPr id="69" name="Rectangle 68">
            <a:extLst>
              <a:ext uri="{FF2B5EF4-FFF2-40B4-BE49-F238E27FC236}">
                <a16:creationId xmlns:a16="http://schemas.microsoft.com/office/drawing/2014/main" id="{61399A5F-0955-4B4F-9A1E-A70CFA856932}"/>
              </a:ext>
            </a:extLst>
          </p:cNvPr>
          <p:cNvSpPr/>
          <p:nvPr/>
        </p:nvSpPr>
        <p:spPr>
          <a:xfrm>
            <a:off x="7600874" y="5553532"/>
            <a:ext cx="1504112"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JAPAN</a:t>
            </a:r>
          </a:p>
        </p:txBody>
      </p:sp>
      <p:sp>
        <p:nvSpPr>
          <p:cNvPr id="68" name="Rectangle 67">
            <a:extLst>
              <a:ext uri="{FF2B5EF4-FFF2-40B4-BE49-F238E27FC236}">
                <a16:creationId xmlns:a16="http://schemas.microsoft.com/office/drawing/2014/main" id="{52CA6A83-75B0-4DDA-BBD7-233376F58477}"/>
              </a:ext>
            </a:extLst>
          </p:cNvPr>
          <p:cNvSpPr/>
          <p:nvPr/>
        </p:nvSpPr>
        <p:spPr>
          <a:xfrm>
            <a:off x="7600874" y="5044460"/>
            <a:ext cx="4076033" cy="543867"/>
          </a:xfrm>
          <a:prstGeom prst="rect">
            <a:avLst/>
          </a:prstGeom>
        </p:spPr>
        <p:txBody>
          <a:bodyPr wrap="square">
            <a:spAutoFit/>
          </a:bodyPr>
          <a:lstStyle/>
          <a:p>
            <a:pPr marL="0" marR="0" lvl="0" indent="0" algn="l" defTabSz="914363" rtl="0" eaLnBrk="1" fontAlgn="auto" latinLnBrk="1" hangingPunct="1">
              <a:lnSpc>
                <a:spcPct val="100000"/>
              </a:lnSpc>
              <a:spcBef>
                <a:spcPts val="0"/>
              </a:spcBef>
              <a:spcAft>
                <a:spcPts val="0"/>
              </a:spcAft>
              <a:buClrTx/>
              <a:buSzTx/>
              <a:buFontTx/>
              <a:buNone/>
              <a:tabLst/>
              <a:defRPr/>
            </a:pPr>
            <a:r>
              <a:rPr kumimoji="0" lang="it-IT" altLang="ko-KR" sz="1467" b="0"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Kitasato University Kitasato Institute Hospital</a:t>
            </a:r>
          </a:p>
        </p:txBody>
      </p:sp>
      <p:sp>
        <p:nvSpPr>
          <p:cNvPr id="67" name="Rectangle 66">
            <a:extLst>
              <a:ext uri="{FF2B5EF4-FFF2-40B4-BE49-F238E27FC236}">
                <a16:creationId xmlns:a16="http://schemas.microsoft.com/office/drawing/2014/main" id="{6E74C64D-2808-44A5-9CEA-4BB7D8513871}"/>
              </a:ext>
            </a:extLst>
          </p:cNvPr>
          <p:cNvSpPr/>
          <p:nvPr/>
        </p:nvSpPr>
        <p:spPr>
          <a:xfrm>
            <a:off x="7600874" y="4709924"/>
            <a:ext cx="3560764"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Dr. </a:t>
            </a:r>
            <a:r>
              <a:rPr kumimoji="0" lang="en-US" sz="1800" b="1" i="0" u="none" strike="noStrike" kern="1200" cap="none" spc="0" normalizeH="0" baseline="0" noProof="0" err="1">
                <a:ln>
                  <a:noFill/>
                </a:ln>
                <a:solidFill>
                  <a:srgbClr val="FFFFFF">
                    <a:lumMod val="95000"/>
                  </a:srgbClr>
                </a:solidFill>
                <a:effectLst/>
                <a:uLnTx/>
                <a:uFillTx/>
                <a:latin typeface="Verdana" panose="020B0604030504040204" pitchFamily="34" charset="0"/>
                <a:ea typeface="Verdana" panose="020B0604030504040204" pitchFamily="34" charset="0"/>
              </a:rPr>
              <a:t>Shintaro</a:t>
            </a:r>
            <a:r>
              <a:rPr kumimoji="0" lang="vi-VN"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 </a:t>
            </a: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SAGAMI</a:t>
            </a:r>
          </a:p>
        </p:txBody>
      </p:sp>
      <p:pic>
        <p:nvPicPr>
          <p:cNvPr id="3" name="Picture 4" descr="Early life gut dysbiosis and inflammatory bowel diseases">
            <a:extLst>
              <a:ext uri="{FF2B5EF4-FFF2-40B4-BE49-F238E27FC236}">
                <a16:creationId xmlns:a16="http://schemas.microsoft.com/office/drawing/2014/main" id="{F117D59A-AD7A-7222-17FC-4B46A37D72C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456719" y="3140815"/>
            <a:ext cx="1042393" cy="1097280"/>
          </a:xfrm>
          <a:prstGeom prst="rect">
            <a:avLst/>
          </a:prstGeom>
          <a:blipFill>
            <a:blip r:embed="rId4">
              <a:extLst>
                <a:ext uri="{28A0092B-C50C-407E-A947-70E740481C1C}">
                  <a14:useLocalDpi xmlns:a14="http://schemas.microsoft.com/office/drawing/2010/main" val="0"/>
                </a:ext>
              </a:extLst>
            </a:blip>
            <a:srcRect/>
            <a:stretch>
              <a:fillRect l="-12000" r="-12000"/>
            </a:stretch>
          </a:blipFill>
          <a:ln w="28575">
            <a:solidFill>
              <a:schemeClr val="bg1"/>
            </a:solidFill>
          </a:ln>
        </p:spPr>
      </p:pic>
      <p:sp>
        <p:nvSpPr>
          <p:cNvPr id="6" name="Rectangle 5">
            <a:extLst>
              <a:ext uri="{FF2B5EF4-FFF2-40B4-BE49-F238E27FC236}">
                <a16:creationId xmlns:a16="http://schemas.microsoft.com/office/drawing/2014/main" id="{BB46E3A1-B88F-83CF-9E45-35ABFD2DFD7D}"/>
              </a:ext>
            </a:extLst>
          </p:cNvPr>
          <p:cNvSpPr/>
          <p:nvPr/>
        </p:nvSpPr>
        <p:spPr>
          <a:xfrm>
            <a:off x="7600874" y="3153317"/>
            <a:ext cx="3464633"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A/Prof. Jun MIYOSHI</a:t>
            </a:r>
          </a:p>
        </p:txBody>
      </p:sp>
      <p:sp>
        <p:nvSpPr>
          <p:cNvPr id="7" name="Rectangle 6">
            <a:extLst>
              <a:ext uri="{FF2B5EF4-FFF2-40B4-BE49-F238E27FC236}">
                <a16:creationId xmlns:a16="http://schemas.microsoft.com/office/drawing/2014/main" id="{3CED9A18-33CD-87DF-C2B1-1DCDFF8F161D}"/>
              </a:ext>
            </a:extLst>
          </p:cNvPr>
          <p:cNvSpPr/>
          <p:nvPr/>
        </p:nvSpPr>
        <p:spPr>
          <a:xfrm>
            <a:off x="7600874" y="3540863"/>
            <a:ext cx="4076033" cy="318100"/>
          </a:xfrm>
          <a:prstGeom prst="rect">
            <a:avLst/>
          </a:prstGeom>
        </p:spPr>
        <p:txBody>
          <a:bodyPr wrap="square">
            <a:spAutoFit/>
          </a:bodyPr>
          <a:lstStyle/>
          <a:p>
            <a:pPr marL="0" marR="0" lvl="0" indent="0" algn="l" defTabSz="914363" rtl="0" eaLnBrk="1" fontAlgn="auto" latinLnBrk="1" hangingPunct="1">
              <a:lnSpc>
                <a:spcPct val="100000"/>
              </a:lnSpc>
              <a:spcBef>
                <a:spcPts val="0"/>
              </a:spcBef>
              <a:spcAft>
                <a:spcPts val="0"/>
              </a:spcAft>
              <a:buClrTx/>
              <a:buSzTx/>
              <a:buFontTx/>
              <a:buNone/>
              <a:tabLst/>
              <a:defRPr/>
            </a:pPr>
            <a:r>
              <a:rPr kumimoji="0" lang="en-US" altLang="ko-KR" sz="1467" b="0" i="0" u="none" strike="noStrike" kern="1200" cap="none" spc="0" normalizeH="0" baseline="0" noProof="0" err="1">
                <a:ln>
                  <a:noFill/>
                </a:ln>
                <a:solidFill>
                  <a:srgbClr val="FFFFFF">
                    <a:lumMod val="95000"/>
                  </a:srgbClr>
                </a:solidFill>
                <a:effectLst/>
                <a:uLnTx/>
                <a:uFillTx/>
                <a:latin typeface="Verdana" panose="020B0604030504040204" pitchFamily="34" charset="0"/>
                <a:ea typeface="Verdana" panose="020B0604030504040204" pitchFamily="34" charset="0"/>
              </a:rPr>
              <a:t>Kyorin</a:t>
            </a:r>
            <a:r>
              <a:rPr kumimoji="0" lang="en-US" altLang="ko-KR" sz="1467" b="0"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 University</a:t>
            </a:r>
          </a:p>
        </p:txBody>
      </p:sp>
      <p:sp>
        <p:nvSpPr>
          <p:cNvPr id="8" name="Rectangle 7">
            <a:extLst>
              <a:ext uri="{FF2B5EF4-FFF2-40B4-BE49-F238E27FC236}">
                <a16:creationId xmlns:a16="http://schemas.microsoft.com/office/drawing/2014/main" id="{2B9333AE-ABBB-6C18-A4E4-246F0C77A178}"/>
              </a:ext>
            </a:extLst>
          </p:cNvPr>
          <p:cNvSpPr/>
          <p:nvPr/>
        </p:nvSpPr>
        <p:spPr>
          <a:xfrm>
            <a:off x="7600874" y="3877176"/>
            <a:ext cx="1504112" cy="369332"/>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lumMod val="95000"/>
                  </a:srgbClr>
                </a:solidFill>
                <a:effectLst/>
                <a:uLnTx/>
                <a:uFillTx/>
                <a:latin typeface="Verdana" panose="020B0604030504040204" pitchFamily="34" charset="0"/>
                <a:ea typeface="Verdana" panose="020B0604030504040204" pitchFamily="34" charset="0"/>
              </a:rPr>
              <a:t>JAPAN</a:t>
            </a:r>
          </a:p>
        </p:txBody>
      </p:sp>
    </p:spTree>
    <p:extLst>
      <p:ext uri="{BB962C8B-B14F-4D97-AF65-F5344CB8AC3E}">
        <p14:creationId xmlns:p14="http://schemas.microsoft.com/office/powerpoint/2010/main" val="37409880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vi-VN"/>
              <a:t>Learning Objectives</a:t>
            </a:r>
            <a:endParaRPr lang="en-US"/>
          </a:p>
        </p:txBody>
      </p:sp>
      <p:graphicFrame>
        <p:nvGraphicFramePr>
          <p:cNvPr id="9" name="Content Placeholder 15"/>
          <p:cNvGraphicFramePr>
            <a:graphicFrameLocks/>
          </p:cNvGraphicFramePr>
          <p:nvPr/>
        </p:nvGraphicFramePr>
        <p:xfrm>
          <a:off x="1665768" y="1604050"/>
          <a:ext cx="10083209" cy="3924879"/>
        </p:xfrm>
        <a:graphic>
          <a:graphicData uri="http://schemas.openxmlformats.org/drawingml/2006/table">
            <a:tbl>
              <a:tblPr firstRow="1" bandRow="1">
                <a:tableStyleId>{21E4AEA4-8DFA-4A89-87EB-49C32662AFE0}</a:tableStyleId>
              </a:tblPr>
              <a:tblGrid>
                <a:gridCol w="10083209">
                  <a:extLst>
                    <a:ext uri="{9D8B030D-6E8A-4147-A177-3AD203B41FA5}">
                      <a16:colId xmlns:a16="http://schemas.microsoft.com/office/drawing/2014/main" val="20000"/>
                    </a:ext>
                  </a:extLst>
                </a:gridCol>
              </a:tblGrid>
              <a:tr h="130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Verdana" charset="0"/>
                          <a:ea typeface="Verdana" charset="0"/>
                          <a:cs typeface="Verdana" charset="0"/>
                        </a:rPr>
                        <a:t>Explore the clinical utility and acceptability of various diagnostic and monitoring tools in IBD management</a:t>
                      </a:r>
                    </a:p>
                  </a:txBody>
                  <a:tcPr marL="113603" marR="52789" marT="34962" marB="34962" anchor="ctr" horzOverflow="overflow">
                    <a:lnL w="12700" cmpd="sng">
                      <a:noFill/>
                    </a:lnL>
                    <a:lnR w="12700" cmpd="sng">
                      <a:noFill/>
                    </a:lnR>
                    <a:lnT w="12700" cap="flat" cmpd="sng" algn="ctr">
                      <a:noFill/>
                      <a:prstDash val="solid"/>
                      <a:round/>
                      <a:headEnd type="none" w="med" len="med"/>
                      <a:tailEnd type="none" w="med" len="med"/>
                    </a:lnT>
                    <a:lnB w="12700" cap="flat" cmpd="sng" algn="ctr">
                      <a:solidFill>
                        <a:srgbClr val="B7B7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Verdana" charset="0"/>
                          <a:ea typeface="Verdana" charset="0"/>
                          <a:cs typeface="Verdana" charset="0"/>
                        </a:rPr>
                        <a:t>Discuss the key recommendations from the  international guidelines on the role of IUS in IBD management</a:t>
                      </a:r>
                    </a:p>
                  </a:txBody>
                  <a:tcPr marL="113603" marR="52789" marT="34962" marB="34962" anchor="ctr" horzOverflow="overflow">
                    <a:lnL w="12700" cmpd="sng">
                      <a:noFill/>
                    </a:lnL>
                    <a:lnR w="12700" cmpd="sng">
                      <a:noFill/>
                    </a:lnR>
                    <a:lnT w="12700" cap="flat" cmpd="sng" algn="ctr">
                      <a:solidFill>
                        <a:srgbClr val="B7B7B7"/>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08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chemeClr val="tx1"/>
                          </a:solidFill>
                          <a:effectLst/>
                          <a:latin typeface="Verdana" charset="0"/>
                          <a:ea typeface="Verdana" charset="0"/>
                          <a:cs typeface="Verdana" charset="0"/>
                        </a:rPr>
                        <a:t>Understand the unmet needs across Asia related to the application of IUS in IBD and the rationale of this training module</a:t>
                      </a:r>
                    </a:p>
                  </a:txBody>
                  <a:tcPr marL="113603" marR="52789" marT="34962" marB="34962" anchor="ctr" horzOverflow="overflow">
                    <a:lnL w="12700" cmpd="sng">
                      <a:noFill/>
                    </a:lnL>
                    <a:lnR w="12700" cmpd="sng">
                      <a:noFill/>
                    </a:lnR>
                    <a:lnT w="12700" cap="flat" cmpd="sng" algn="ctr">
                      <a:solidFill>
                        <a:srgbClr val="F4F4F4">
                          <a:lumMod val="75000"/>
                        </a:srgbClr>
                      </a:solidFill>
                      <a:prstDash val="solid"/>
                      <a:round/>
                      <a:headEnd type="none" w="med" len="med"/>
                      <a:tailEnd type="none" w="med" len="med"/>
                    </a:lnT>
                    <a:lnB w="12700" cap="flat" cmpd="sng" algn="ctr">
                      <a:solidFill>
                        <a:srgbClr val="F4F4F4">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2" name="Group 1"/>
          <p:cNvGrpSpPr/>
          <p:nvPr/>
        </p:nvGrpSpPr>
        <p:grpSpPr>
          <a:xfrm>
            <a:off x="198461" y="1907224"/>
            <a:ext cx="1590000" cy="597805"/>
            <a:chOff x="440437" y="2493976"/>
            <a:chExt cx="934720" cy="369332"/>
          </a:xfrm>
        </p:grpSpPr>
        <p:sp>
          <p:nvSpPr>
            <p:cNvPr id="12" name="Oval 11">
              <a:extLst>
                <a:ext uri="{FF2B5EF4-FFF2-40B4-BE49-F238E27FC236}">
                  <a16:creationId xmlns:a16="http://schemas.microsoft.com/office/drawing/2014/main" id="{4830AF25-5BC3-4149-AC00-D051B359FF13}"/>
                </a:ext>
              </a:extLst>
            </p:cNvPr>
            <p:cNvSpPr/>
            <p:nvPr/>
          </p:nvSpPr>
          <p:spPr bwMode="auto">
            <a:xfrm>
              <a:off x="719838" y="2493976"/>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00A0DF"/>
                </a:solidFill>
                <a:latin typeface="Verdana" charset="0"/>
                <a:ea typeface="Verdana" charset="0"/>
                <a:cs typeface="Verdana" charset="0"/>
                <a:sym typeface="Arial" pitchFamily="-110" charset="0"/>
              </a:endParaRPr>
            </a:p>
          </p:txBody>
        </p:sp>
        <p:sp>
          <p:nvSpPr>
            <p:cNvPr id="28" name="TextBox 27">
              <a:extLst>
                <a:ext uri="{FF2B5EF4-FFF2-40B4-BE49-F238E27FC236}">
                  <a16:creationId xmlns:a16="http://schemas.microsoft.com/office/drawing/2014/main" id="{D393286C-E078-4B47-A061-19DCE4A84124}"/>
                </a:ext>
              </a:extLst>
            </p:cNvPr>
            <p:cNvSpPr txBox="1"/>
            <p:nvPr/>
          </p:nvSpPr>
          <p:spPr>
            <a:xfrm>
              <a:off x="440437" y="2495332"/>
              <a:ext cx="934720" cy="342267"/>
            </a:xfrm>
            <a:prstGeom prst="rect">
              <a:avLst/>
            </a:prstGeom>
            <a:noFill/>
          </p:spPr>
          <p:txBody>
            <a:bodyPr wrap="square" rtlCol="0">
              <a:spAutoFit/>
            </a:bodyPr>
            <a:lstStyle/>
            <a:p>
              <a:pPr algn="ctr" defTabSz="608486" fontAlgn="base">
                <a:spcBef>
                  <a:spcPct val="50000"/>
                </a:spcBef>
                <a:spcAft>
                  <a:spcPct val="0"/>
                </a:spcAft>
              </a:pPr>
              <a:r>
                <a:rPr lang="en-US" sz="3000" b="1">
                  <a:solidFill>
                    <a:srgbClr val="FFFFFF"/>
                  </a:solidFill>
                  <a:latin typeface="Verdana" charset="0"/>
                  <a:ea typeface="Verdana" charset="0"/>
                  <a:cs typeface="Verdana" charset="0"/>
                </a:rPr>
                <a:t>1</a:t>
              </a:r>
            </a:p>
          </p:txBody>
        </p:sp>
      </p:grpSp>
      <p:grpSp>
        <p:nvGrpSpPr>
          <p:cNvPr id="4" name="Group 3"/>
          <p:cNvGrpSpPr/>
          <p:nvPr/>
        </p:nvGrpSpPr>
        <p:grpSpPr>
          <a:xfrm>
            <a:off x="192859" y="3263058"/>
            <a:ext cx="1590000" cy="600000"/>
            <a:chOff x="430389" y="3446599"/>
            <a:chExt cx="934720" cy="369332"/>
          </a:xfrm>
        </p:grpSpPr>
        <p:sp>
          <p:nvSpPr>
            <p:cNvPr id="18" name="Oval 17">
              <a:extLst>
                <a:ext uri="{FF2B5EF4-FFF2-40B4-BE49-F238E27FC236}">
                  <a16:creationId xmlns:a16="http://schemas.microsoft.com/office/drawing/2014/main" id="{4830AF25-5BC3-4149-AC00-D051B359FF13}"/>
                </a:ext>
              </a:extLst>
            </p:cNvPr>
            <p:cNvSpPr/>
            <p:nvPr/>
          </p:nvSpPr>
          <p:spPr bwMode="auto">
            <a:xfrm>
              <a:off x="709790" y="3446599"/>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00A0DF"/>
                </a:solidFill>
                <a:latin typeface="Verdana" charset="0"/>
                <a:ea typeface="Verdana" charset="0"/>
                <a:cs typeface="Verdana" charset="0"/>
                <a:sym typeface="Arial" pitchFamily="-110" charset="0"/>
              </a:endParaRPr>
            </a:p>
          </p:txBody>
        </p:sp>
        <p:sp>
          <p:nvSpPr>
            <p:cNvPr id="31" name="TextBox 30">
              <a:extLst>
                <a:ext uri="{FF2B5EF4-FFF2-40B4-BE49-F238E27FC236}">
                  <a16:creationId xmlns:a16="http://schemas.microsoft.com/office/drawing/2014/main" id="{D393286C-E078-4B47-A061-19DCE4A84124}"/>
                </a:ext>
              </a:extLst>
            </p:cNvPr>
            <p:cNvSpPr txBox="1"/>
            <p:nvPr/>
          </p:nvSpPr>
          <p:spPr>
            <a:xfrm>
              <a:off x="430389" y="3447955"/>
              <a:ext cx="934720" cy="341015"/>
            </a:xfrm>
            <a:prstGeom prst="rect">
              <a:avLst/>
            </a:prstGeom>
            <a:noFill/>
          </p:spPr>
          <p:txBody>
            <a:bodyPr wrap="square" rtlCol="0">
              <a:spAutoFit/>
            </a:bodyPr>
            <a:lstStyle/>
            <a:p>
              <a:pPr algn="ctr" defTabSz="608486" fontAlgn="base">
                <a:spcBef>
                  <a:spcPct val="50000"/>
                </a:spcBef>
                <a:spcAft>
                  <a:spcPct val="0"/>
                </a:spcAft>
              </a:pPr>
              <a:r>
                <a:rPr lang="en-US" sz="3000" b="1">
                  <a:solidFill>
                    <a:srgbClr val="FFFFFF"/>
                  </a:solidFill>
                  <a:latin typeface="Verdana" charset="0"/>
                  <a:ea typeface="Verdana" charset="0"/>
                  <a:cs typeface="Verdana" charset="0"/>
                </a:rPr>
                <a:t>2</a:t>
              </a:r>
            </a:p>
          </p:txBody>
        </p:sp>
      </p:grpSp>
      <p:grpSp>
        <p:nvGrpSpPr>
          <p:cNvPr id="7" name="Group 6"/>
          <p:cNvGrpSpPr/>
          <p:nvPr/>
        </p:nvGrpSpPr>
        <p:grpSpPr>
          <a:xfrm>
            <a:off x="192859" y="4573293"/>
            <a:ext cx="1590000" cy="597805"/>
            <a:chOff x="430389" y="4293375"/>
            <a:chExt cx="934720" cy="369332"/>
          </a:xfrm>
        </p:grpSpPr>
        <p:sp>
          <p:nvSpPr>
            <p:cNvPr id="21" name="Oval 20">
              <a:extLst>
                <a:ext uri="{FF2B5EF4-FFF2-40B4-BE49-F238E27FC236}">
                  <a16:creationId xmlns:a16="http://schemas.microsoft.com/office/drawing/2014/main" id="{4830AF25-5BC3-4149-AC00-D051B359FF13}"/>
                </a:ext>
              </a:extLst>
            </p:cNvPr>
            <p:cNvSpPr/>
            <p:nvPr/>
          </p:nvSpPr>
          <p:spPr bwMode="auto">
            <a:xfrm>
              <a:off x="709790" y="4293375"/>
              <a:ext cx="369332" cy="369332"/>
            </a:xfrm>
            <a:prstGeom prst="ellipse">
              <a:avLst/>
            </a:prstGeom>
            <a:solidFill>
              <a:schemeClr val="accent1"/>
            </a:solidFill>
            <a:ln w="31750" cap="flat" cmpd="sng" algn="ctr">
              <a:solidFill>
                <a:schemeClr val="accent1"/>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US" sz="2667" err="1">
                <a:solidFill>
                  <a:srgbClr val="00A0DF"/>
                </a:solidFill>
                <a:latin typeface="Verdana" charset="0"/>
                <a:ea typeface="Verdana" charset="0"/>
                <a:cs typeface="Verdana" charset="0"/>
                <a:sym typeface="Arial" pitchFamily="-110" charset="0"/>
              </a:endParaRPr>
            </a:p>
          </p:txBody>
        </p:sp>
        <p:sp>
          <p:nvSpPr>
            <p:cNvPr id="32" name="TextBox 31">
              <a:extLst>
                <a:ext uri="{FF2B5EF4-FFF2-40B4-BE49-F238E27FC236}">
                  <a16:creationId xmlns:a16="http://schemas.microsoft.com/office/drawing/2014/main" id="{D393286C-E078-4B47-A061-19DCE4A84124}"/>
                </a:ext>
              </a:extLst>
            </p:cNvPr>
            <p:cNvSpPr txBox="1"/>
            <p:nvPr/>
          </p:nvSpPr>
          <p:spPr>
            <a:xfrm>
              <a:off x="430389" y="4294731"/>
              <a:ext cx="934720" cy="342267"/>
            </a:xfrm>
            <a:prstGeom prst="rect">
              <a:avLst/>
            </a:prstGeom>
            <a:noFill/>
          </p:spPr>
          <p:txBody>
            <a:bodyPr wrap="square" rtlCol="0">
              <a:spAutoFit/>
            </a:bodyPr>
            <a:lstStyle/>
            <a:p>
              <a:pPr algn="ctr" defTabSz="608486" fontAlgn="base">
                <a:spcBef>
                  <a:spcPct val="50000"/>
                </a:spcBef>
                <a:spcAft>
                  <a:spcPct val="0"/>
                </a:spcAft>
              </a:pPr>
              <a:r>
                <a:rPr lang="en-US" sz="3000" b="1">
                  <a:solidFill>
                    <a:srgbClr val="FFFFFF"/>
                  </a:solidFill>
                  <a:latin typeface="Verdana" charset="0"/>
                  <a:ea typeface="Verdana" charset="0"/>
                  <a:cs typeface="Verdana" charset="0"/>
                </a:rPr>
                <a:t>3</a:t>
              </a:r>
            </a:p>
          </p:txBody>
        </p:sp>
      </p:grpSp>
      <p:sp>
        <p:nvSpPr>
          <p:cNvPr id="3" name="Slide Number Placeholder 2">
            <a:extLst>
              <a:ext uri="{FF2B5EF4-FFF2-40B4-BE49-F238E27FC236}">
                <a16:creationId xmlns:a16="http://schemas.microsoft.com/office/drawing/2014/main" id="{6B8F6D81-7F18-EA49-8475-05EF655699AA}"/>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4</a:t>
            </a:fld>
            <a:endParaRPr lang="en-US">
              <a:solidFill>
                <a:srgbClr val="646464"/>
              </a:solidFill>
            </a:endParaRPr>
          </a:p>
        </p:txBody>
      </p:sp>
    </p:spTree>
    <p:extLst>
      <p:ext uri="{BB962C8B-B14F-4D97-AF65-F5344CB8AC3E}">
        <p14:creationId xmlns:p14="http://schemas.microsoft.com/office/powerpoint/2010/main" val="118944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C489-0A35-45FB-BBD6-1284AE230C23}"/>
              </a:ext>
            </a:extLst>
          </p:cNvPr>
          <p:cNvSpPr>
            <a:spLocks noGrp="1"/>
          </p:cNvSpPr>
          <p:nvPr>
            <p:ph type="title"/>
          </p:nvPr>
        </p:nvSpPr>
        <p:spPr/>
        <p:txBody>
          <a:bodyPr/>
          <a:lstStyle/>
          <a:p>
            <a:r>
              <a:rPr lang="en-US"/>
              <a:t>Necessity of monitoring IBD patients</a:t>
            </a:r>
          </a:p>
        </p:txBody>
      </p:sp>
      <p:sp>
        <p:nvSpPr>
          <p:cNvPr id="4" name="Slide Number Placeholder 3">
            <a:extLst>
              <a:ext uri="{FF2B5EF4-FFF2-40B4-BE49-F238E27FC236}">
                <a16:creationId xmlns:a16="http://schemas.microsoft.com/office/drawing/2014/main" id="{A1E42677-0F17-40F1-812F-6C2DBA58AAC8}"/>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5</a:t>
            </a:fld>
            <a:endParaRPr lang="en-US">
              <a:solidFill>
                <a:srgbClr val="646464"/>
              </a:solidFill>
            </a:endParaRPr>
          </a:p>
        </p:txBody>
      </p:sp>
      <p:sp>
        <p:nvSpPr>
          <p:cNvPr id="5" name="Text Placeholder 4">
            <a:extLst>
              <a:ext uri="{FF2B5EF4-FFF2-40B4-BE49-F238E27FC236}">
                <a16:creationId xmlns:a16="http://schemas.microsoft.com/office/drawing/2014/main" id="{288491B1-6E79-4441-851C-D182658E59A6}"/>
              </a:ext>
            </a:extLst>
          </p:cNvPr>
          <p:cNvSpPr>
            <a:spLocks noGrp="1"/>
          </p:cNvSpPr>
          <p:nvPr>
            <p:ph type="body" sz="quarter" idx="17"/>
          </p:nvPr>
        </p:nvSpPr>
        <p:spPr/>
        <p:txBody>
          <a:bodyPr/>
          <a:lstStyle/>
          <a:p>
            <a:r>
              <a:rPr lang="en-US"/>
              <a:t>IBD: inflammatory bowel disease</a:t>
            </a:r>
          </a:p>
          <a:p>
            <a:r>
              <a:rPr lang="en-US"/>
              <a:t>1. Goodsall, T. M. (2020). </a:t>
            </a:r>
            <a:r>
              <a:rPr lang="en-US" i="1"/>
              <a:t>Journal of the Canadian Association of Gastroenterology</a:t>
            </a:r>
            <a:r>
              <a:rPr lang="en-US"/>
              <a:t>, 4(2), e31–e41. 2. </a:t>
            </a:r>
            <a:r>
              <a:rPr lang="en-US" err="1"/>
              <a:t>Plevris</a:t>
            </a:r>
            <a:r>
              <a:rPr lang="en-US"/>
              <a:t>, N., &amp; Lees, C. W. (2022). </a:t>
            </a:r>
            <a:r>
              <a:rPr lang="en-US" i="1"/>
              <a:t>Gastroenterology</a:t>
            </a:r>
            <a:r>
              <a:rPr lang="en-US"/>
              <a:t>, 162(5), 1456–1475.e1. 3. Turner, D. (2021). </a:t>
            </a:r>
            <a:r>
              <a:rPr lang="en-US" i="1"/>
              <a:t>Gastroenterology</a:t>
            </a:r>
            <a:r>
              <a:rPr lang="en-US"/>
              <a:t>, 160(5), 1570–1583. </a:t>
            </a:r>
          </a:p>
        </p:txBody>
      </p:sp>
      <p:grpSp>
        <p:nvGrpSpPr>
          <p:cNvPr id="203" name="Group 202">
            <a:extLst>
              <a:ext uri="{FF2B5EF4-FFF2-40B4-BE49-F238E27FC236}">
                <a16:creationId xmlns:a16="http://schemas.microsoft.com/office/drawing/2014/main" id="{7A611FE1-D440-4DAF-9473-A79FBEDBDBBD}"/>
              </a:ext>
            </a:extLst>
          </p:cNvPr>
          <p:cNvGrpSpPr/>
          <p:nvPr/>
        </p:nvGrpSpPr>
        <p:grpSpPr>
          <a:xfrm>
            <a:off x="722305" y="1510736"/>
            <a:ext cx="3104977" cy="4106799"/>
            <a:chOff x="866766" y="1812882"/>
            <a:chExt cx="3725972" cy="4928159"/>
          </a:xfrm>
        </p:grpSpPr>
        <p:sp>
          <p:nvSpPr>
            <p:cNvPr id="198" name="Google Shape;4547;p153">
              <a:extLst>
                <a:ext uri="{FF2B5EF4-FFF2-40B4-BE49-F238E27FC236}">
                  <a16:creationId xmlns:a16="http://schemas.microsoft.com/office/drawing/2014/main" id="{05E90CE0-0B2A-42F4-9011-A69B484FD4BF}"/>
                </a:ext>
              </a:extLst>
            </p:cNvPr>
            <p:cNvSpPr/>
            <p:nvPr/>
          </p:nvSpPr>
          <p:spPr>
            <a:xfrm>
              <a:off x="866766" y="2374570"/>
              <a:ext cx="3725972" cy="4366471"/>
            </a:xfrm>
            <a:prstGeom prst="roundRect">
              <a:avLst>
                <a:gd name="adj" fmla="val 2499"/>
              </a:avLst>
            </a:prstGeom>
            <a:solidFill>
              <a:srgbClr val="D8D8D8"/>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grpSp>
          <p:nvGrpSpPr>
            <p:cNvPr id="199" name="Google Shape;4549;p153">
              <a:extLst>
                <a:ext uri="{FF2B5EF4-FFF2-40B4-BE49-F238E27FC236}">
                  <a16:creationId xmlns:a16="http://schemas.microsoft.com/office/drawing/2014/main" id="{0F078F10-AEDC-4B7C-8C0E-345E996D5E01}"/>
                </a:ext>
              </a:extLst>
            </p:cNvPr>
            <p:cNvGrpSpPr/>
            <p:nvPr/>
          </p:nvGrpSpPr>
          <p:grpSpPr>
            <a:xfrm>
              <a:off x="866766" y="1812882"/>
              <a:ext cx="3725972" cy="1728905"/>
              <a:chOff x="425669" y="2203667"/>
              <a:chExt cx="3725972" cy="1728905"/>
            </a:xfrm>
          </p:grpSpPr>
          <p:sp>
            <p:nvSpPr>
              <p:cNvPr id="201" name="Google Shape;4551;p153">
                <a:extLst>
                  <a:ext uri="{FF2B5EF4-FFF2-40B4-BE49-F238E27FC236}">
                    <a16:creationId xmlns:a16="http://schemas.microsoft.com/office/drawing/2014/main" id="{8FAB8B08-98EE-41CB-B677-61252E135FAC}"/>
                  </a:ext>
                </a:extLst>
              </p:cNvPr>
              <p:cNvSpPr/>
              <p:nvPr/>
            </p:nvSpPr>
            <p:spPr>
              <a:xfrm>
                <a:off x="425669" y="2203667"/>
                <a:ext cx="3725972" cy="762109"/>
              </a:xfrm>
              <a:prstGeom prst="roundRect">
                <a:avLst>
                  <a:gd name="adj" fmla="val 16667"/>
                </a:avLst>
              </a:prstGeom>
              <a:solidFill>
                <a:schemeClr val="accent1">
                  <a:lumMod val="5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202" name="Google Shape;4552;p153">
                <a:extLst>
                  <a:ext uri="{FF2B5EF4-FFF2-40B4-BE49-F238E27FC236}">
                    <a16:creationId xmlns:a16="http://schemas.microsoft.com/office/drawing/2014/main" id="{9C949B2D-7DE1-4593-A6B2-2350FCC6E203}"/>
                  </a:ext>
                </a:extLst>
              </p:cNvPr>
              <p:cNvSpPr/>
              <p:nvPr/>
            </p:nvSpPr>
            <p:spPr>
              <a:xfrm>
                <a:off x="425669" y="2253443"/>
                <a:ext cx="3725972" cy="1679129"/>
              </a:xfrm>
              <a:prstGeom prst="roundRect">
                <a:avLst>
                  <a:gd name="adj" fmla="val 11275"/>
                </a:avLst>
              </a:prstGeom>
              <a:solidFill>
                <a:schemeClr val="accent1"/>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grpSp>
      </p:grpSp>
      <p:grpSp>
        <p:nvGrpSpPr>
          <p:cNvPr id="204" name="Group 203">
            <a:extLst>
              <a:ext uri="{FF2B5EF4-FFF2-40B4-BE49-F238E27FC236}">
                <a16:creationId xmlns:a16="http://schemas.microsoft.com/office/drawing/2014/main" id="{F652B2FB-F4A9-4875-B1E0-0AD8BEA0EC35}"/>
              </a:ext>
            </a:extLst>
          </p:cNvPr>
          <p:cNvGrpSpPr/>
          <p:nvPr/>
        </p:nvGrpSpPr>
        <p:grpSpPr>
          <a:xfrm>
            <a:off x="7646150" y="1506344"/>
            <a:ext cx="3104977" cy="4106799"/>
            <a:chOff x="866766" y="1812882"/>
            <a:chExt cx="3725972" cy="4928159"/>
          </a:xfrm>
        </p:grpSpPr>
        <p:sp>
          <p:nvSpPr>
            <p:cNvPr id="205" name="Google Shape;4547;p153">
              <a:extLst>
                <a:ext uri="{FF2B5EF4-FFF2-40B4-BE49-F238E27FC236}">
                  <a16:creationId xmlns:a16="http://schemas.microsoft.com/office/drawing/2014/main" id="{D8E00363-8204-4340-A325-4D802F9BF12E}"/>
                </a:ext>
              </a:extLst>
            </p:cNvPr>
            <p:cNvSpPr/>
            <p:nvPr/>
          </p:nvSpPr>
          <p:spPr>
            <a:xfrm>
              <a:off x="866766" y="2374570"/>
              <a:ext cx="3725972" cy="4366471"/>
            </a:xfrm>
            <a:prstGeom prst="roundRect">
              <a:avLst>
                <a:gd name="adj" fmla="val 2499"/>
              </a:avLst>
            </a:prstGeom>
            <a:solidFill>
              <a:srgbClr val="D8D8D8"/>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grpSp>
          <p:nvGrpSpPr>
            <p:cNvPr id="206" name="Google Shape;4549;p153">
              <a:extLst>
                <a:ext uri="{FF2B5EF4-FFF2-40B4-BE49-F238E27FC236}">
                  <a16:creationId xmlns:a16="http://schemas.microsoft.com/office/drawing/2014/main" id="{C8357765-F86C-4723-97B9-E79B4953D6EF}"/>
                </a:ext>
              </a:extLst>
            </p:cNvPr>
            <p:cNvGrpSpPr/>
            <p:nvPr/>
          </p:nvGrpSpPr>
          <p:grpSpPr>
            <a:xfrm>
              <a:off x="866766" y="1812882"/>
              <a:ext cx="3725972" cy="1728905"/>
              <a:chOff x="425669" y="2203667"/>
              <a:chExt cx="3725972" cy="1728905"/>
            </a:xfrm>
          </p:grpSpPr>
          <p:sp>
            <p:nvSpPr>
              <p:cNvPr id="207" name="Google Shape;4551;p153">
                <a:extLst>
                  <a:ext uri="{FF2B5EF4-FFF2-40B4-BE49-F238E27FC236}">
                    <a16:creationId xmlns:a16="http://schemas.microsoft.com/office/drawing/2014/main" id="{2553728D-013E-42FF-B7E1-EC434CCF755C}"/>
                  </a:ext>
                </a:extLst>
              </p:cNvPr>
              <p:cNvSpPr/>
              <p:nvPr/>
            </p:nvSpPr>
            <p:spPr>
              <a:xfrm>
                <a:off x="425669" y="2203667"/>
                <a:ext cx="3725972" cy="762109"/>
              </a:xfrm>
              <a:prstGeom prst="roundRect">
                <a:avLst>
                  <a:gd name="adj" fmla="val 16667"/>
                </a:avLst>
              </a:prstGeom>
              <a:solidFill>
                <a:schemeClr val="accent2">
                  <a:lumMod val="50000"/>
                </a:schemeClr>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208" name="Google Shape;4552;p153">
                <a:extLst>
                  <a:ext uri="{FF2B5EF4-FFF2-40B4-BE49-F238E27FC236}">
                    <a16:creationId xmlns:a16="http://schemas.microsoft.com/office/drawing/2014/main" id="{0C5903B9-79DA-4C1A-AE23-300907883A91}"/>
                  </a:ext>
                </a:extLst>
              </p:cNvPr>
              <p:cNvSpPr/>
              <p:nvPr/>
            </p:nvSpPr>
            <p:spPr>
              <a:xfrm>
                <a:off x="425669" y="2253443"/>
                <a:ext cx="3725972" cy="1679129"/>
              </a:xfrm>
              <a:prstGeom prst="roundRect">
                <a:avLst>
                  <a:gd name="adj" fmla="val 11275"/>
                </a:avLst>
              </a:prstGeom>
              <a:solidFill>
                <a:schemeClr val="accent2"/>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grpSp>
      </p:grpSp>
      <p:sp>
        <p:nvSpPr>
          <p:cNvPr id="210" name="Rectangle 209">
            <a:extLst>
              <a:ext uri="{FF2B5EF4-FFF2-40B4-BE49-F238E27FC236}">
                <a16:creationId xmlns:a16="http://schemas.microsoft.com/office/drawing/2014/main" id="{9F2D93F8-5A42-4FFC-94FB-84098FBBDD31}"/>
              </a:ext>
            </a:extLst>
          </p:cNvPr>
          <p:cNvSpPr/>
          <p:nvPr/>
        </p:nvSpPr>
        <p:spPr>
          <a:xfrm>
            <a:off x="922467" y="3181572"/>
            <a:ext cx="2808768" cy="1669688"/>
          </a:xfrm>
          <a:prstGeom prst="rect">
            <a:avLst/>
          </a:prstGeom>
        </p:spPr>
        <p:txBody>
          <a:bodyPr wrap="square">
            <a:spAutoFit/>
          </a:bodyPr>
          <a:lstStyle/>
          <a:p>
            <a:pPr marL="238115" indent="-238115" defTabSz="761970">
              <a:spcAft>
                <a:spcPts val="500"/>
              </a:spcAft>
              <a:buFont typeface="Arial" panose="020B0604020202020204" pitchFamily="34" charset="0"/>
              <a:buChar char="•"/>
              <a:defRPr/>
            </a:pPr>
            <a:r>
              <a:rPr lang="en-US" sz="1500">
                <a:solidFill>
                  <a:srgbClr val="212121"/>
                </a:solidFill>
                <a:latin typeface="Verdana" panose="020B0604030504040204" pitchFamily="34" charset="0"/>
                <a:ea typeface="Verdana" panose="020B0604030504040204" pitchFamily="34" charset="0"/>
              </a:rPr>
              <a:t>Reduced quality of life</a:t>
            </a:r>
            <a:r>
              <a:rPr lang="en-US" sz="1500" baseline="30000">
                <a:solidFill>
                  <a:srgbClr val="212121"/>
                </a:solidFill>
                <a:latin typeface="Verdana" panose="020B0604030504040204" pitchFamily="34" charset="0"/>
                <a:ea typeface="Verdana" panose="020B0604030504040204" pitchFamily="34" charset="0"/>
              </a:rPr>
              <a:t>1</a:t>
            </a:r>
          </a:p>
          <a:p>
            <a:pPr marL="238115" indent="-238115" defTabSz="761970">
              <a:spcAft>
                <a:spcPts val="500"/>
              </a:spcAft>
              <a:buFont typeface="Arial" panose="020B0604020202020204" pitchFamily="34" charset="0"/>
              <a:buChar char="•"/>
              <a:defRPr/>
            </a:pPr>
            <a:r>
              <a:rPr lang="en-US" sz="1500">
                <a:solidFill>
                  <a:srgbClr val="212121"/>
                </a:solidFill>
                <a:latin typeface="Verdana" panose="020B0604030504040204" pitchFamily="34" charset="0"/>
                <a:ea typeface="Verdana" panose="020B0604030504040204" pitchFamily="34" charset="0"/>
              </a:rPr>
              <a:t>Social and occupational dysfunction</a:t>
            </a:r>
            <a:r>
              <a:rPr lang="en-US" sz="1500" baseline="30000">
                <a:solidFill>
                  <a:srgbClr val="212121"/>
                </a:solidFill>
                <a:latin typeface="Verdana" panose="020B0604030504040204" pitchFamily="34" charset="0"/>
                <a:ea typeface="Verdana" panose="020B0604030504040204" pitchFamily="34" charset="0"/>
              </a:rPr>
              <a:t>1</a:t>
            </a:r>
          </a:p>
          <a:p>
            <a:pPr marL="238115" indent="-238115" defTabSz="761970">
              <a:spcAft>
                <a:spcPts val="500"/>
              </a:spcAft>
              <a:buFont typeface="Arial" panose="020B0604020202020204" pitchFamily="34" charset="0"/>
              <a:buChar char="•"/>
              <a:defRPr/>
            </a:pPr>
            <a:r>
              <a:rPr lang="en-US" sz="1500">
                <a:solidFill>
                  <a:srgbClr val="212121"/>
                </a:solidFill>
                <a:latin typeface="Verdana" panose="020B0604030504040204" pitchFamily="34" charset="0"/>
                <a:ea typeface="Verdana" panose="020B0604030504040204" pitchFamily="34" charset="0"/>
              </a:rPr>
              <a:t>Repeated examinations for disease monitoring</a:t>
            </a:r>
            <a:r>
              <a:rPr lang="en-US" sz="1500" baseline="30000">
                <a:solidFill>
                  <a:srgbClr val="212121"/>
                </a:solidFill>
                <a:latin typeface="Verdana" panose="020B0604030504040204" pitchFamily="34" charset="0"/>
                <a:ea typeface="Verdana" panose="020B0604030504040204" pitchFamily="34" charset="0"/>
              </a:rPr>
              <a:t>1,2</a:t>
            </a:r>
          </a:p>
          <a:p>
            <a:pPr marL="238115" indent="-238115" defTabSz="761970">
              <a:spcAft>
                <a:spcPts val="500"/>
              </a:spcAft>
              <a:buFont typeface="Arial" panose="020B0604020202020204" pitchFamily="34" charset="0"/>
              <a:buChar char="•"/>
              <a:defRPr/>
            </a:pPr>
            <a:r>
              <a:rPr lang="en-US" sz="1500">
                <a:solidFill>
                  <a:srgbClr val="212121"/>
                </a:solidFill>
                <a:latin typeface="Verdana" panose="020B0604030504040204" pitchFamily="34" charset="0"/>
                <a:ea typeface="Verdana" panose="020B0604030504040204" pitchFamily="34" charset="0"/>
              </a:rPr>
              <a:t>Repeated surgeries</a:t>
            </a:r>
            <a:r>
              <a:rPr lang="en-US" sz="1500" baseline="30000">
                <a:solidFill>
                  <a:srgbClr val="212121"/>
                </a:solidFill>
                <a:latin typeface="Verdana" panose="020B0604030504040204" pitchFamily="34" charset="0"/>
                <a:ea typeface="Verdana" panose="020B0604030504040204" pitchFamily="34" charset="0"/>
              </a:rPr>
              <a:t>1</a:t>
            </a:r>
            <a:endParaRPr lang="en-US" sz="1500">
              <a:solidFill>
                <a:srgbClr val="212121"/>
              </a:solidFill>
              <a:latin typeface="Verdana" panose="020B0604030504040204" pitchFamily="34" charset="0"/>
              <a:ea typeface="Verdana" panose="020B0604030504040204" pitchFamily="34" charset="0"/>
            </a:endParaRPr>
          </a:p>
        </p:txBody>
      </p:sp>
      <p:sp>
        <p:nvSpPr>
          <p:cNvPr id="211" name="TextBox 67">
            <a:extLst>
              <a:ext uri="{FF2B5EF4-FFF2-40B4-BE49-F238E27FC236}">
                <a16:creationId xmlns:a16="http://schemas.microsoft.com/office/drawing/2014/main" id="{7CB267F3-BEB9-4D07-B84A-61D601249A08}"/>
              </a:ext>
            </a:extLst>
          </p:cNvPr>
          <p:cNvSpPr txBox="1"/>
          <p:nvPr/>
        </p:nvSpPr>
        <p:spPr>
          <a:xfrm>
            <a:off x="8018183" y="3143841"/>
            <a:ext cx="2531069" cy="242630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115" indent="-238115" defTabSz="761970">
              <a:spcAft>
                <a:spcPts val="500"/>
              </a:spcAft>
              <a:buFont typeface="Arial" panose="020B0604020202020204" pitchFamily="34" charset="0"/>
              <a:buChar char="•"/>
              <a:defRPr/>
            </a:pPr>
            <a:r>
              <a:rPr lang="en-US" sz="1500">
                <a:solidFill>
                  <a:srgbClr val="212121"/>
                </a:solidFill>
                <a:latin typeface="Verdana" panose="020B0604030504040204" pitchFamily="34" charset="0"/>
                <a:ea typeface="Verdana" panose="020B0604030504040204" pitchFamily="34" charset="0"/>
              </a:rPr>
              <a:t>Amelioration of inflammation</a:t>
            </a:r>
            <a:r>
              <a:rPr lang="en-US" sz="1500" baseline="30000">
                <a:solidFill>
                  <a:srgbClr val="212121"/>
                </a:solidFill>
                <a:latin typeface="Verdana" panose="020B0604030504040204" pitchFamily="34" charset="0"/>
                <a:ea typeface="Verdana" panose="020B0604030504040204" pitchFamily="34" charset="0"/>
              </a:rPr>
              <a:t>1,3</a:t>
            </a:r>
            <a:endParaRPr lang="en-US" sz="1500">
              <a:solidFill>
                <a:srgbClr val="212121"/>
              </a:solidFill>
              <a:latin typeface="Verdana" panose="020B0604030504040204" pitchFamily="34" charset="0"/>
              <a:ea typeface="Verdana" panose="020B0604030504040204" pitchFamily="34" charset="0"/>
            </a:endParaRPr>
          </a:p>
          <a:p>
            <a:pPr marL="238115" indent="-238115" defTabSz="761970">
              <a:spcAft>
                <a:spcPts val="500"/>
              </a:spcAft>
              <a:buFont typeface="Arial" panose="020B0604020202020204" pitchFamily="34" charset="0"/>
              <a:buChar char="•"/>
              <a:defRPr/>
            </a:pPr>
            <a:r>
              <a:rPr lang="en-US" sz="1500">
                <a:solidFill>
                  <a:srgbClr val="212121"/>
                </a:solidFill>
                <a:latin typeface="Verdana" panose="020B0604030504040204" pitchFamily="34" charset="0"/>
                <a:ea typeface="Verdana" panose="020B0604030504040204" pitchFamily="34" charset="0"/>
              </a:rPr>
              <a:t>Attainment of mucosal healing</a:t>
            </a:r>
            <a:r>
              <a:rPr lang="en-US" sz="1500" baseline="30000">
                <a:solidFill>
                  <a:srgbClr val="212121"/>
                </a:solidFill>
                <a:latin typeface="Verdana" panose="020B0604030504040204" pitchFamily="34" charset="0"/>
                <a:ea typeface="Verdana" panose="020B0604030504040204" pitchFamily="34" charset="0"/>
              </a:rPr>
              <a:t>1,3</a:t>
            </a:r>
            <a:endParaRPr lang="en-US" sz="1500">
              <a:solidFill>
                <a:srgbClr val="212121"/>
              </a:solidFill>
              <a:latin typeface="Verdana" panose="020B0604030504040204" pitchFamily="34" charset="0"/>
              <a:ea typeface="Verdana" panose="020B0604030504040204" pitchFamily="34" charset="0"/>
            </a:endParaRPr>
          </a:p>
          <a:p>
            <a:pPr marL="238115" indent="-238115" defTabSz="761970">
              <a:spcAft>
                <a:spcPts val="500"/>
              </a:spcAft>
              <a:buFont typeface="Arial" panose="020B0604020202020204" pitchFamily="34" charset="0"/>
              <a:buChar char="•"/>
              <a:defRPr/>
            </a:pPr>
            <a:r>
              <a:rPr lang="en-US" sz="1500">
                <a:solidFill>
                  <a:srgbClr val="212121"/>
                </a:solidFill>
                <a:latin typeface="Verdana" panose="020B0604030504040204" pitchFamily="34" charset="0"/>
                <a:ea typeface="Verdana" panose="020B0604030504040204" pitchFamily="34" charset="0"/>
              </a:rPr>
              <a:t>Attainment of transmural healing</a:t>
            </a:r>
            <a:r>
              <a:rPr lang="en-US" sz="1500" baseline="30000">
                <a:solidFill>
                  <a:srgbClr val="212121"/>
                </a:solidFill>
                <a:latin typeface="Verdana" panose="020B0604030504040204" pitchFamily="34" charset="0"/>
                <a:ea typeface="Verdana" panose="020B0604030504040204" pitchFamily="34" charset="0"/>
              </a:rPr>
              <a:t>2,3</a:t>
            </a:r>
            <a:endParaRPr lang="en-US" sz="1500">
              <a:solidFill>
                <a:srgbClr val="212121"/>
              </a:solidFill>
              <a:latin typeface="Verdana" panose="020B0604030504040204" pitchFamily="34" charset="0"/>
              <a:ea typeface="Verdana" panose="020B0604030504040204" pitchFamily="34" charset="0"/>
            </a:endParaRPr>
          </a:p>
          <a:p>
            <a:pPr marL="238115" indent="-238115" defTabSz="761970">
              <a:spcAft>
                <a:spcPts val="500"/>
              </a:spcAft>
              <a:buFont typeface="Arial" panose="020B0604020202020204" pitchFamily="34" charset="0"/>
              <a:buChar char="•"/>
              <a:defRPr/>
            </a:pPr>
            <a:r>
              <a:rPr lang="en-US" sz="1500">
                <a:solidFill>
                  <a:srgbClr val="212121"/>
                </a:solidFill>
                <a:latin typeface="Verdana" panose="020B0604030504040204" pitchFamily="34" charset="0"/>
                <a:ea typeface="Verdana" panose="020B0604030504040204" pitchFamily="34" charset="0"/>
              </a:rPr>
              <a:t>Avoiding malignant complications</a:t>
            </a:r>
            <a:r>
              <a:rPr lang="en-US" sz="1500" baseline="30000">
                <a:solidFill>
                  <a:srgbClr val="212121"/>
                </a:solidFill>
                <a:latin typeface="Verdana" panose="020B0604030504040204" pitchFamily="34" charset="0"/>
                <a:ea typeface="Verdana" panose="020B0604030504040204" pitchFamily="34" charset="0"/>
              </a:rPr>
              <a:t>1</a:t>
            </a:r>
            <a:endParaRPr lang="en-US" sz="1500">
              <a:solidFill>
                <a:srgbClr val="212121"/>
              </a:solidFill>
              <a:latin typeface="Verdana" panose="020B0604030504040204" pitchFamily="34" charset="0"/>
              <a:ea typeface="Verdana" panose="020B0604030504040204" pitchFamily="34" charset="0"/>
            </a:endParaRPr>
          </a:p>
          <a:p>
            <a:pPr marL="238115" indent="-238115" defTabSz="761970">
              <a:spcAft>
                <a:spcPts val="500"/>
              </a:spcAft>
              <a:buFont typeface="Arial" panose="020B0604020202020204" pitchFamily="34" charset="0"/>
              <a:buChar char="•"/>
              <a:defRPr/>
            </a:pPr>
            <a:endParaRPr lang="en-US" sz="1500">
              <a:solidFill>
                <a:srgbClr val="212121"/>
              </a:solidFill>
              <a:latin typeface="Verdana" panose="020B0604030504040204" pitchFamily="34" charset="0"/>
              <a:ea typeface="Verdana" panose="020B0604030504040204" pitchFamily="34" charset="0"/>
            </a:endParaRPr>
          </a:p>
        </p:txBody>
      </p:sp>
      <p:sp>
        <p:nvSpPr>
          <p:cNvPr id="212" name="Rectangle 211">
            <a:extLst>
              <a:ext uri="{FF2B5EF4-FFF2-40B4-BE49-F238E27FC236}">
                <a16:creationId xmlns:a16="http://schemas.microsoft.com/office/drawing/2014/main" id="{6A6FE090-3AA3-4919-AA14-C794A33138A8}"/>
              </a:ext>
            </a:extLst>
          </p:cNvPr>
          <p:cNvSpPr/>
          <p:nvPr/>
        </p:nvSpPr>
        <p:spPr>
          <a:xfrm>
            <a:off x="1025428" y="2187306"/>
            <a:ext cx="2493455" cy="605422"/>
          </a:xfrm>
          <a:prstGeom prst="rect">
            <a:avLst/>
          </a:prstGeom>
        </p:spPr>
        <p:txBody>
          <a:bodyPr wrap="square">
            <a:spAutoFit/>
          </a:bodyPr>
          <a:lstStyle/>
          <a:p>
            <a:pPr algn="ctr" defTabSz="761970">
              <a:defRPr/>
            </a:pPr>
            <a:r>
              <a:rPr lang="en-US" sz="1667" b="1" noProof="1">
                <a:solidFill>
                  <a:srgbClr val="FFFFFF"/>
                </a:solidFill>
                <a:latin typeface="Verdana" panose="020B0604030504040204" pitchFamily="34" charset="0"/>
                <a:ea typeface="Verdana" panose="020B0604030504040204" pitchFamily="34" charset="0"/>
              </a:rPr>
              <a:t>Burden of IBD on the Patient</a:t>
            </a:r>
          </a:p>
        </p:txBody>
      </p:sp>
      <p:sp>
        <p:nvSpPr>
          <p:cNvPr id="213" name="Rectangle 212">
            <a:extLst>
              <a:ext uri="{FF2B5EF4-FFF2-40B4-BE49-F238E27FC236}">
                <a16:creationId xmlns:a16="http://schemas.microsoft.com/office/drawing/2014/main" id="{746509CC-8634-4E94-8B17-BDE11C554FFD}"/>
              </a:ext>
            </a:extLst>
          </p:cNvPr>
          <p:cNvSpPr/>
          <p:nvPr/>
        </p:nvSpPr>
        <p:spPr>
          <a:xfrm>
            <a:off x="7951911" y="2235996"/>
            <a:ext cx="2493455" cy="348878"/>
          </a:xfrm>
          <a:prstGeom prst="rect">
            <a:avLst/>
          </a:prstGeom>
        </p:spPr>
        <p:txBody>
          <a:bodyPr wrap="square">
            <a:spAutoFit/>
          </a:bodyPr>
          <a:lstStyle/>
          <a:p>
            <a:pPr algn="ctr" defTabSz="761970">
              <a:defRPr/>
            </a:pPr>
            <a:r>
              <a:rPr lang="en-US" sz="1667" b="1" noProof="1">
                <a:solidFill>
                  <a:srgbClr val="FFFFFF"/>
                </a:solidFill>
                <a:latin typeface="Verdana" panose="020B0604030504040204" pitchFamily="34" charset="0"/>
                <a:ea typeface="Verdana" panose="020B0604030504040204" pitchFamily="34" charset="0"/>
              </a:rPr>
              <a:t>Goals of Therapy</a:t>
            </a:r>
          </a:p>
        </p:txBody>
      </p:sp>
      <p:sp>
        <p:nvSpPr>
          <p:cNvPr id="214" name="Google Shape;8241;p241">
            <a:extLst>
              <a:ext uri="{FF2B5EF4-FFF2-40B4-BE49-F238E27FC236}">
                <a16:creationId xmlns:a16="http://schemas.microsoft.com/office/drawing/2014/main" id="{E552C522-0965-4072-98F5-9082E394636E}"/>
              </a:ext>
            </a:extLst>
          </p:cNvPr>
          <p:cNvSpPr/>
          <p:nvPr/>
        </p:nvSpPr>
        <p:spPr>
          <a:xfrm>
            <a:off x="4434650" y="2609508"/>
            <a:ext cx="2295733" cy="2295733"/>
          </a:xfrm>
          <a:prstGeom prst="arc">
            <a:avLst>
              <a:gd name="adj1" fmla="val 21578092"/>
              <a:gd name="adj2" fmla="val 21526726"/>
            </a:avLst>
          </a:prstGeom>
          <a:noFill/>
          <a:ln w="19050" cap="flat" cmpd="sng">
            <a:solidFill>
              <a:srgbClr val="A5A5A5"/>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endParaRPr sz="1667">
              <a:solidFill>
                <a:srgbClr val="212121"/>
              </a:solidFill>
              <a:latin typeface="Roboto Condensed"/>
              <a:ea typeface="Roboto Condensed"/>
              <a:cs typeface="Roboto Condensed"/>
              <a:sym typeface="Roboto Condensed"/>
            </a:endParaRPr>
          </a:p>
        </p:txBody>
      </p:sp>
      <p:grpSp>
        <p:nvGrpSpPr>
          <p:cNvPr id="215" name="Google Shape;8242;p241">
            <a:extLst>
              <a:ext uri="{FF2B5EF4-FFF2-40B4-BE49-F238E27FC236}">
                <a16:creationId xmlns:a16="http://schemas.microsoft.com/office/drawing/2014/main" id="{D22C5206-3884-4E98-BFF9-1C4D0178C3A4}"/>
              </a:ext>
            </a:extLst>
          </p:cNvPr>
          <p:cNvGrpSpPr/>
          <p:nvPr/>
        </p:nvGrpSpPr>
        <p:grpSpPr>
          <a:xfrm>
            <a:off x="5248823" y="2464594"/>
            <a:ext cx="642092" cy="642092"/>
            <a:chOff x="2786183" y="1189182"/>
            <a:chExt cx="921712" cy="921712"/>
          </a:xfrm>
        </p:grpSpPr>
        <p:sp>
          <p:nvSpPr>
            <p:cNvPr id="216" name="Google Shape;8243;p241">
              <a:extLst>
                <a:ext uri="{FF2B5EF4-FFF2-40B4-BE49-F238E27FC236}">
                  <a16:creationId xmlns:a16="http://schemas.microsoft.com/office/drawing/2014/main" id="{6BBE32BA-F629-42FA-BFFC-A174232DDE44}"/>
                </a:ext>
              </a:extLst>
            </p:cNvPr>
            <p:cNvSpPr/>
            <p:nvPr/>
          </p:nvSpPr>
          <p:spPr>
            <a:xfrm>
              <a:off x="2786183" y="1189182"/>
              <a:ext cx="921712" cy="921712"/>
            </a:xfrm>
            <a:prstGeom prst="ellipse">
              <a:avLst/>
            </a:prstGeom>
            <a:solidFill>
              <a:schemeClr val="accent1"/>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217" name="Google Shape;8244;p241">
              <a:extLst>
                <a:ext uri="{FF2B5EF4-FFF2-40B4-BE49-F238E27FC236}">
                  <a16:creationId xmlns:a16="http://schemas.microsoft.com/office/drawing/2014/main" id="{2E8FA3C9-B189-4F4C-9116-AC08138DA4F8}"/>
                </a:ext>
              </a:extLst>
            </p:cNvPr>
            <p:cNvSpPr/>
            <p:nvPr/>
          </p:nvSpPr>
          <p:spPr>
            <a:xfrm>
              <a:off x="2878354" y="1281353"/>
              <a:ext cx="737370" cy="737370"/>
            </a:xfrm>
            <a:prstGeom prst="ellipse">
              <a:avLst/>
            </a:prstGeom>
            <a:solidFill>
              <a:schemeClr val="lt1"/>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grpSp>
      <p:grpSp>
        <p:nvGrpSpPr>
          <p:cNvPr id="218" name="Google Shape;8245;p241">
            <a:extLst>
              <a:ext uri="{FF2B5EF4-FFF2-40B4-BE49-F238E27FC236}">
                <a16:creationId xmlns:a16="http://schemas.microsoft.com/office/drawing/2014/main" id="{71E06C67-277E-42F8-997A-05AC511DCAB2}"/>
              </a:ext>
            </a:extLst>
          </p:cNvPr>
          <p:cNvGrpSpPr/>
          <p:nvPr/>
        </p:nvGrpSpPr>
        <p:grpSpPr>
          <a:xfrm>
            <a:off x="5261471" y="4379475"/>
            <a:ext cx="642092" cy="642092"/>
            <a:chOff x="2786183" y="1189182"/>
            <a:chExt cx="921712" cy="921712"/>
          </a:xfrm>
        </p:grpSpPr>
        <p:sp>
          <p:nvSpPr>
            <p:cNvPr id="219" name="Google Shape;8246;p241">
              <a:extLst>
                <a:ext uri="{FF2B5EF4-FFF2-40B4-BE49-F238E27FC236}">
                  <a16:creationId xmlns:a16="http://schemas.microsoft.com/office/drawing/2014/main" id="{626ABC8B-2FC3-4F14-BC01-A72E02F97372}"/>
                </a:ext>
              </a:extLst>
            </p:cNvPr>
            <p:cNvSpPr/>
            <p:nvPr/>
          </p:nvSpPr>
          <p:spPr>
            <a:xfrm>
              <a:off x="2786183" y="1189182"/>
              <a:ext cx="921712" cy="921712"/>
            </a:xfrm>
            <a:prstGeom prst="ellipse">
              <a:avLst/>
            </a:prstGeom>
            <a:solidFill>
              <a:schemeClr val="accent2"/>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sp>
          <p:nvSpPr>
            <p:cNvPr id="220" name="Google Shape;8247;p241">
              <a:extLst>
                <a:ext uri="{FF2B5EF4-FFF2-40B4-BE49-F238E27FC236}">
                  <a16:creationId xmlns:a16="http://schemas.microsoft.com/office/drawing/2014/main" id="{F9562BBD-DF61-415E-AD15-B9313899AC8B}"/>
                </a:ext>
              </a:extLst>
            </p:cNvPr>
            <p:cNvSpPr/>
            <p:nvPr/>
          </p:nvSpPr>
          <p:spPr>
            <a:xfrm>
              <a:off x="2878354" y="1281353"/>
              <a:ext cx="737370" cy="737370"/>
            </a:xfrm>
            <a:prstGeom prst="ellipse">
              <a:avLst/>
            </a:prstGeom>
            <a:solidFill>
              <a:schemeClr val="lt1"/>
            </a:solidFill>
            <a:ln>
              <a:noFill/>
            </a:ln>
          </p:spPr>
          <p:txBody>
            <a:bodyPr spcFirstLastPara="1" wrap="square" lIns="76188" tIns="38083" rIns="76188" bIns="38083" anchor="ctr" anchorCtr="0">
              <a:noAutofit/>
            </a:bodyPr>
            <a:lstStyle/>
            <a:p>
              <a:pPr algn="ctr" defTabSz="608486" fontAlgn="base"/>
              <a:endParaRPr sz="1667">
                <a:solidFill>
                  <a:srgbClr val="FFFFFF"/>
                </a:solidFill>
                <a:latin typeface="Roboto Condensed"/>
                <a:ea typeface="Roboto Condensed"/>
                <a:cs typeface="Roboto Condensed"/>
                <a:sym typeface="Roboto Condensed"/>
              </a:endParaRPr>
            </a:p>
          </p:txBody>
        </p:sp>
      </p:grpSp>
      <p:sp>
        <p:nvSpPr>
          <p:cNvPr id="221" name="Rectangle 220">
            <a:extLst>
              <a:ext uri="{FF2B5EF4-FFF2-40B4-BE49-F238E27FC236}">
                <a16:creationId xmlns:a16="http://schemas.microsoft.com/office/drawing/2014/main" id="{3374FFAD-6E31-4C43-B13A-AE8A4ECEA026}"/>
              </a:ext>
            </a:extLst>
          </p:cNvPr>
          <p:cNvSpPr/>
          <p:nvPr/>
        </p:nvSpPr>
        <p:spPr>
          <a:xfrm>
            <a:off x="4472799" y="1769489"/>
            <a:ext cx="2295733" cy="776495"/>
          </a:xfrm>
          <a:prstGeom prst="rect">
            <a:avLst/>
          </a:prstGeom>
        </p:spPr>
        <p:txBody>
          <a:bodyPr wrap="square">
            <a:spAutoFit/>
          </a:bodyPr>
          <a:lstStyle/>
          <a:p>
            <a:pPr algn="ctr" defTabSz="761970">
              <a:defRPr/>
            </a:pPr>
            <a:r>
              <a:rPr lang="en-US" sz="1667" b="1">
                <a:solidFill>
                  <a:srgbClr val="00A0DF"/>
                </a:solidFill>
                <a:latin typeface="Verdana" panose="020B0604030504040204" pitchFamily="34" charset="0"/>
                <a:ea typeface="Verdana" panose="020B0604030504040204" pitchFamily="34" charset="0"/>
              </a:rPr>
              <a:t>Monitoring disease activity</a:t>
            </a:r>
            <a:r>
              <a:rPr lang="en-US" sz="1667" b="1" baseline="30000">
                <a:solidFill>
                  <a:srgbClr val="00A0DF"/>
                </a:solidFill>
                <a:latin typeface="Verdana" panose="020B0604030504040204" pitchFamily="34" charset="0"/>
                <a:ea typeface="Verdana" panose="020B0604030504040204" pitchFamily="34" charset="0"/>
              </a:rPr>
              <a:t>1-3</a:t>
            </a:r>
          </a:p>
        </p:txBody>
      </p:sp>
      <p:sp>
        <p:nvSpPr>
          <p:cNvPr id="222" name="Rectangle 221">
            <a:extLst>
              <a:ext uri="{FF2B5EF4-FFF2-40B4-BE49-F238E27FC236}">
                <a16:creationId xmlns:a16="http://schemas.microsoft.com/office/drawing/2014/main" id="{F5DC637D-8796-4611-96AD-DEF313AC6AA0}"/>
              </a:ext>
            </a:extLst>
          </p:cNvPr>
          <p:cNvSpPr/>
          <p:nvPr/>
        </p:nvSpPr>
        <p:spPr>
          <a:xfrm>
            <a:off x="4382240" y="5290496"/>
            <a:ext cx="2888932" cy="348878"/>
          </a:xfrm>
          <a:prstGeom prst="rect">
            <a:avLst/>
          </a:prstGeom>
        </p:spPr>
        <p:txBody>
          <a:bodyPr wrap="none">
            <a:spAutoFit/>
          </a:bodyPr>
          <a:lstStyle/>
          <a:p>
            <a:pPr algn="ctr" defTabSz="761970">
              <a:defRPr/>
            </a:pPr>
            <a:r>
              <a:rPr lang="en-US" sz="1667" b="1">
                <a:solidFill>
                  <a:srgbClr val="003479"/>
                </a:solidFill>
                <a:latin typeface="Verdana" panose="020B0604030504040204" pitchFamily="34" charset="0"/>
                <a:ea typeface="Verdana" panose="020B0604030504040204" pitchFamily="34" charset="0"/>
              </a:rPr>
              <a:t>Adjusting treatment</a:t>
            </a:r>
            <a:r>
              <a:rPr lang="en-US" sz="1667" b="1" baseline="30000">
                <a:solidFill>
                  <a:srgbClr val="003479"/>
                </a:solidFill>
                <a:latin typeface="Verdana" panose="020B0604030504040204" pitchFamily="34" charset="0"/>
                <a:ea typeface="Verdana" panose="020B0604030504040204" pitchFamily="34" charset="0"/>
              </a:rPr>
              <a:t>1-3</a:t>
            </a:r>
          </a:p>
        </p:txBody>
      </p:sp>
      <p:pic>
        <p:nvPicPr>
          <p:cNvPr id="224" name="Graphic 223" descr="Bullseye">
            <a:extLst>
              <a:ext uri="{FF2B5EF4-FFF2-40B4-BE49-F238E27FC236}">
                <a16:creationId xmlns:a16="http://schemas.microsoft.com/office/drawing/2014/main" id="{26F03931-E1F2-41B4-B990-63A5AB5C33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2550" y="1608994"/>
            <a:ext cx="592176" cy="592176"/>
          </a:xfrm>
          <a:prstGeom prst="rect">
            <a:avLst/>
          </a:prstGeom>
        </p:spPr>
      </p:pic>
      <p:pic>
        <p:nvPicPr>
          <p:cNvPr id="226" name="Graphic 225" descr="Microscope">
            <a:extLst>
              <a:ext uri="{FF2B5EF4-FFF2-40B4-BE49-F238E27FC236}">
                <a16:creationId xmlns:a16="http://schemas.microsoft.com/office/drawing/2014/main" id="{A1D72339-E31E-4E61-AF3B-D261E5013F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8899" y="2560129"/>
            <a:ext cx="401968" cy="401968"/>
          </a:xfrm>
          <a:prstGeom prst="rect">
            <a:avLst/>
          </a:prstGeom>
        </p:spPr>
      </p:pic>
      <p:pic>
        <p:nvPicPr>
          <p:cNvPr id="228" name="Graphic 227" descr="Medicine">
            <a:extLst>
              <a:ext uri="{FF2B5EF4-FFF2-40B4-BE49-F238E27FC236}">
                <a16:creationId xmlns:a16="http://schemas.microsoft.com/office/drawing/2014/main" id="{46E834F7-8A6E-4BFD-AE11-993BBAED4B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3087" y="4503837"/>
            <a:ext cx="400942" cy="400942"/>
          </a:xfrm>
          <a:prstGeom prst="rect">
            <a:avLst/>
          </a:prstGeom>
        </p:spPr>
      </p:pic>
      <p:pic>
        <p:nvPicPr>
          <p:cNvPr id="230" name="Graphic 229" descr="Group of men">
            <a:extLst>
              <a:ext uri="{FF2B5EF4-FFF2-40B4-BE49-F238E27FC236}">
                <a16:creationId xmlns:a16="http://schemas.microsoft.com/office/drawing/2014/main" id="{8F628CA0-8C05-4AEA-8735-AB381A826F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53179" y="1601919"/>
            <a:ext cx="634077" cy="634077"/>
          </a:xfrm>
          <a:prstGeom prst="rect">
            <a:avLst/>
          </a:prstGeom>
        </p:spPr>
      </p:pic>
      <p:sp>
        <p:nvSpPr>
          <p:cNvPr id="3" name="Google Shape;8085;p237">
            <a:extLst>
              <a:ext uri="{FF2B5EF4-FFF2-40B4-BE49-F238E27FC236}">
                <a16:creationId xmlns:a16="http://schemas.microsoft.com/office/drawing/2014/main" id="{3ECB9DB0-D4DE-8331-506F-516A7D5B3BDB}"/>
              </a:ext>
            </a:extLst>
          </p:cNvPr>
          <p:cNvSpPr/>
          <p:nvPr/>
        </p:nvSpPr>
        <p:spPr>
          <a:xfrm>
            <a:off x="5043019" y="3190149"/>
            <a:ext cx="1053701" cy="1129073"/>
          </a:xfrm>
          <a:custGeom>
            <a:avLst/>
            <a:gdLst/>
            <a:ahLst/>
            <a:cxnLst/>
            <a:rect l="l" t="t" r="r" b="b"/>
            <a:pathLst>
              <a:path w="250" h="296" extrusionOk="0">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rgbClr val="003479"/>
          </a:solidFill>
          <a:ln w="57150">
            <a:solidFill>
              <a:schemeClr val="accent1"/>
            </a:solidFill>
          </a:ln>
        </p:spPr>
        <p:txBody>
          <a:bodyPr spcFirstLastPara="1" wrap="square" lIns="76188" tIns="38083" rIns="76188" bIns="38083" anchor="t" anchorCtr="0">
            <a:noAutofit/>
          </a:bodyPr>
          <a:lstStyle/>
          <a:p>
            <a:pPr defTabSz="761970">
              <a:defRPr/>
            </a:pPr>
            <a:endParaRPr sz="1667">
              <a:solidFill>
                <a:srgbClr val="333333"/>
              </a:solidFill>
              <a:latin typeface="Roboto Condensed"/>
              <a:ea typeface="Roboto Condensed"/>
              <a:cs typeface="Roboto Condensed"/>
              <a:sym typeface="Roboto Condensed"/>
            </a:endParaRPr>
          </a:p>
        </p:txBody>
      </p:sp>
      <p:sp>
        <p:nvSpPr>
          <p:cNvPr id="6" name="Arrow: Curved Right 5">
            <a:extLst>
              <a:ext uri="{FF2B5EF4-FFF2-40B4-BE49-F238E27FC236}">
                <a16:creationId xmlns:a16="http://schemas.microsoft.com/office/drawing/2014/main" id="{4F59FC36-23B3-7F3C-BF92-E197B60E1851}"/>
              </a:ext>
            </a:extLst>
          </p:cNvPr>
          <p:cNvSpPr/>
          <p:nvPr/>
        </p:nvSpPr>
        <p:spPr bwMode="auto">
          <a:xfrm>
            <a:off x="4558056" y="2947098"/>
            <a:ext cx="488893" cy="1637098"/>
          </a:xfrm>
          <a:prstGeom prst="curvedRightArrow">
            <a:avLst/>
          </a:prstGeom>
          <a:solidFill>
            <a:srgbClr val="00B0F0"/>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NZ"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7" name="Arrow: Curved Right 6">
            <a:extLst>
              <a:ext uri="{FF2B5EF4-FFF2-40B4-BE49-F238E27FC236}">
                <a16:creationId xmlns:a16="http://schemas.microsoft.com/office/drawing/2014/main" id="{201B1726-5310-2A1C-523C-DCE7F79A3CF6}"/>
              </a:ext>
            </a:extLst>
          </p:cNvPr>
          <p:cNvSpPr/>
          <p:nvPr/>
        </p:nvSpPr>
        <p:spPr bwMode="auto">
          <a:xfrm rot="11316609">
            <a:off x="6128161" y="2939006"/>
            <a:ext cx="504107" cy="1655568"/>
          </a:xfrm>
          <a:prstGeom prst="curvedRightArrow">
            <a:avLst>
              <a:gd name="adj1" fmla="val 25000"/>
              <a:gd name="adj2" fmla="val 50000"/>
              <a:gd name="adj3" fmla="val 31588"/>
            </a:avLst>
          </a:prstGeom>
          <a:solidFill>
            <a:srgbClr val="003479"/>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pPr>
            <a:endParaRPr lang="en-NZ"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Tree>
    <p:extLst>
      <p:ext uri="{BB962C8B-B14F-4D97-AF65-F5344CB8AC3E}">
        <p14:creationId xmlns:p14="http://schemas.microsoft.com/office/powerpoint/2010/main" val="5378695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ED91-12CE-17B2-04FF-946331F81A12}"/>
              </a:ext>
            </a:extLst>
          </p:cNvPr>
          <p:cNvSpPr>
            <a:spLocks noGrp="1"/>
          </p:cNvSpPr>
          <p:nvPr>
            <p:ph type="title"/>
          </p:nvPr>
        </p:nvSpPr>
        <p:spPr/>
        <p:txBody>
          <a:bodyPr/>
          <a:lstStyle/>
          <a:p>
            <a:r>
              <a:rPr lang="en-US"/>
              <a:t>STRIDE II – evolving treatment targets</a:t>
            </a:r>
          </a:p>
        </p:txBody>
      </p:sp>
      <p:sp>
        <p:nvSpPr>
          <p:cNvPr id="4" name="Slide Number Placeholder 3">
            <a:extLst>
              <a:ext uri="{FF2B5EF4-FFF2-40B4-BE49-F238E27FC236}">
                <a16:creationId xmlns:a16="http://schemas.microsoft.com/office/drawing/2014/main" id="{663199EC-05A7-6B32-C199-B705F5BC2574}"/>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6</a:t>
            </a:fld>
            <a:endParaRPr lang="en-US">
              <a:solidFill>
                <a:srgbClr val="646464"/>
              </a:solidFill>
            </a:endParaRPr>
          </a:p>
        </p:txBody>
      </p:sp>
      <p:pic>
        <p:nvPicPr>
          <p:cNvPr id="7" name="Picture 6">
            <a:extLst>
              <a:ext uri="{FF2B5EF4-FFF2-40B4-BE49-F238E27FC236}">
                <a16:creationId xmlns:a16="http://schemas.microsoft.com/office/drawing/2014/main" id="{C93AC9DB-06FB-688F-BA99-35C6314B2E42}"/>
              </a:ext>
            </a:extLst>
          </p:cNvPr>
          <p:cNvPicPr>
            <a:picLocks noChangeAspect="1"/>
          </p:cNvPicPr>
          <p:nvPr/>
        </p:nvPicPr>
        <p:blipFill rotWithShape="1">
          <a:blip r:embed="rId3"/>
          <a:srcRect t="10465"/>
          <a:stretch/>
        </p:blipFill>
        <p:spPr>
          <a:xfrm>
            <a:off x="557071" y="1713178"/>
            <a:ext cx="11083638" cy="3894730"/>
          </a:xfrm>
          <a:prstGeom prst="rect">
            <a:avLst/>
          </a:prstGeom>
        </p:spPr>
      </p:pic>
      <p:sp>
        <p:nvSpPr>
          <p:cNvPr id="6" name="Text Placeholder 4">
            <a:extLst>
              <a:ext uri="{FF2B5EF4-FFF2-40B4-BE49-F238E27FC236}">
                <a16:creationId xmlns:a16="http://schemas.microsoft.com/office/drawing/2014/main" id="{1D5387AB-375B-BE09-3845-6517E1B8DEF4}"/>
              </a:ext>
            </a:extLst>
          </p:cNvPr>
          <p:cNvSpPr>
            <a:spLocks noGrp="1"/>
          </p:cNvSpPr>
          <p:nvPr>
            <p:ph type="body" sz="quarter" idx="17"/>
          </p:nvPr>
        </p:nvSpPr>
        <p:spPr>
          <a:xfrm>
            <a:off x="601928" y="6279363"/>
            <a:ext cx="8382000" cy="275167"/>
          </a:xfrm>
        </p:spPr>
        <p:txBody>
          <a:bodyPr/>
          <a:lstStyle/>
          <a:p>
            <a:pPr>
              <a:spcAft>
                <a:spcPts val="0"/>
              </a:spcAft>
            </a:pPr>
            <a:r>
              <a:rPr lang="vi-VN"/>
              <a:t>CD: Crohn's disease; CRP: C- reactive protein; STRIDE: Selecting Therapeutic Targets in Inflammatory Bowel Disease; UC: ulcerative colitis</a:t>
            </a:r>
            <a:r>
              <a:rPr lang="en-NZ"/>
              <a:t>; QoL: quality of life</a:t>
            </a:r>
            <a:r>
              <a:rPr lang="vi-VN"/>
              <a:t> </a:t>
            </a:r>
          </a:p>
          <a:p>
            <a:pPr>
              <a:spcAft>
                <a:spcPts val="0"/>
              </a:spcAft>
            </a:pPr>
            <a:r>
              <a:rPr lang="en-US"/>
              <a:t>Turner, D. (2021).</a:t>
            </a:r>
            <a:r>
              <a:rPr lang="en-US" i="1"/>
              <a:t> Gastroenterology</a:t>
            </a:r>
            <a:r>
              <a:rPr lang="en-US"/>
              <a:t>, 160(5), 1570–1583. </a:t>
            </a:r>
          </a:p>
        </p:txBody>
      </p:sp>
      <p:sp>
        <p:nvSpPr>
          <p:cNvPr id="5" name="Rectangle 4">
            <a:extLst>
              <a:ext uri="{FF2B5EF4-FFF2-40B4-BE49-F238E27FC236}">
                <a16:creationId xmlns:a16="http://schemas.microsoft.com/office/drawing/2014/main" id="{EE5AD198-FC8F-A3B1-D12C-38230FD527B3}"/>
              </a:ext>
            </a:extLst>
          </p:cNvPr>
          <p:cNvSpPr/>
          <p:nvPr/>
        </p:nvSpPr>
        <p:spPr>
          <a:xfrm>
            <a:off x="895060" y="1363225"/>
            <a:ext cx="10145759" cy="40011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defTabSz="571477">
              <a:defRPr/>
            </a:pPr>
            <a:r>
              <a:rPr lang="en-US" sz="2000">
                <a:solidFill>
                  <a:srgbClr val="FFFFFF"/>
                </a:solidFill>
                <a:latin typeface="Verdana" panose="020B0604030504040204" pitchFamily="34" charset="0"/>
                <a:ea typeface="Verdana" panose="020B0604030504040204" pitchFamily="34" charset="0"/>
              </a:rPr>
              <a:t>STRIDE II: Treatment updates in CD and UC</a:t>
            </a:r>
          </a:p>
        </p:txBody>
      </p:sp>
    </p:spTree>
    <p:extLst>
      <p:ext uri="{BB962C8B-B14F-4D97-AF65-F5344CB8AC3E}">
        <p14:creationId xmlns:p14="http://schemas.microsoft.com/office/powerpoint/2010/main" val="37680944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9572-B12F-45B7-B680-E47F4E960423}"/>
              </a:ext>
            </a:extLst>
          </p:cNvPr>
          <p:cNvSpPr>
            <a:spLocks noGrp="1"/>
          </p:cNvSpPr>
          <p:nvPr>
            <p:ph type="title"/>
          </p:nvPr>
        </p:nvSpPr>
        <p:spPr>
          <a:xfrm>
            <a:off x="605367" y="378458"/>
            <a:ext cx="10145760" cy="923330"/>
          </a:xfrm>
        </p:spPr>
        <p:txBody>
          <a:bodyPr/>
          <a:lstStyle/>
          <a:p>
            <a:r>
              <a:rPr lang="en-US"/>
              <a:t>Diagnosis and monitoring tools for IBD in clinical practice</a:t>
            </a:r>
          </a:p>
        </p:txBody>
      </p:sp>
      <p:sp>
        <p:nvSpPr>
          <p:cNvPr id="4" name="Slide Number Placeholder 3">
            <a:extLst>
              <a:ext uri="{FF2B5EF4-FFF2-40B4-BE49-F238E27FC236}">
                <a16:creationId xmlns:a16="http://schemas.microsoft.com/office/drawing/2014/main" id="{369FAFB3-C6C5-4881-9EB0-29C7FD377EEA}"/>
              </a:ext>
            </a:extLst>
          </p:cNvPr>
          <p:cNvSpPr>
            <a:spLocks noGrp="1"/>
          </p:cNvSpPr>
          <p:nvPr>
            <p:ph type="sldNum" sz="quarter" idx="4"/>
          </p:nvPr>
        </p:nvSpPr>
        <p:spPr/>
        <p:txBody>
          <a:bodyPr/>
          <a:lstStyle/>
          <a:p>
            <a:pPr defTabSz="608486" fontAlgn="base">
              <a:spcBef>
                <a:spcPct val="50000"/>
              </a:spcBef>
              <a:spcAft>
                <a:spcPct val="0"/>
              </a:spcAft>
            </a:pPr>
            <a:fld id="{AD816501-AAE5-214E-B100-00C3DC5F5E3F}" type="slidenum">
              <a:rPr lang="en-US">
                <a:solidFill>
                  <a:srgbClr val="646464"/>
                </a:solidFill>
              </a:rPr>
              <a:pPr defTabSz="608486" fontAlgn="base">
                <a:spcBef>
                  <a:spcPct val="50000"/>
                </a:spcBef>
                <a:spcAft>
                  <a:spcPct val="0"/>
                </a:spcAft>
              </a:pPr>
              <a:t>7</a:t>
            </a:fld>
            <a:endParaRPr lang="en-US">
              <a:solidFill>
                <a:srgbClr val="646464"/>
              </a:solidFill>
            </a:endParaRPr>
          </a:p>
        </p:txBody>
      </p:sp>
      <p:sp>
        <p:nvSpPr>
          <p:cNvPr id="5" name="Text Placeholder 4">
            <a:extLst>
              <a:ext uri="{FF2B5EF4-FFF2-40B4-BE49-F238E27FC236}">
                <a16:creationId xmlns:a16="http://schemas.microsoft.com/office/drawing/2014/main" id="{39D20704-19E9-4784-B078-D3C21A14C4C8}"/>
              </a:ext>
            </a:extLst>
          </p:cNvPr>
          <p:cNvSpPr>
            <a:spLocks noGrp="1"/>
          </p:cNvSpPr>
          <p:nvPr>
            <p:ph type="body" sz="quarter" idx="17"/>
          </p:nvPr>
        </p:nvSpPr>
        <p:spPr/>
        <p:txBody>
          <a:bodyPr/>
          <a:lstStyle/>
          <a:p>
            <a:pPr>
              <a:spcAft>
                <a:spcPts val="0"/>
              </a:spcAft>
            </a:pPr>
            <a:r>
              <a:rPr lang="en-US"/>
              <a:t>*Use of capsule endoscopy should be cautious in CD due to possible stenosis causing retention of the capsule.</a:t>
            </a:r>
            <a:r>
              <a:rPr lang="vi-VN" baseline="30000"/>
              <a:t>5</a:t>
            </a:r>
            <a:endParaRPr lang="vi-VN"/>
          </a:p>
          <a:p>
            <a:pPr>
              <a:spcAft>
                <a:spcPts val="0"/>
              </a:spcAft>
            </a:pPr>
            <a:r>
              <a:rPr lang="vi-VN"/>
              <a:t>CD: Crohn's disease; CRP: C- reactive protein; CT: computed tomography; IBD: inflammatory bowel disease; IUS: Intestinal ultrasound; MRI: Magnetic Resonance Imaging; PRO: patient-reported outcomes; STRIDE: Selecting Therapeutic Targets in Inflammatory Bowel Disease; UC: ulcerative colitis </a:t>
            </a:r>
          </a:p>
          <a:p>
            <a:pPr>
              <a:spcAft>
                <a:spcPts val="0"/>
              </a:spcAft>
            </a:pPr>
            <a:r>
              <a:rPr lang="en-US"/>
              <a:t>1. </a:t>
            </a:r>
            <a:r>
              <a:rPr lang="en-US" err="1"/>
              <a:t>Plevris</a:t>
            </a:r>
            <a:r>
              <a:rPr lang="en-US"/>
              <a:t>, N., &amp; Lees, C. W. (2022). </a:t>
            </a:r>
            <a:r>
              <a:rPr lang="en-US" i="1"/>
              <a:t>Gastroenterology</a:t>
            </a:r>
            <a:r>
              <a:rPr lang="en-US"/>
              <a:t>, 162(5), 1456–1475.e1.</a:t>
            </a:r>
            <a:r>
              <a:rPr lang="vi-VN"/>
              <a:t> </a:t>
            </a:r>
            <a:r>
              <a:rPr lang="en-US"/>
              <a:t>2. Asthana, A. (2015). </a:t>
            </a:r>
            <a:r>
              <a:rPr lang="en-US" i="1"/>
              <a:t>Journal of gastroenterology and hepatology</a:t>
            </a:r>
            <a:r>
              <a:rPr lang="en-US"/>
              <a:t>, 30(3), 446–452.</a:t>
            </a:r>
            <a:r>
              <a:rPr lang="vi-VN"/>
              <a:t> </a:t>
            </a:r>
            <a:r>
              <a:rPr lang="en-US"/>
              <a:t>3. Buisson, A. (2017). </a:t>
            </a:r>
            <a:r>
              <a:rPr lang="en-US" i="1"/>
              <a:t>Inflammatory bowel diseases</a:t>
            </a:r>
            <a:r>
              <a:rPr lang="en-US"/>
              <a:t>, 23(8), 1425–1433.</a:t>
            </a:r>
            <a:r>
              <a:rPr lang="vi-VN"/>
              <a:t> </a:t>
            </a:r>
            <a:r>
              <a:rPr lang="en-US"/>
              <a:t>4. Turner, D. (2021).</a:t>
            </a:r>
            <a:r>
              <a:rPr lang="en-US" i="1"/>
              <a:t> Gastroenterology</a:t>
            </a:r>
            <a:r>
              <a:rPr lang="en-US"/>
              <a:t>, 160(5), 1570–1583. 5. Ge, Z. Z.. (2004). </a:t>
            </a:r>
            <a:r>
              <a:rPr lang="en-US" i="1"/>
              <a:t>World journal of gastroenterology,</a:t>
            </a:r>
            <a:r>
              <a:rPr lang="en-US"/>
              <a:t> 10(9), 1349–1352. </a:t>
            </a:r>
          </a:p>
        </p:txBody>
      </p:sp>
      <p:sp>
        <p:nvSpPr>
          <p:cNvPr id="36" name="TextBox 51">
            <a:extLst>
              <a:ext uri="{FF2B5EF4-FFF2-40B4-BE49-F238E27FC236}">
                <a16:creationId xmlns:a16="http://schemas.microsoft.com/office/drawing/2014/main" id="{6E95C96C-B6EE-4965-BA53-4F0A8BBB5D6D}"/>
              </a:ext>
            </a:extLst>
          </p:cNvPr>
          <p:cNvSpPr txBox="1"/>
          <p:nvPr/>
        </p:nvSpPr>
        <p:spPr>
          <a:xfrm>
            <a:off x="701849" y="1568232"/>
            <a:ext cx="2570938" cy="3231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a:pPr>
            <a:r>
              <a:rPr lang="en-US" sz="1500" b="1" noProof="1">
                <a:solidFill>
                  <a:srgbClr val="00A0DF"/>
                </a:solidFill>
                <a:latin typeface="Verdana" panose="020B0604030504040204" pitchFamily="34" charset="0"/>
                <a:ea typeface="Verdana" panose="020B0604030504040204" pitchFamily="34" charset="0"/>
              </a:rPr>
              <a:t>01 - Symptoms/  PROs</a:t>
            </a:r>
          </a:p>
        </p:txBody>
      </p:sp>
      <p:sp>
        <p:nvSpPr>
          <p:cNvPr id="37" name="TextBox 52">
            <a:extLst>
              <a:ext uri="{FF2B5EF4-FFF2-40B4-BE49-F238E27FC236}">
                <a16:creationId xmlns:a16="http://schemas.microsoft.com/office/drawing/2014/main" id="{88DDBA96-68A3-43C4-BD4D-9F318204A397}"/>
              </a:ext>
            </a:extLst>
          </p:cNvPr>
          <p:cNvSpPr txBox="1"/>
          <p:nvPr/>
        </p:nvSpPr>
        <p:spPr>
          <a:xfrm>
            <a:off x="672598" y="1928394"/>
            <a:ext cx="2783897" cy="175945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spcAft>
                <a:spcPts val="500"/>
              </a:spcAft>
              <a:defRPr/>
            </a:pPr>
            <a:r>
              <a:rPr lang="en-US" sz="1000" noProof="1">
                <a:solidFill>
                  <a:srgbClr val="212121"/>
                </a:solidFill>
                <a:latin typeface="Verdana" panose="020B0604030504040204" pitchFamily="34" charset="0"/>
                <a:ea typeface="Verdana" panose="020B0604030504040204" pitchFamily="34" charset="0"/>
              </a:rPr>
              <a:t>Considered an essential patient outcome for improvement, however, monitoring symptoms </a:t>
            </a:r>
            <a:r>
              <a:rPr lang="en-US" sz="1000" b="1" noProof="1">
                <a:solidFill>
                  <a:srgbClr val="212121"/>
                </a:solidFill>
                <a:latin typeface="Verdana" panose="020B0604030504040204" pitchFamily="34" charset="0"/>
                <a:ea typeface="Verdana" panose="020B0604030504040204" pitchFamily="34" charset="0"/>
              </a:rPr>
              <a:t>have not been correlated with significant mucosal healing. They remain insufficient for monitoring IBD </a:t>
            </a:r>
            <a:r>
              <a:rPr lang="en-US" sz="1000" noProof="1">
                <a:solidFill>
                  <a:srgbClr val="212121"/>
                </a:solidFill>
                <a:latin typeface="Verdana" panose="020B0604030504040204" pitchFamily="34" charset="0"/>
                <a:ea typeface="Verdana" panose="020B0604030504040204" pitchFamily="34" charset="0"/>
              </a:rPr>
              <a:t>(due to the lack of objective scales for monitoring in clinical practice).</a:t>
            </a:r>
            <a:r>
              <a:rPr lang="en-US" sz="1000" baseline="30000" noProof="1">
                <a:solidFill>
                  <a:srgbClr val="212121"/>
                </a:solidFill>
                <a:latin typeface="Verdana" panose="020B0604030504040204" pitchFamily="34" charset="0"/>
                <a:ea typeface="Verdana" panose="020B0604030504040204" pitchFamily="34" charset="0"/>
              </a:rPr>
              <a:t>1</a:t>
            </a:r>
            <a:endParaRPr lang="en-US" sz="1000" noProof="1">
              <a:solidFill>
                <a:srgbClr val="212121"/>
              </a:solidFill>
              <a:latin typeface="Verdana" panose="020B0604030504040204" pitchFamily="34" charset="0"/>
              <a:ea typeface="Verdana" panose="020B0604030504040204" pitchFamily="34" charset="0"/>
            </a:endParaRPr>
          </a:p>
          <a:p>
            <a:pPr defTabSz="761970">
              <a:spcAft>
                <a:spcPts val="500"/>
              </a:spcAft>
              <a:defRPr/>
            </a:pPr>
            <a:r>
              <a:rPr lang="en-US" sz="1000" noProof="1">
                <a:solidFill>
                  <a:srgbClr val="212121"/>
                </a:solidFill>
                <a:latin typeface="Verdana" panose="020B0604030504040204" pitchFamily="34" charset="0"/>
                <a:ea typeface="Verdana" panose="020B0604030504040204" pitchFamily="34" charset="0"/>
              </a:rPr>
              <a:t>Coupling symptoms with biomarkers leads to better results.</a:t>
            </a:r>
            <a:r>
              <a:rPr lang="en-US" sz="1000" b="1" baseline="30000" noProof="1">
                <a:solidFill>
                  <a:srgbClr val="212121"/>
                </a:solidFill>
                <a:latin typeface="Verdana" panose="020B0604030504040204" pitchFamily="34" charset="0"/>
                <a:ea typeface="Verdana" panose="020B0604030504040204" pitchFamily="34" charset="0"/>
              </a:rPr>
              <a:t>1</a:t>
            </a:r>
            <a:endParaRPr lang="en-US" sz="1000" noProof="1">
              <a:solidFill>
                <a:srgbClr val="212121"/>
              </a:solidFill>
              <a:latin typeface="Verdana" panose="020B0604030504040204" pitchFamily="34" charset="0"/>
              <a:ea typeface="Verdana" panose="020B0604030504040204" pitchFamily="34" charset="0"/>
            </a:endParaRPr>
          </a:p>
          <a:p>
            <a:pPr defTabSz="761970">
              <a:spcAft>
                <a:spcPts val="500"/>
              </a:spcAft>
              <a:defRPr/>
            </a:pPr>
            <a:endParaRPr lang="en-US" sz="1000" noProof="1">
              <a:solidFill>
                <a:srgbClr val="212121"/>
              </a:solidFill>
              <a:latin typeface="Verdana" panose="020B0604030504040204" pitchFamily="34" charset="0"/>
              <a:ea typeface="Verdana" panose="020B0604030504040204" pitchFamily="34" charset="0"/>
            </a:endParaRPr>
          </a:p>
        </p:txBody>
      </p:sp>
      <p:sp>
        <p:nvSpPr>
          <p:cNvPr id="38" name="TextBox 45">
            <a:extLst>
              <a:ext uri="{FF2B5EF4-FFF2-40B4-BE49-F238E27FC236}">
                <a16:creationId xmlns:a16="http://schemas.microsoft.com/office/drawing/2014/main" id="{0A06AB41-D69A-4F9A-89BE-B10EC7DB39C9}"/>
              </a:ext>
            </a:extLst>
          </p:cNvPr>
          <p:cNvSpPr txBox="1"/>
          <p:nvPr/>
        </p:nvSpPr>
        <p:spPr>
          <a:xfrm>
            <a:off x="8157034" y="1471573"/>
            <a:ext cx="1809153" cy="3231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a:pPr>
            <a:r>
              <a:rPr lang="en-US" sz="1500" b="1" noProof="1">
                <a:solidFill>
                  <a:srgbClr val="003479"/>
                </a:solidFill>
                <a:latin typeface="Verdana" panose="020B0604030504040204" pitchFamily="34" charset="0"/>
                <a:ea typeface="Verdana" panose="020B0604030504040204" pitchFamily="34" charset="0"/>
              </a:rPr>
              <a:t>02 - Biomarkers</a:t>
            </a:r>
          </a:p>
        </p:txBody>
      </p:sp>
      <p:sp>
        <p:nvSpPr>
          <p:cNvPr id="39" name="TextBox 46">
            <a:extLst>
              <a:ext uri="{FF2B5EF4-FFF2-40B4-BE49-F238E27FC236}">
                <a16:creationId xmlns:a16="http://schemas.microsoft.com/office/drawing/2014/main" id="{F9BE46C1-70D9-4098-8370-C8492D6E55BA}"/>
              </a:ext>
            </a:extLst>
          </p:cNvPr>
          <p:cNvSpPr txBox="1"/>
          <p:nvPr/>
        </p:nvSpPr>
        <p:spPr>
          <a:xfrm>
            <a:off x="8157033" y="1818678"/>
            <a:ext cx="3155720" cy="129779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spcAft>
                <a:spcPts val="500"/>
              </a:spcAft>
              <a:defRPr/>
            </a:pPr>
            <a:r>
              <a:rPr lang="en-US" sz="1000" b="1" noProof="1">
                <a:solidFill>
                  <a:srgbClr val="003479"/>
                </a:solidFill>
                <a:latin typeface="Verdana" panose="020B0604030504040204" pitchFamily="34" charset="0"/>
                <a:ea typeface="Verdana" panose="020B0604030504040204" pitchFamily="34" charset="0"/>
              </a:rPr>
              <a:t>Serum:</a:t>
            </a:r>
            <a:r>
              <a:rPr lang="en-US" sz="1000" noProof="1">
                <a:solidFill>
                  <a:srgbClr val="003479"/>
                </a:solidFill>
                <a:latin typeface="Verdana" panose="020B0604030504040204" pitchFamily="34" charset="0"/>
                <a:ea typeface="Verdana" panose="020B0604030504040204" pitchFamily="34" charset="0"/>
              </a:rPr>
              <a:t> </a:t>
            </a:r>
            <a:r>
              <a:rPr lang="en-US" sz="1000" noProof="1">
                <a:solidFill>
                  <a:srgbClr val="212121"/>
                </a:solidFill>
                <a:latin typeface="Verdana" panose="020B0604030504040204" pitchFamily="34" charset="0"/>
                <a:ea typeface="Verdana" panose="020B0604030504040204" pitchFamily="34" charset="0"/>
              </a:rPr>
              <a:t>CRP is cheap and fast - good predictive outcomes for CD and is recommended by STRIDE II.</a:t>
            </a:r>
            <a:r>
              <a:rPr lang="en-US" sz="1000" b="1" baseline="30000" noProof="1">
                <a:solidFill>
                  <a:srgbClr val="212121"/>
                </a:solidFill>
                <a:latin typeface="Verdana" panose="020B0604030504040204" pitchFamily="34" charset="0"/>
                <a:ea typeface="Verdana" panose="020B0604030504040204" pitchFamily="34" charset="0"/>
              </a:rPr>
              <a:t>1,4</a:t>
            </a:r>
            <a:endParaRPr lang="en-US" sz="1000" noProof="1">
              <a:solidFill>
                <a:srgbClr val="212121"/>
              </a:solidFill>
              <a:latin typeface="Verdana" panose="020B0604030504040204" pitchFamily="34" charset="0"/>
              <a:ea typeface="Verdana" panose="020B0604030504040204" pitchFamily="34" charset="0"/>
            </a:endParaRPr>
          </a:p>
          <a:p>
            <a:pPr algn="just" defTabSz="761970">
              <a:spcAft>
                <a:spcPts val="500"/>
              </a:spcAft>
              <a:defRPr/>
            </a:pPr>
            <a:r>
              <a:rPr lang="en-US" sz="1000" b="1" noProof="1">
                <a:solidFill>
                  <a:srgbClr val="003479"/>
                </a:solidFill>
                <a:latin typeface="Verdana" panose="020B0604030504040204" pitchFamily="34" charset="0"/>
                <a:ea typeface="Verdana" panose="020B0604030504040204" pitchFamily="34" charset="0"/>
              </a:rPr>
              <a:t>Fecal: </a:t>
            </a:r>
            <a:r>
              <a:rPr lang="en-US" sz="1000" noProof="1">
                <a:solidFill>
                  <a:srgbClr val="212121"/>
                </a:solidFill>
                <a:latin typeface="Verdana" panose="020B0604030504040204" pitchFamily="34" charset="0"/>
                <a:ea typeface="Verdana" panose="020B0604030504040204" pitchFamily="34" charset="0"/>
              </a:rPr>
              <a:t>Calprotectin is an excellent marker for mucosal inflammation for UC and CD.</a:t>
            </a:r>
            <a:r>
              <a:rPr lang="en-US" sz="1000" baseline="30000" noProof="1">
                <a:solidFill>
                  <a:srgbClr val="212121"/>
                </a:solidFill>
                <a:latin typeface="Verdana" panose="020B0604030504040204" pitchFamily="34" charset="0"/>
                <a:ea typeface="Verdana" panose="020B0604030504040204" pitchFamily="34" charset="0"/>
              </a:rPr>
              <a:t>1</a:t>
            </a:r>
          </a:p>
          <a:p>
            <a:pPr defTabSz="761970">
              <a:spcAft>
                <a:spcPts val="500"/>
              </a:spcAft>
              <a:defRPr/>
            </a:pPr>
            <a:r>
              <a:rPr lang="en-US" sz="1000" b="1" noProof="1">
                <a:solidFill>
                  <a:srgbClr val="003479"/>
                </a:solidFill>
                <a:latin typeface="Verdana" panose="020B0604030504040204" pitchFamily="34" charset="0"/>
                <a:ea typeface="Verdana" panose="020B0604030504040204" pitchFamily="34" charset="0"/>
              </a:rPr>
              <a:t>Combining both biomarkers may constitute a better predictor of mucosal healing.</a:t>
            </a:r>
            <a:r>
              <a:rPr lang="en-US" sz="1000" b="1" baseline="30000" noProof="1">
                <a:solidFill>
                  <a:srgbClr val="003479"/>
                </a:solidFill>
                <a:latin typeface="Verdana" panose="020B0604030504040204" pitchFamily="34" charset="0"/>
                <a:ea typeface="Verdana" panose="020B0604030504040204" pitchFamily="34" charset="0"/>
              </a:rPr>
              <a:t>1</a:t>
            </a:r>
            <a:endParaRPr lang="en-US" sz="1000" b="1" noProof="1">
              <a:solidFill>
                <a:srgbClr val="003479"/>
              </a:solidFill>
              <a:latin typeface="Verdana" panose="020B0604030504040204" pitchFamily="34" charset="0"/>
              <a:ea typeface="Verdana" panose="020B0604030504040204" pitchFamily="34" charset="0"/>
            </a:endParaRPr>
          </a:p>
        </p:txBody>
      </p:sp>
      <p:sp>
        <p:nvSpPr>
          <p:cNvPr id="40" name="TextBox 54">
            <a:extLst>
              <a:ext uri="{FF2B5EF4-FFF2-40B4-BE49-F238E27FC236}">
                <a16:creationId xmlns:a16="http://schemas.microsoft.com/office/drawing/2014/main" id="{3CE9ADC0-7287-42A8-93FB-CC8E32F8DB3C}"/>
              </a:ext>
            </a:extLst>
          </p:cNvPr>
          <p:cNvSpPr txBox="1"/>
          <p:nvPr/>
        </p:nvSpPr>
        <p:spPr>
          <a:xfrm>
            <a:off x="672599" y="3936249"/>
            <a:ext cx="1809153" cy="3231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a:pPr>
            <a:r>
              <a:rPr lang="en-US" sz="1500" b="1" noProof="1">
                <a:solidFill>
                  <a:srgbClr val="7E2E78"/>
                </a:solidFill>
                <a:latin typeface="Verdana" panose="020B0604030504040204" pitchFamily="34" charset="0"/>
                <a:ea typeface="Verdana" panose="020B0604030504040204" pitchFamily="34" charset="0"/>
              </a:rPr>
              <a:t>04- Imaging</a:t>
            </a:r>
          </a:p>
        </p:txBody>
      </p:sp>
      <p:sp>
        <p:nvSpPr>
          <p:cNvPr id="41" name="TextBox 55">
            <a:extLst>
              <a:ext uri="{FF2B5EF4-FFF2-40B4-BE49-F238E27FC236}">
                <a16:creationId xmlns:a16="http://schemas.microsoft.com/office/drawing/2014/main" id="{F7CE4D8F-F2EA-49D5-8325-CDF64A1B8021}"/>
              </a:ext>
            </a:extLst>
          </p:cNvPr>
          <p:cNvSpPr txBox="1"/>
          <p:nvPr/>
        </p:nvSpPr>
        <p:spPr>
          <a:xfrm>
            <a:off x="672599" y="4314455"/>
            <a:ext cx="2657061" cy="116955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a:pPr>
            <a:r>
              <a:rPr lang="en-US" sz="1000" noProof="1">
                <a:solidFill>
                  <a:srgbClr val="212121"/>
                </a:solidFill>
                <a:latin typeface="Verdana" panose="020B0604030504040204" pitchFamily="34" charset="0"/>
                <a:ea typeface="Verdana" panose="020B0604030504040204" pitchFamily="34" charset="0"/>
              </a:rPr>
              <a:t>Imaging is noninvasive and provides </a:t>
            </a:r>
            <a:r>
              <a:rPr lang="en-US" sz="1000" b="1" noProof="1">
                <a:solidFill>
                  <a:srgbClr val="7E2E78"/>
                </a:solidFill>
                <a:latin typeface="Verdana" panose="020B0604030504040204" pitchFamily="34" charset="0"/>
                <a:ea typeface="Verdana" panose="020B0604030504040204" pitchFamily="34" charset="0"/>
              </a:rPr>
              <a:t>mucosal and </a:t>
            </a:r>
            <a:r>
              <a:rPr lang="en-US" sz="1000" b="1" u="sng" noProof="1">
                <a:solidFill>
                  <a:srgbClr val="7E2E78"/>
                </a:solidFill>
                <a:latin typeface="Verdana" panose="020B0604030504040204" pitchFamily="34" charset="0"/>
                <a:ea typeface="Verdana" panose="020B0604030504040204" pitchFamily="34" charset="0"/>
              </a:rPr>
              <a:t>transmural</a:t>
            </a:r>
            <a:r>
              <a:rPr lang="en-US" sz="1000" b="1" noProof="1">
                <a:solidFill>
                  <a:srgbClr val="7E2E78"/>
                </a:solidFill>
                <a:latin typeface="Verdana" panose="020B0604030504040204" pitchFamily="34" charset="0"/>
                <a:ea typeface="Verdana" panose="020B0604030504040204" pitchFamily="34" charset="0"/>
              </a:rPr>
              <a:t> data</a:t>
            </a:r>
            <a:r>
              <a:rPr lang="en-US" sz="1000" b="1" baseline="30000" noProof="1">
                <a:solidFill>
                  <a:srgbClr val="7E2E78"/>
                </a:solidFill>
                <a:latin typeface="Verdana" panose="020B0604030504040204" pitchFamily="34" charset="0"/>
                <a:ea typeface="Verdana" panose="020B0604030504040204" pitchFamily="34" charset="0"/>
              </a:rPr>
              <a:t>1</a:t>
            </a:r>
            <a:r>
              <a:rPr lang="en-US" sz="1000" b="1" noProof="1">
                <a:solidFill>
                  <a:srgbClr val="212121"/>
                </a:solidFill>
                <a:latin typeface="Verdana" panose="020B0604030504040204" pitchFamily="34" charset="0"/>
                <a:ea typeface="Verdana" panose="020B0604030504040204" pitchFamily="34" charset="0"/>
              </a:rPr>
              <a:t> </a:t>
            </a:r>
            <a:r>
              <a:rPr lang="en-US" sz="1000" noProof="1">
                <a:solidFill>
                  <a:srgbClr val="212121"/>
                </a:solidFill>
                <a:latin typeface="Verdana" panose="020B0604030504040204" pitchFamily="34" charset="0"/>
                <a:ea typeface="Verdana" panose="020B0604030504040204" pitchFamily="34" charset="0"/>
              </a:rPr>
              <a:t>and allows longitudinal monitoring. The methods vary from MRI and CT enterography, </a:t>
            </a:r>
            <a:r>
              <a:rPr lang="en-US" sz="1000" b="1" noProof="1">
                <a:solidFill>
                  <a:srgbClr val="7E2E78"/>
                </a:solidFill>
                <a:latin typeface="Verdana" panose="020B0604030504040204" pitchFamily="34" charset="0"/>
                <a:ea typeface="Verdana" panose="020B0604030504040204" pitchFamily="34" charset="0"/>
              </a:rPr>
              <a:t>with </a:t>
            </a:r>
            <a:r>
              <a:rPr lang="en-US" sz="1000" b="1" u="sng" noProof="1">
                <a:solidFill>
                  <a:srgbClr val="7E2E78"/>
                </a:solidFill>
                <a:latin typeface="Verdana" panose="020B0604030504040204" pitchFamily="34" charset="0"/>
                <a:ea typeface="Verdana" panose="020B0604030504040204" pitchFamily="34" charset="0"/>
              </a:rPr>
              <a:t>ultrasound being the cheapest and safest</a:t>
            </a:r>
            <a:r>
              <a:rPr lang="en-US" sz="1000" b="1" baseline="30000" noProof="1">
                <a:solidFill>
                  <a:srgbClr val="7E2E78"/>
                </a:solidFill>
                <a:latin typeface="Verdana" panose="020B0604030504040204" pitchFamily="34" charset="0"/>
                <a:ea typeface="Verdana" panose="020B0604030504040204" pitchFamily="34" charset="0"/>
              </a:rPr>
              <a:t>2</a:t>
            </a:r>
            <a:r>
              <a:rPr lang="en-US" sz="1000" b="1" u="sng" noProof="1">
                <a:solidFill>
                  <a:srgbClr val="7E2E78"/>
                </a:solidFill>
                <a:latin typeface="Verdana" panose="020B0604030504040204" pitchFamily="34" charset="0"/>
                <a:ea typeface="Verdana" panose="020B0604030504040204" pitchFamily="34" charset="0"/>
              </a:rPr>
              <a:t> option with the highest patient acceptability.</a:t>
            </a:r>
            <a:r>
              <a:rPr lang="en-US" sz="1000" b="1" baseline="30000" noProof="1">
                <a:solidFill>
                  <a:srgbClr val="7E2E78"/>
                </a:solidFill>
                <a:latin typeface="Verdana" panose="020B0604030504040204" pitchFamily="34" charset="0"/>
                <a:ea typeface="Verdana" panose="020B0604030504040204" pitchFamily="34" charset="0"/>
              </a:rPr>
              <a:t>3</a:t>
            </a:r>
            <a:endParaRPr lang="en-US" sz="1000" b="1" u="sng" noProof="1">
              <a:solidFill>
                <a:srgbClr val="7E2E78"/>
              </a:solidFill>
              <a:latin typeface="Verdana" panose="020B0604030504040204" pitchFamily="34" charset="0"/>
              <a:ea typeface="Verdana" panose="020B0604030504040204" pitchFamily="34" charset="0"/>
            </a:endParaRPr>
          </a:p>
        </p:txBody>
      </p:sp>
      <p:sp>
        <p:nvSpPr>
          <p:cNvPr id="42" name="TextBox 48">
            <a:extLst>
              <a:ext uri="{FF2B5EF4-FFF2-40B4-BE49-F238E27FC236}">
                <a16:creationId xmlns:a16="http://schemas.microsoft.com/office/drawing/2014/main" id="{CC55E2F2-9B3C-4C27-9BDF-1C6FC77E2E85}"/>
              </a:ext>
            </a:extLst>
          </p:cNvPr>
          <p:cNvSpPr txBox="1"/>
          <p:nvPr/>
        </p:nvSpPr>
        <p:spPr>
          <a:xfrm>
            <a:off x="8164693" y="4061348"/>
            <a:ext cx="3221005" cy="3231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a:pPr>
            <a:r>
              <a:rPr lang="en-US" sz="1500" b="1" noProof="1">
                <a:solidFill>
                  <a:srgbClr val="1C75BC"/>
                </a:solidFill>
                <a:latin typeface="Verdana" panose="020B0604030504040204" pitchFamily="34" charset="0"/>
                <a:ea typeface="Verdana" panose="020B0604030504040204" pitchFamily="34" charset="0"/>
              </a:rPr>
              <a:t>03- Colonoscopy/ Endoscopy</a:t>
            </a:r>
          </a:p>
        </p:txBody>
      </p:sp>
      <p:sp>
        <p:nvSpPr>
          <p:cNvPr id="43" name="TextBox 49">
            <a:extLst>
              <a:ext uri="{FF2B5EF4-FFF2-40B4-BE49-F238E27FC236}">
                <a16:creationId xmlns:a16="http://schemas.microsoft.com/office/drawing/2014/main" id="{B769E5F0-1AA9-43E4-A4B9-E054265B1245}"/>
              </a:ext>
            </a:extLst>
          </p:cNvPr>
          <p:cNvSpPr txBox="1"/>
          <p:nvPr/>
        </p:nvSpPr>
        <p:spPr>
          <a:xfrm>
            <a:off x="8184535" y="4421220"/>
            <a:ext cx="2754647" cy="123367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spcAft>
                <a:spcPts val="500"/>
              </a:spcAft>
              <a:defRPr/>
            </a:pPr>
            <a:r>
              <a:rPr lang="en-US" sz="1000" noProof="1">
                <a:solidFill>
                  <a:srgbClr val="212121"/>
                </a:solidFill>
                <a:latin typeface="Verdana" panose="020B0604030504040204" pitchFamily="34" charset="0"/>
                <a:ea typeface="Verdana" panose="020B0604030504040204" pitchFamily="34" charset="0"/>
              </a:rPr>
              <a:t>Ileo-colonoscopy represents a good assessment of mucosal healing and provides the possibility for biopsies and histological assessment.</a:t>
            </a:r>
            <a:r>
              <a:rPr lang="en-US" sz="1000" b="1" baseline="30000" noProof="1">
                <a:solidFill>
                  <a:srgbClr val="212121"/>
                </a:solidFill>
                <a:latin typeface="Verdana" panose="020B0604030504040204" pitchFamily="34" charset="0"/>
                <a:ea typeface="Verdana" panose="020B0604030504040204" pitchFamily="34" charset="0"/>
              </a:rPr>
              <a:t>1</a:t>
            </a:r>
            <a:endParaRPr lang="en-US" sz="1000" noProof="1">
              <a:solidFill>
                <a:srgbClr val="212121"/>
              </a:solidFill>
              <a:latin typeface="Verdana" panose="020B0604030504040204" pitchFamily="34" charset="0"/>
              <a:ea typeface="Verdana" panose="020B0604030504040204" pitchFamily="34" charset="0"/>
            </a:endParaRPr>
          </a:p>
          <a:p>
            <a:pPr defTabSz="761970">
              <a:spcAft>
                <a:spcPts val="500"/>
              </a:spcAft>
              <a:defRPr/>
            </a:pPr>
            <a:r>
              <a:rPr lang="en-US" sz="1000" noProof="1">
                <a:solidFill>
                  <a:srgbClr val="212121"/>
                </a:solidFill>
                <a:latin typeface="Verdana" panose="020B0604030504040204" pitchFamily="34" charset="0"/>
                <a:ea typeface="Verdana" panose="020B0604030504040204" pitchFamily="34" charset="0"/>
              </a:rPr>
              <a:t>Capsule endoscopy is a non-invasive alternative with the possibility of assessing jejunal disease.</a:t>
            </a:r>
            <a:r>
              <a:rPr lang="en-US" sz="1000" b="1" baseline="30000" noProof="1">
                <a:solidFill>
                  <a:srgbClr val="212121"/>
                </a:solidFill>
                <a:latin typeface="Verdana" panose="020B0604030504040204" pitchFamily="34" charset="0"/>
                <a:ea typeface="Verdana" panose="020B0604030504040204" pitchFamily="34" charset="0"/>
              </a:rPr>
              <a:t>1*</a:t>
            </a:r>
            <a:r>
              <a:rPr lang="en-US" sz="1000" noProof="1">
                <a:solidFill>
                  <a:srgbClr val="212121"/>
                </a:solidFill>
                <a:latin typeface="Verdana" panose="020B0604030504040204" pitchFamily="34" charset="0"/>
                <a:ea typeface="Verdana" panose="020B0604030504040204" pitchFamily="34" charset="0"/>
              </a:rPr>
              <a:t> </a:t>
            </a:r>
          </a:p>
        </p:txBody>
      </p:sp>
      <p:grpSp>
        <p:nvGrpSpPr>
          <p:cNvPr id="49" name="Group 48">
            <a:extLst>
              <a:ext uri="{FF2B5EF4-FFF2-40B4-BE49-F238E27FC236}">
                <a16:creationId xmlns:a16="http://schemas.microsoft.com/office/drawing/2014/main" id="{FCEE2BFC-2E02-4A9E-9150-C84C74AB3470}"/>
              </a:ext>
            </a:extLst>
          </p:cNvPr>
          <p:cNvGrpSpPr/>
          <p:nvPr/>
        </p:nvGrpSpPr>
        <p:grpSpPr>
          <a:xfrm rot="18889909">
            <a:off x="3143116" y="1219358"/>
            <a:ext cx="4598010" cy="4371689"/>
            <a:chOff x="3524635" y="1284294"/>
            <a:chExt cx="6278584" cy="5746084"/>
          </a:xfrm>
        </p:grpSpPr>
        <p:grpSp>
          <p:nvGrpSpPr>
            <p:cNvPr id="7" name="Group 6">
              <a:extLst>
                <a:ext uri="{FF2B5EF4-FFF2-40B4-BE49-F238E27FC236}">
                  <a16:creationId xmlns:a16="http://schemas.microsoft.com/office/drawing/2014/main" id="{4E1EE319-66A8-4CA5-A14E-EBBA4F4E981F}"/>
                </a:ext>
              </a:extLst>
            </p:cNvPr>
            <p:cNvGrpSpPr/>
            <p:nvPr/>
          </p:nvGrpSpPr>
          <p:grpSpPr>
            <a:xfrm>
              <a:off x="3863383" y="1284294"/>
              <a:ext cx="5939836" cy="5746084"/>
              <a:chOff x="3658053" y="1217571"/>
              <a:chExt cx="4886411" cy="4885747"/>
            </a:xfrm>
          </p:grpSpPr>
          <p:sp>
            <p:nvSpPr>
              <p:cNvPr id="20" name="Shape">
                <a:extLst>
                  <a:ext uri="{FF2B5EF4-FFF2-40B4-BE49-F238E27FC236}">
                    <a16:creationId xmlns:a16="http://schemas.microsoft.com/office/drawing/2014/main" id="{16C8794C-9E22-443F-9B0A-913932D33D5A}"/>
                  </a:ext>
                </a:extLst>
              </p:cNvPr>
              <p:cNvSpPr/>
              <p:nvPr/>
            </p:nvSpPr>
            <p:spPr>
              <a:xfrm>
                <a:off x="6806075" y="2503638"/>
                <a:ext cx="1069261" cy="2274211"/>
              </a:xfrm>
              <a:custGeom>
                <a:avLst/>
                <a:gdLst/>
                <a:ahLst/>
                <a:cxnLst>
                  <a:cxn ang="0">
                    <a:pos x="wd2" y="hd2"/>
                  </a:cxn>
                  <a:cxn ang="5400000">
                    <a:pos x="wd2" y="hd2"/>
                  </a:cxn>
                  <a:cxn ang="10800000">
                    <a:pos x="wd2" y="hd2"/>
                  </a:cxn>
                  <a:cxn ang="16200000">
                    <a:pos x="wd2" y="hd2"/>
                  </a:cxn>
                </a:cxnLst>
                <a:rect l="0" t="0" r="r" b="b"/>
                <a:pathLst>
                  <a:path w="21367" h="21341" extrusionOk="0">
                    <a:moveTo>
                      <a:pt x="3198" y="10667"/>
                    </a:moveTo>
                    <a:cubicBezTo>
                      <a:pt x="3198" y="12318"/>
                      <a:pt x="2139" y="13829"/>
                      <a:pt x="360" y="15102"/>
                    </a:cubicBezTo>
                    <a:cubicBezTo>
                      <a:pt x="-233" y="15520"/>
                      <a:pt x="-64" y="16057"/>
                      <a:pt x="656" y="16415"/>
                    </a:cubicBezTo>
                    <a:lnTo>
                      <a:pt x="10482" y="21029"/>
                    </a:lnTo>
                    <a:cubicBezTo>
                      <a:pt x="11414" y="21467"/>
                      <a:pt x="12981" y="21447"/>
                      <a:pt x="13786" y="20950"/>
                    </a:cubicBezTo>
                    <a:cubicBezTo>
                      <a:pt x="18529" y="18126"/>
                      <a:pt x="21367" y="14565"/>
                      <a:pt x="21367" y="10667"/>
                    </a:cubicBezTo>
                    <a:cubicBezTo>
                      <a:pt x="21367" y="6789"/>
                      <a:pt x="18529" y="3228"/>
                      <a:pt x="13786" y="384"/>
                    </a:cubicBezTo>
                    <a:cubicBezTo>
                      <a:pt x="12981" y="-93"/>
                      <a:pt x="11414" y="-133"/>
                      <a:pt x="10482" y="305"/>
                    </a:cubicBezTo>
                    <a:lnTo>
                      <a:pt x="656" y="4919"/>
                    </a:lnTo>
                    <a:cubicBezTo>
                      <a:pt x="-64" y="5257"/>
                      <a:pt x="-233" y="5814"/>
                      <a:pt x="360" y="6232"/>
                    </a:cubicBezTo>
                    <a:cubicBezTo>
                      <a:pt x="2139" y="7485"/>
                      <a:pt x="3198" y="9016"/>
                      <a:pt x="3198" y="10667"/>
                    </a:cubicBezTo>
                    <a:close/>
                  </a:path>
                </a:pathLst>
              </a:custGeom>
              <a:solidFill>
                <a:schemeClr val="accent2">
                  <a:lumMod val="20000"/>
                  <a:lumOff val="80000"/>
                </a:schemeClr>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sz="3000">
                    <a:solidFill>
                      <a:srgbClr val="FFFFFF"/>
                    </a:solidFill>
                    <a:effectLst>
                      <a:outerShdw blurRad="38100" dist="12700" dir="5400000" rotWithShape="0">
                        <a:srgbClr val="000000">
                          <a:alpha val="50000"/>
                        </a:srgbClr>
                      </a:outerShdw>
                    </a:effectLst>
                  </a:defRPr>
                </a:pPr>
                <a:endParaRPr sz="1875">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21" name="Shape">
                <a:extLst>
                  <a:ext uri="{FF2B5EF4-FFF2-40B4-BE49-F238E27FC236}">
                    <a16:creationId xmlns:a16="http://schemas.microsoft.com/office/drawing/2014/main" id="{2A3A11EA-4832-4B03-9C2E-4E9739D05FAB}"/>
                  </a:ext>
                </a:extLst>
              </p:cNvPr>
              <p:cNvSpPr/>
              <p:nvPr/>
            </p:nvSpPr>
            <p:spPr>
              <a:xfrm>
                <a:off x="4958889" y="4361247"/>
                <a:ext cx="2274223" cy="1069259"/>
              </a:xfrm>
              <a:custGeom>
                <a:avLst/>
                <a:gdLst/>
                <a:ahLst/>
                <a:cxnLst>
                  <a:cxn ang="0">
                    <a:pos x="wd2" y="hd2"/>
                  </a:cxn>
                  <a:cxn ang="5400000">
                    <a:pos x="wd2" y="hd2"/>
                  </a:cxn>
                  <a:cxn ang="10800000">
                    <a:pos x="wd2" y="hd2"/>
                  </a:cxn>
                  <a:cxn ang="16200000">
                    <a:pos x="wd2" y="hd2"/>
                  </a:cxn>
                </a:cxnLst>
                <a:rect l="0" t="0" r="r" b="b"/>
                <a:pathLst>
                  <a:path w="21341" h="21367" extrusionOk="0">
                    <a:moveTo>
                      <a:pt x="10674" y="3198"/>
                    </a:moveTo>
                    <a:cubicBezTo>
                      <a:pt x="9023" y="3198"/>
                      <a:pt x="7512" y="2139"/>
                      <a:pt x="6239" y="360"/>
                    </a:cubicBezTo>
                    <a:cubicBezTo>
                      <a:pt x="5821" y="-233"/>
                      <a:pt x="5284" y="-64"/>
                      <a:pt x="4926" y="656"/>
                    </a:cubicBezTo>
                    <a:lnTo>
                      <a:pt x="312" y="10482"/>
                    </a:lnTo>
                    <a:cubicBezTo>
                      <a:pt x="-126" y="11414"/>
                      <a:pt x="-106" y="12981"/>
                      <a:pt x="391" y="13786"/>
                    </a:cubicBezTo>
                    <a:cubicBezTo>
                      <a:pt x="3215" y="18529"/>
                      <a:pt x="6776" y="21367"/>
                      <a:pt x="10674" y="21367"/>
                    </a:cubicBezTo>
                    <a:cubicBezTo>
                      <a:pt x="14552" y="21367"/>
                      <a:pt x="18133" y="18529"/>
                      <a:pt x="20957" y="13786"/>
                    </a:cubicBezTo>
                    <a:cubicBezTo>
                      <a:pt x="21434" y="12981"/>
                      <a:pt x="21474" y="11414"/>
                      <a:pt x="21036" y="10482"/>
                    </a:cubicBezTo>
                    <a:lnTo>
                      <a:pt x="16442" y="656"/>
                    </a:lnTo>
                    <a:cubicBezTo>
                      <a:pt x="16104" y="-64"/>
                      <a:pt x="15547" y="-233"/>
                      <a:pt x="15129" y="360"/>
                    </a:cubicBezTo>
                    <a:cubicBezTo>
                      <a:pt x="13856" y="2139"/>
                      <a:pt x="12325" y="3198"/>
                      <a:pt x="10674" y="3198"/>
                    </a:cubicBezTo>
                    <a:close/>
                  </a:path>
                </a:pathLst>
              </a:custGeom>
              <a:solidFill>
                <a:schemeClr val="accent4">
                  <a:lumMod val="20000"/>
                  <a:lumOff val="80000"/>
                </a:schemeClr>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sz="3000">
                    <a:solidFill>
                      <a:srgbClr val="FFFFFF"/>
                    </a:solidFill>
                    <a:effectLst>
                      <a:outerShdw blurRad="38100" dist="12700" dir="5400000" rotWithShape="0">
                        <a:srgbClr val="000000">
                          <a:alpha val="50000"/>
                        </a:srgbClr>
                      </a:outerShdw>
                    </a:effectLst>
                  </a:defRPr>
                </a:pPr>
                <a:endParaRPr sz="1875">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22" name="Shape">
                <a:extLst>
                  <a:ext uri="{FF2B5EF4-FFF2-40B4-BE49-F238E27FC236}">
                    <a16:creationId xmlns:a16="http://schemas.microsoft.com/office/drawing/2014/main" id="{04BD7114-DB6E-473F-B98E-A1AC2A733C4A}"/>
                  </a:ext>
                </a:extLst>
              </p:cNvPr>
              <p:cNvSpPr/>
              <p:nvPr/>
            </p:nvSpPr>
            <p:spPr>
              <a:xfrm>
                <a:off x="4329704" y="2503637"/>
                <a:ext cx="1069261" cy="2274211"/>
              </a:xfrm>
              <a:custGeom>
                <a:avLst/>
                <a:gdLst/>
                <a:ahLst/>
                <a:cxnLst>
                  <a:cxn ang="0">
                    <a:pos x="wd2" y="hd2"/>
                  </a:cxn>
                  <a:cxn ang="5400000">
                    <a:pos x="wd2" y="hd2"/>
                  </a:cxn>
                  <a:cxn ang="10800000">
                    <a:pos x="wd2" y="hd2"/>
                  </a:cxn>
                  <a:cxn ang="16200000">
                    <a:pos x="wd2" y="hd2"/>
                  </a:cxn>
                </a:cxnLst>
                <a:rect l="0" t="0" r="r" b="b"/>
                <a:pathLst>
                  <a:path w="21367" h="21341" extrusionOk="0">
                    <a:moveTo>
                      <a:pt x="18169" y="10674"/>
                    </a:moveTo>
                    <a:cubicBezTo>
                      <a:pt x="18169" y="9023"/>
                      <a:pt x="19228" y="7512"/>
                      <a:pt x="21007" y="6239"/>
                    </a:cubicBezTo>
                    <a:cubicBezTo>
                      <a:pt x="21600" y="5821"/>
                      <a:pt x="21431" y="5284"/>
                      <a:pt x="20711" y="4926"/>
                    </a:cubicBezTo>
                    <a:lnTo>
                      <a:pt x="10885" y="312"/>
                    </a:lnTo>
                    <a:cubicBezTo>
                      <a:pt x="9953" y="-126"/>
                      <a:pt x="8386" y="-106"/>
                      <a:pt x="7581" y="391"/>
                    </a:cubicBezTo>
                    <a:cubicBezTo>
                      <a:pt x="2838" y="3215"/>
                      <a:pt x="0" y="6776"/>
                      <a:pt x="0" y="10674"/>
                    </a:cubicBezTo>
                    <a:cubicBezTo>
                      <a:pt x="0" y="14552"/>
                      <a:pt x="2838" y="18113"/>
                      <a:pt x="7581" y="20957"/>
                    </a:cubicBezTo>
                    <a:cubicBezTo>
                      <a:pt x="8386" y="21434"/>
                      <a:pt x="9953" y="21474"/>
                      <a:pt x="10885" y="21036"/>
                    </a:cubicBezTo>
                    <a:lnTo>
                      <a:pt x="20668" y="16422"/>
                    </a:lnTo>
                    <a:cubicBezTo>
                      <a:pt x="21388" y="16084"/>
                      <a:pt x="21558" y="15527"/>
                      <a:pt x="20965" y="15109"/>
                    </a:cubicBezTo>
                    <a:cubicBezTo>
                      <a:pt x="19186" y="13836"/>
                      <a:pt x="18169" y="12305"/>
                      <a:pt x="18169" y="10674"/>
                    </a:cubicBezTo>
                    <a:close/>
                  </a:path>
                </a:pathLst>
              </a:custGeom>
              <a:solidFill>
                <a:schemeClr val="accent6">
                  <a:lumMod val="20000"/>
                  <a:lumOff val="80000"/>
                </a:schemeClr>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sz="3000">
                    <a:solidFill>
                      <a:srgbClr val="FFFFFF"/>
                    </a:solidFill>
                    <a:effectLst>
                      <a:outerShdw blurRad="38100" dist="12700" dir="5400000" rotWithShape="0">
                        <a:srgbClr val="000000">
                          <a:alpha val="50000"/>
                        </a:srgbClr>
                      </a:outerShdw>
                    </a:effectLst>
                  </a:defRPr>
                </a:pPr>
                <a:endParaRPr sz="1875">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23" name="Shape">
                <a:extLst>
                  <a:ext uri="{FF2B5EF4-FFF2-40B4-BE49-F238E27FC236}">
                    <a16:creationId xmlns:a16="http://schemas.microsoft.com/office/drawing/2014/main" id="{9E1A59C5-0310-4EEA-958E-F209F1F8F3A0}"/>
                  </a:ext>
                </a:extLst>
              </p:cNvPr>
              <p:cNvSpPr/>
              <p:nvPr/>
            </p:nvSpPr>
            <p:spPr>
              <a:xfrm>
                <a:off x="4962118" y="1867792"/>
                <a:ext cx="2274221" cy="1069259"/>
              </a:xfrm>
              <a:custGeom>
                <a:avLst/>
                <a:gdLst/>
                <a:ahLst/>
                <a:cxnLst>
                  <a:cxn ang="0">
                    <a:pos x="wd2" y="hd2"/>
                  </a:cxn>
                  <a:cxn ang="5400000">
                    <a:pos x="wd2" y="hd2"/>
                  </a:cxn>
                  <a:cxn ang="10800000">
                    <a:pos x="wd2" y="hd2"/>
                  </a:cxn>
                  <a:cxn ang="16200000">
                    <a:pos x="wd2" y="hd2"/>
                  </a:cxn>
                </a:cxnLst>
                <a:rect l="0" t="0" r="r" b="b"/>
                <a:pathLst>
                  <a:path w="21341" h="21367" extrusionOk="0">
                    <a:moveTo>
                      <a:pt x="10667" y="18169"/>
                    </a:moveTo>
                    <a:cubicBezTo>
                      <a:pt x="12318" y="18169"/>
                      <a:pt x="13829" y="19228"/>
                      <a:pt x="15102" y="21007"/>
                    </a:cubicBezTo>
                    <a:cubicBezTo>
                      <a:pt x="15520" y="21600"/>
                      <a:pt x="16057" y="21431"/>
                      <a:pt x="16415" y="20711"/>
                    </a:cubicBezTo>
                    <a:lnTo>
                      <a:pt x="21029" y="10885"/>
                    </a:lnTo>
                    <a:cubicBezTo>
                      <a:pt x="21467" y="9953"/>
                      <a:pt x="21447" y="8386"/>
                      <a:pt x="20950" y="7581"/>
                    </a:cubicBezTo>
                    <a:cubicBezTo>
                      <a:pt x="18126" y="2838"/>
                      <a:pt x="14565" y="0"/>
                      <a:pt x="10667" y="0"/>
                    </a:cubicBezTo>
                    <a:cubicBezTo>
                      <a:pt x="6789" y="0"/>
                      <a:pt x="3228" y="2838"/>
                      <a:pt x="384" y="7581"/>
                    </a:cubicBezTo>
                    <a:cubicBezTo>
                      <a:pt x="-93" y="8386"/>
                      <a:pt x="-133" y="9953"/>
                      <a:pt x="305" y="10885"/>
                    </a:cubicBezTo>
                    <a:lnTo>
                      <a:pt x="4919" y="20668"/>
                    </a:lnTo>
                    <a:cubicBezTo>
                      <a:pt x="5257" y="21388"/>
                      <a:pt x="5814" y="21558"/>
                      <a:pt x="6232" y="20965"/>
                    </a:cubicBezTo>
                    <a:cubicBezTo>
                      <a:pt x="7505" y="19228"/>
                      <a:pt x="9036" y="18169"/>
                      <a:pt x="10667" y="18169"/>
                    </a:cubicBezTo>
                    <a:close/>
                  </a:path>
                </a:pathLst>
              </a:custGeom>
              <a:solidFill>
                <a:schemeClr val="accent1">
                  <a:lumMod val="20000"/>
                  <a:lumOff val="80000"/>
                </a:schemeClr>
              </a:solidFill>
              <a:ln w="12700">
                <a:miter lim="400000"/>
              </a:ln>
            </p:spPr>
            <p:txBody>
              <a:bodyPr lIns="23813" tIns="23813" rIns="23813" bIns="2381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sz="3000">
                    <a:solidFill>
                      <a:srgbClr val="FFFFFF"/>
                    </a:solidFill>
                    <a:effectLst>
                      <a:outerShdw blurRad="38100" dist="12700" dir="5400000" rotWithShape="0">
                        <a:srgbClr val="000000">
                          <a:alpha val="50000"/>
                        </a:srgbClr>
                      </a:outerShdw>
                    </a:effectLst>
                  </a:defRPr>
                </a:pPr>
                <a:endParaRPr sz="1875">
                  <a:solidFill>
                    <a:srgbClr val="FFFFFF"/>
                  </a:solidFill>
                  <a:effectLst>
                    <a:outerShdw blurRad="38100" dist="12700" dir="5400000" rotWithShape="0">
                      <a:srgbClr val="000000">
                        <a:alpha val="50000"/>
                      </a:srgbClr>
                    </a:outerShdw>
                  </a:effectLst>
                  <a:latin typeface="Verdana" panose="020B0604030504040204" pitchFamily="34" charset="0"/>
                  <a:ea typeface="Verdana" panose="020B0604030504040204" pitchFamily="34" charset="0"/>
                </a:endParaRPr>
              </a:p>
            </p:txBody>
          </p:sp>
          <p:sp>
            <p:nvSpPr>
              <p:cNvPr id="24" name="Freeform: Shape 23">
                <a:extLst>
                  <a:ext uri="{FF2B5EF4-FFF2-40B4-BE49-F238E27FC236}">
                    <a16:creationId xmlns:a16="http://schemas.microsoft.com/office/drawing/2014/main" id="{F42B2E13-3D4D-4C7E-B244-6E0B5F5ABFEA}"/>
                  </a:ext>
                </a:extLst>
              </p:cNvPr>
              <p:cNvSpPr/>
              <p:nvPr/>
            </p:nvSpPr>
            <p:spPr>
              <a:xfrm>
                <a:off x="3658053" y="2340901"/>
                <a:ext cx="1117053" cy="2600627"/>
              </a:xfrm>
              <a:custGeom>
                <a:avLst/>
                <a:gdLst>
                  <a:gd name="connsiteX0" fmla="*/ 997769 w 1117053"/>
                  <a:gd name="connsiteY0" fmla="*/ 94 h 2600627"/>
                  <a:gd name="connsiteX1" fmla="*/ 1061895 w 1117053"/>
                  <a:gd name="connsiteY1" fmla="*/ 23915 h 2600627"/>
                  <a:gd name="connsiteX2" fmla="*/ 1091545 w 1117053"/>
                  <a:gd name="connsiteY2" fmla="*/ 53654 h 2600627"/>
                  <a:gd name="connsiteX3" fmla="*/ 1097861 w 1117053"/>
                  <a:gd name="connsiteY3" fmla="*/ 165931 h 2600627"/>
                  <a:gd name="connsiteX4" fmla="*/ 688806 w 1117053"/>
                  <a:gd name="connsiteY4" fmla="*/ 1297810 h 2600627"/>
                  <a:gd name="connsiteX5" fmla="*/ 1097861 w 1117053"/>
                  <a:gd name="connsiteY5" fmla="*/ 2433815 h 2600627"/>
                  <a:gd name="connsiteX6" fmla="*/ 1091545 w 1117053"/>
                  <a:gd name="connsiteY6" fmla="*/ 2546214 h 2600627"/>
                  <a:gd name="connsiteX7" fmla="*/ 1061895 w 1117053"/>
                  <a:gd name="connsiteY7" fmla="*/ 2575831 h 2600627"/>
                  <a:gd name="connsiteX8" fmla="*/ 936801 w 1117053"/>
                  <a:gd name="connsiteY8" fmla="*/ 2569520 h 2600627"/>
                  <a:gd name="connsiteX9" fmla="*/ 495990 w 1117053"/>
                  <a:gd name="connsiteY9" fmla="*/ 1581842 h 2600627"/>
                  <a:gd name="connsiteX10" fmla="*/ 328525 w 1117053"/>
                  <a:gd name="connsiteY10" fmla="*/ 1628452 h 2600627"/>
                  <a:gd name="connsiteX11" fmla="*/ 0 w 1117053"/>
                  <a:gd name="connsiteY11" fmla="*/ 1299873 h 2600627"/>
                  <a:gd name="connsiteX12" fmla="*/ 328525 w 1117053"/>
                  <a:gd name="connsiteY12" fmla="*/ 971416 h 2600627"/>
                  <a:gd name="connsiteX13" fmla="*/ 495990 w 1117053"/>
                  <a:gd name="connsiteY13" fmla="*/ 1018026 h 2600627"/>
                  <a:gd name="connsiteX14" fmla="*/ 936801 w 1117053"/>
                  <a:gd name="connsiteY14" fmla="*/ 30348 h 2600627"/>
                  <a:gd name="connsiteX15" fmla="*/ 997769 w 1117053"/>
                  <a:gd name="connsiteY15" fmla="*/ 94 h 260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7053" h="2600627">
                    <a:moveTo>
                      <a:pt x="997769" y="94"/>
                    </a:moveTo>
                    <a:cubicBezTo>
                      <a:pt x="1020555" y="-968"/>
                      <a:pt x="1043868" y="6983"/>
                      <a:pt x="1061895" y="23915"/>
                    </a:cubicBezTo>
                    <a:lnTo>
                      <a:pt x="1091545" y="53654"/>
                    </a:lnTo>
                    <a:cubicBezTo>
                      <a:pt x="1121196" y="83271"/>
                      <a:pt x="1125494" y="134129"/>
                      <a:pt x="1097861" y="165931"/>
                    </a:cubicBezTo>
                    <a:cubicBezTo>
                      <a:pt x="841445" y="473268"/>
                      <a:pt x="688806" y="867514"/>
                      <a:pt x="688806" y="1297810"/>
                    </a:cubicBezTo>
                    <a:cubicBezTo>
                      <a:pt x="688806" y="1734418"/>
                      <a:pt x="843551" y="2128663"/>
                      <a:pt x="1097861" y="2433815"/>
                    </a:cubicBezTo>
                    <a:cubicBezTo>
                      <a:pt x="1125407" y="2467802"/>
                      <a:pt x="1123301" y="2516476"/>
                      <a:pt x="1091545" y="2546214"/>
                    </a:cubicBezTo>
                    <a:lnTo>
                      <a:pt x="1061895" y="2575831"/>
                    </a:lnTo>
                    <a:cubicBezTo>
                      <a:pt x="1025840" y="2611882"/>
                      <a:pt x="968645" y="2607633"/>
                      <a:pt x="936801" y="2569520"/>
                    </a:cubicBezTo>
                    <a:cubicBezTo>
                      <a:pt x="705825" y="2293984"/>
                      <a:pt x="548975" y="1954846"/>
                      <a:pt x="495990" y="1581842"/>
                    </a:cubicBezTo>
                    <a:cubicBezTo>
                      <a:pt x="447215" y="1611459"/>
                      <a:pt x="390019" y="1628452"/>
                      <a:pt x="328525" y="1628452"/>
                    </a:cubicBezTo>
                    <a:cubicBezTo>
                      <a:pt x="148341" y="1628452"/>
                      <a:pt x="0" y="1482188"/>
                      <a:pt x="0" y="1299873"/>
                    </a:cubicBezTo>
                    <a:cubicBezTo>
                      <a:pt x="0" y="1117680"/>
                      <a:pt x="146235" y="971416"/>
                      <a:pt x="328525" y="971416"/>
                    </a:cubicBezTo>
                    <a:cubicBezTo>
                      <a:pt x="390019" y="971416"/>
                      <a:pt x="447215" y="988288"/>
                      <a:pt x="495990" y="1018026"/>
                    </a:cubicBezTo>
                    <a:cubicBezTo>
                      <a:pt x="548975" y="645022"/>
                      <a:pt x="705825" y="305884"/>
                      <a:pt x="936801" y="30348"/>
                    </a:cubicBezTo>
                    <a:cubicBezTo>
                      <a:pt x="952723" y="11231"/>
                      <a:pt x="974983" y="1156"/>
                      <a:pt x="997769" y="9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70">
                  <a:defRPr/>
                </a:pPr>
                <a:endParaRPr lang="en-US" sz="1125">
                  <a:solidFill>
                    <a:srgbClr val="FFFFFF"/>
                  </a:solidFill>
                  <a:latin typeface="Verdana" panose="020B0604030504040204" pitchFamily="34" charset="0"/>
                  <a:ea typeface="Verdana" panose="020B0604030504040204" pitchFamily="34" charset="0"/>
                </a:endParaRPr>
              </a:p>
            </p:txBody>
          </p:sp>
          <p:sp>
            <p:nvSpPr>
              <p:cNvPr id="25" name="Freeform: Shape 24">
                <a:extLst>
                  <a:ext uri="{FF2B5EF4-FFF2-40B4-BE49-F238E27FC236}">
                    <a16:creationId xmlns:a16="http://schemas.microsoft.com/office/drawing/2014/main" id="{C65C126F-4773-4C1F-9B3B-152723C45D6F}"/>
                  </a:ext>
                </a:extLst>
              </p:cNvPr>
              <p:cNvSpPr/>
              <p:nvPr/>
            </p:nvSpPr>
            <p:spPr>
              <a:xfrm>
                <a:off x="7427397" y="2362114"/>
                <a:ext cx="1117067" cy="2596361"/>
              </a:xfrm>
              <a:custGeom>
                <a:avLst/>
                <a:gdLst>
                  <a:gd name="connsiteX0" fmla="*/ 119319 w 1117067"/>
                  <a:gd name="connsiteY0" fmla="*/ 91 h 2596361"/>
                  <a:gd name="connsiteX1" fmla="*/ 180255 w 1117067"/>
                  <a:gd name="connsiteY1" fmla="*/ 30281 h 2596361"/>
                  <a:gd name="connsiteX2" fmla="*/ 621072 w 1117067"/>
                  <a:gd name="connsiteY2" fmla="*/ 1018047 h 2596361"/>
                  <a:gd name="connsiteX3" fmla="*/ 788538 w 1117067"/>
                  <a:gd name="connsiteY3" fmla="*/ 971391 h 2596361"/>
                  <a:gd name="connsiteX4" fmla="*/ 1117067 w 1117067"/>
                  <a:gd name="connsiteY4" fmla="*/ 1295678 h 2596361"/>
                  <a:gd name="connsiteX5" fmla="*/ 788538 w 1117067"/>
                  <a:gd name="connsiteY5" fmla="*/ 1624206 h 2596361"/>
                  <a:gd name="connsiteX6" fmla="*/ 621072 w 1117067"/>
                  <a:gd name="connsiteY6" fmla="*/ 1577550 h 2596361"/>
                  <a:gd name="connsiteX7" fmla="*/ 180255 w 1117067"/>
                  <a:gd name="connsiteY7" fmla="*/ 2565195 h 2596361"/>
                  <a:gd name="connsiteX8" fmla="*/ 55159 w 1117067"/>
                  <a:gd name="connsiteY8" fmla="*/ 2571618 h 2596361"/>
                  <a:gd name="connsiteX9" fmla="*/ 25508 w 1117067"/>
                  <a:gd name="connsiteY9" fmla="*/ 2541928 h 2596361"/>
                  <a:gd name="connsiteX10" fmla="*/ 19192 w 1117067"/>
                  <a:gd name="connsiteY10" fmla="*/ 2429591 h 2596361"/>
                  <a:gd name="connsiteX11" fmla="*/ 428253 w 1117067"/>
                  <a:gd name="connsiteY11" fmla="*/ 1297738 h 2596361"/>
                  <a:gd name="connsiteX12" fmla="*/ 19192 w 1117067"/>
                  <a:gd name="connsiteY12" fmla="*/ 166006 h 2596361"/>
                  <a:gd name="connsiteX13" fmla="*/ 25508 w 1117067"/>
                  <a:gd name="connsiteY13" fmla="*/ 53669 h 2596361"/>
                  <a:gd name="connsiteX14" fmla="*/ 55159 w 1117067"/>
                  <a:gd name="connsiteY14" fmla="*/ 23979 h 2596361"/>
                  <a:gd name="connsiteX15" fmla="*/ 119319 w 1117067"/>
                  <a:gd name="connsiteY15" fmla="*/ 91 h 259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7067" h="2596361">
                    <a:moveTo>
                      <a:pt x="119319" y="91"/>
                    </a:moveTo>
                    <a:cubicBezTo>
                      <a:pt x="142117" y="1136"/>
                      <a:pt x="164377" y="11195"/>
                      <a:pt x="180255" y="30281"/>
                    </a:cubicBezTo>
                    <a:cubicBezTo>
                      <a:pt x="411234" y="305852"/>
                      <a:pt x="568086" y="644923"/>
                      <a:pt x="621072" y="1018047"/>
                    </a:cubicBezTo>
                    <a:cubicBezTo>
                      <a:pt x="669847" y="988357"/>
                      <a:pt x="727043" y="971391"/>
                      <a:pt x="788538" y="971391"/>
                    </a:cubicBezTo>
                    <a:cubicBezTo>
                      <a:pt x="968724" y="971391"/>
                      <a:pt x="1117067" y="1113418"/>
                      <a:pt x="1117067" y="1295678"/>
                    </a:cubicBezTo>
                    <a:cubicBezTo>
                      <a:pt x="1117067" y="1477938"/>
                      <a:pt x="968724" y="1624206"/>
                      <a:pt x="788538" y="1624206"/>
                    </a:cubicBezTo>
                    <a:cubicBezTo>
                      <a:pt x="727043" y="1624206"/>
                      <a:pt x="669847" y="1607240"/>
                      <a:pt x="621072" y="1577550"/>
                    </a:cubicBezTo>
                    <a:cubicBezTo>
                      <a:pt x="568086" y="1950553"/>
                      <a:pt x="411234" y="2289745"/>
                      <a:pt x="180255" y="2565195"/>
                    </a:cubicBezTo>
                    <a:cubicBezTo>
                      <a:pt x="148499" y="2603368"/>
                      <a:pt x="91214" y="2607609"/>
                      <a:pt x="55159" y="2571618"/>
                    </a:cubicBezTo>
                    <a:lnTo>
                      <a:pt x="25508" y="2541928"/>
                    </a:lnTo>
                    <a:cubicBezTo>
                      <a:pt x="-6248" y="2512238"/>
                      <a:pt x="-8353" y="2463522"/>
                      <a:pt x="19192" y="2429591"/>
                    </a:cubicBezTo>
                    <a:cubicBezTo>
                      <a:pt x="273506" y="2122270"/>
                      <a:pt x="428253" y="1728060"/>
                      <a:pt x="428253" y="1297738"/>
                    </a:cubicBezTo>
                    <a:cubicBezTo>
                      <a:pt x="428253" y="867537"/>
                      <a:pt x="275612" y="473327"/>
                      <a:pt x="19192" y="166006"/>
                    </a:cubicBezTo>
                    <a:cubicBezTo>
                      <a:pt x="-8353" y="134135"/>
                      <a:pt x="-4142" y="83359"/>
                      <a:pt x="25508" y="53669"/>
                    </a:cubicBezTo>
                    <a:lnTo>
                      <a:pt x="55159" y="23979"/>
                    </a:lnTo>
                    <a:cubicBezTo>
                      <a:pt x="73187" y="7014"/>
                      <a:pt x="96522" y="-954"/>
                      <a:pt x="119319" y="9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70">
                  <a:defRPr/>
                </a:pPr>
                <a:endParaRPr lang="en-US" sz="1125">
                  <a:solidFill>
                    <a:srgbClr val="FFFFFF"/>
                  </a:solidFill>
                  <a:latin typeface="Verdana" panose="020B0604030504040204" pitchFamily="34" charset="0"/>
                  <a:ea typeface="Verdana" panose="020B0604030504040204" pitchFamily="34" charset="0"/>
                </a:endParaRPr>
              </a:p>
            </p:txBody>
          </p:sp>
          <p:sp>
            <p:nvSpPr>
              <p:cNvPr id="26" name="Freeform: Shape 25">
                <a:extLst>
                  <a:ext uri="{FF2B5EF4-FFF2-40B4-BE49-F238E27FC236}">
                    <a16:creationId xmlns:a16="http://schemas.microsoft.com/office/drawing/2014/main" id="{66A86E09-CF56-4C8C-AE35-616893DCF520}"/>
                  </a:ext>
                </a:extLst>
              </p:cNvPr>
              <p:cNvSpPr/>
              <p:nvPr/>
            </p:nvSpPr>
            <p:spPr>
              <a:xfrm>
                <a:off x="5596342" y="2767157"/>
                <a:ext cx="999316" cy="289638"/>
              </a:xfrm>
              <a:custGeom>
                <a:avLst/>
                <a:gdLst>
                  <a:gd name="connsiteX0" fmla="*/ 499659 w 999316"/>
                  <a:gd name="connsiteY0" fmla="*/ 0 h 289638"/>
                  <a:gd name="connsiteX1" fmla="*/ 959569 w 999316"/>
                  <a:gd name="connsiteY1" fmla="*/ 133582 h 289638"/>
                  <a:gd name="connsiteX2" fmla="*/ 974487 w 999316"/>
                  <a:gd name="connsiteY2" fmla="*/ 264910 h 289638"/>
                  <a:gd name="connsiteX3" fmla="*/ 868484 w 999316"/>
                  <a:gd name="connsiteY3" fmla="*/ 275579 h 289638"/>
                  <a:gd name="connsiteX4" fmla="*/ 830280 w 999316"/>
                  <a:gd name="connsiteY4" fmla="*/ 252245 h 289638"/>
                  <a:gd name="connsiteX5" fmla="*/ 639500 w 999316"/>
                  <a:gd name="connsiteY5" fmla="*/ 182331 h 289638"/>
                  <a:gd name="connsiteX6" fmla="*/ 499659 w 999316"/>
                  <a:gd name="connsiteY6" fmla="*/ 167498 h 289638"/>
                  <a:gd name="connsiteX7" fmla="*/ 130833 w 999316"/>
                  <a:gd name="connsiteY7" fmla="*/ 275579 h 289638"/>
                  <a:gd name="connsiteX8" fmla="*/ 24831 w 999316"/>
                  <a:gd name="connsiteY8" fmla="*/ 264910 h 289638"/>
                  <a:gd name="connsiteX9" fmla="*/ 39749 w 999316"/>
                  <a:gd name="connsiteY9" fmla="*/ 133582 h 289638"/>
                  <a:gd name="connsiteX10" fmla="*/ 499659 w 999316"/>
                  <a:gd name="connsiteY10" fmla="*/ 0 h 28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9316" h="289638">
                    <a:moveTo>
                      <a:pt x="499659" y="0"/>
                    </a:moveTo>
                    <a:cubicBezTo>
                      <a:pt x="669214" y="0"/>
                      <a:pt x="828218" y="48749"/>
                      <a:pt x="959569" y="133582"/>
                    </a:cubicBezTo>
                    <a:cubicBezTo>
                      <a:pt x="1006263" y="163248"/>
                      <a:pt x="1012570" y="226830"/>
                      <a:pt x="974487" y="264910"/>
                    </a:cubicBezTo>
                    <a:cubicBezTo>
                      <a:pt x="944772" y="294662"/>
                      <a:pt x="902323" y="296744"/>
                      <a:pt x="868484" y="275579"/>
                    </a:cubicBezTo>
                    <a:cubicBezTo>
                      <a:pt x="855749" y="267078"/>
                      <a:pt x="843015" y="258578"/>
                      <a:pt x="830280" y="252245"/>
                    </a:cubicBezTo>
                    <a:cubicBezTo>
                      <a:pt x="770972" y="220411"/>
                      <a:pt x="707419" y="197164"/>
                      <a:pt x="639500" y="182331"/>
                    </a:cubicBezTo>
                    <a:cubicBezTo>
                      <a:pt x="594988" y="173831"/>
                      <a:pt x="548415" y="167498"/>
                      <a:pt x="499659" y="167498"/>
                    </a:cubicBezTo>
                    <a:cubicBezTo>
                      <a:pt x="364063" y="167498"/>
                      <a:pt x="236836" y="207747"/>
                      <a:pt x="130833" y="275579"/>
                    </a:cubicBezTo>
                    <a:cubicBezTo>
                      <a:pt x="96995" y="296744"/>
                      <a:pt x="52483" y="292494"/>
                      <a:pt x="24831" y="264910"/>
                    </a:cubicBezTo>
                    <a:cubicBezTo>
                      <a:pt x="-13253" y="226830"/>
                      <a:pt x="-6946" y="163248"/>
                      <a:pt x="39749" y="133582"/>
                    </a:cubicBezTo>
                    <a:cubicBezTo>
                      <a:pt x="173283" y="48749"/>
                      <a:pt x="330103" y="0"/>
                      <a:pt x="4996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70">
                  <a:defRPr/>
                </a:pPr>
                <a:endParaRPr lang="en-US" sz="1125">
                  <a:solidFill>
                    <a:srgbClr val="FFFFFF"/>
                  </a:solidFill>
                  <a:latin typeface="Verdana" panose="020B0604030504040204" pitchFamily="34" charset="0"/>
                  <a:ea typeface="Verdana" panose="020B0604030504040204" pitchFamily="34" charset="0"/>
                </a:endParaRPr>
              </a:p>
            </p:txBody>
          </p:sp>
          <p:sp>
            <p:nvSpPr>
              <p:cNvPr id="27" name="Freeform: Shape 26">
                <a:extLst>
                  <a:ext uri="{FF2B5EF4-FFF2-40B4-BE49-F238E27FC236}">
                    <a16:creationId xmlns:a16="http://schemas.microsoft.com/office/drawing/2014/main" id="{38EF6EE8-53B7-4381-9CA9-33F4DC60D2D3}"/>
                  </a:ext>
                </a:extLst>
              </p:cNvPr>
              <p:cNvSpPr/>
              <p:nvPr/>
            </p:nvSpPr>
            <p:spPr>
              <a:xfrm>
                <a:off x="5232942" y="3145389"/>
                <a:ext cx="288983" cy="999286"/>
              </a:xfrm>
              <a:custGeom>
                <a:avLst/>
                <a:gdLst>
                  <a:gd name="connsiteX0" fmla="*/ 196117 w 288983"/>
                  <a:gd name="connsiteY0" fmla="*/ 498 h 999286"/>
                  <a:gd name="connsiteX1" fmla="*/ 265013 w 288983"/>
                  <a:gd name="connsiteY1" fmla="*/ 24911 h 999286"/>
                  <a:gd name="connsiteX2" fmla="*/ 275539 w 288983"/>
                  <a:gd name="connsiteY2" fmla="*/ 130877 h 999286"/>
                  <a:gd name="connsiteX3" fmla="*/ 169569 w 288983"/>
                  <a:gd name="connsiteY3" fmla="*/ 499633 h 999286"/>
                  <a:gd name="connsiteX4" fmla="*/ 275539 w 288983"/>
                  <a:gd name="connsiteY4" fmla="*/ 868388 h 999286"/>
                  <a:gd name="connsiteX5" fmla="*/ 265013 w 288983"/>
                  <a:gd name="connsiteY5" fmla="*/ 974476 h 999286"/>
                  <a:gd name="connsiteX6" fmla="*/ 133603 w 288983"/>
                  <a:gd name="connsiteY6" fmla="*/ 959546 h 999286"/>
                  <a:gd name="connsiteX7" fmla="*/ 0 w 288983"/>
                  <a:gd name="connsiteY7" fmla="*/ 499633 h 999286"/>
                  <a:gd name="connsiteX8" fmla="*/ 133603 w 288983"/>
                  <a:gd name="connsiteY8" fmla="*/ 39720 h 999286"/>
                  <a:gd name="connsiteX9" fmla="*/ 196117 w 288983"/>
                  <a:gd name="connsiteY9" fmla="*/ 498 h 99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983" h="999286">
                    <a:moveTo>
                      <a:pt x="196117" y="498"/>
                    </a:moveTo>
                    <a:cubicBezTo>
                      <a:pt x="220493" y="-2157"/>
                      <a:pt x="245933" y="5794"/>
                      <a:pt x="265013" y="24911"/>
                    </a:cubicBezTo>
                    <a:cubicBezTo>
                      <a:pt x="292558" y="52465"/>
                      <a:pt x="296769" y="96890"/>
                      <a:pt x="275539" y="130877"/>
                    </a:cubicBezTo>
                    <a:cubicBezTo>
                      <a:pt x="209834" y="238906"/>
                      <a:pt x="169569" y="364050"/>
                      <a:pt x="169569" y="499633"/>
                    </a:cubicBezTo>
                    <a:cubicBezTo>
                      <a:pt x="169569" y="633152"/>
                      <a:pt x="207729" y="760359"/>
                      <a:pt x="275539" y="868388"/>
                    </a:cubicBezTo>
                    <a:cubicBezTo>
                      <a:pt x="296769" y="902375"/>
                      <a:pt x="292558" y="946922"/>
                      <a:pt x="265013" y="974476"/>
                    </a:cubicBezTo>
                    <a:cubicBezTo>
                      <a:pt x="226853" y="1012589"/>
                      <a:pt x="163253" y="1006156"/>
                      <a:pt x="133603" y="959546"/>
                    </a:cubicBezTo>
                    <a:cubicBezTo>
                      <a:pt x="48774" y="826026"/>
                      <a:pt x="0" y="669202"/>
                      <a:pt x="0" y="499633"/>
                    </a:cubicBezTo>
                    <a:cubicBezTo>
                      <a:pt x="0" y="330063"/>
                      <a:pt x="48774" y="173239"/>
                      <a:pt x="133603" y="39720"/>
                    </a:cubicBezTo>
                    <a:cubicBezTo>
                      <a:pt x="148428" y="16415"/>
                      <a:pt x="171741" y="3154"/>
                      <a:pt x="196117" y="49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70">
                  <a:defRPr/>
                </a:pPr>
                <a:endParaRPr lang="en-US" sz="1125">
                  <a:solidFill>
                    <a:srgbClr val="FFFFFF"/>
                  </a:solidFill>
                  <a:latin typeface="Verdana" panose="020B0604030504040204" pitchFamily="34" charset="0"/>
                  <a:ea typeface="Verdana" panose="020B0604030504040204" pitchFamily="34" charset="0"/>
                </a:endParaRPr>
              </a:p>
            </p:txBody>
          </p:sp>
          <p:sp>
            <p:nvSpPr>
              <p:cNvPr id="28" name="Freeform: Shape 27">
                <a:extLst>
                  <a:ext uri="{FF2B5EF4-FFF2-40B4-BE49-F238E27FC236}">
                    <a16:creationId xmlns:a16="http://schemas.microsoft.com/office/drawing/2014/main" id="{A67373F5-FB1C-40D2-89E0-FD0B0F1327EF}"/>
                  </a:ext>
                </a:extLst>
              </p:cNvPr>
              <p:cNvSpPr/>
              <p:nvPr/>
            </p:nvSpPr>
            <p:spPr>
              <a:xfrm>
                <a:off x="6678683" y="3145389"/>
                <a:ext cx="290276" cy="997713"/>
              </a:xfrm>
              <a:custGeom>
                <a:avLst/>
                <a:gdLst>
                  <a:gd name="connsiteX0" fmla="*/ 94212 w 290276"/>
                  <a:gd name="connsiteY0" fmla="*/ 529 h 997713"/>
                  <a:gd name="connsiteX1" fmla="*/ 156759 w 290276"/>
                  <a:gd name="connsiteY1" fmla="*/ 38156 h 997713"/>
                  <a:gd name="connsiteX2" fmla="*/ 290276 w 290276"/>
                  <a:gd name="connsiteY2" fmla="*/ 498047 h 997713"/>
                  <a:gd name="connsiteX3" fmla="*/ 156759 w 290276"/>
                  <a:gd name="connsiteY3" fmla="*/ 958059 h 997713"/>
                  <a:gd name="connsiteX4" fmla="*/ 25348 w 290276"/>
                  <a:gd name="connsiteY4" fmla="*/ 972844 h 997713"/>
                  <a:gd name="connsiteX5" fmla="*/ 12628 w 290276"/>
                  <a:gd name="connsiteY5" fmla="*/ 868989 h 997713"/>
                  <a:gd name="connsiteX6" fmla="*/ 23155 w 290276"/>
                  <a:gd name="connsiteY6" fmla="*/ 849964 h 997713"/>
                  <a:gd name="connsiteX7" fmla="*/ 120704 w 290276"/>
                  <a:gd name="connsiteY7" fmla="*/ 498047 h 997713"/>
                  <a:gd name="connsiteX8" fmla="*/ 14733 w 290276"/>
                  <a:gd name="connsiteY8" fmla="*/ 129286 h 997713"/>
                  <a:gd name="connsiteX9" fmla="*/ 25348 w 290276"/>
                  <a:gd name="connsiteY9" fmla="*/ 23251 h 997713"/>
                  <a:gd name="connsiteX10" fmla="*/ 94212 w 290276"/>
                  <a:gd name="connsiteY10" fmla="*/ 529 h 9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276" h="997713">
                    <a:moveTo>
                      <a:pt x="94212" y="529"/>
                    </a:moveTo>
                    <a:cubicBezTo>
                      <a:pt x="118577" y="3195"/>
                      <a:pt x="141890" y="15919"/>
                      <a:pt x="156759" y="38156"/>
                    </a:cubicBezTo>
                    <a:cubicBezTo>
                      <a:pt x="241501" y="171700"/>
                      <a:pt x="290276" y="328511"/>
                      <a:pt x="290276" y="498047"/>
                    </a:cubicBezTo>
                    <a:cubicBezTo>
                      <a:pt x="290276" y="667583"/>
                      <a:pt x="241501" y="824515"/>
                      <a:pt x="156759" y="958059"/>
                    </a:cubicBezTo>
                    <a:cubicBezTo>
                      <a:pt x="127021" y="1004594"/>
                      <a:pt x="63508" y="1011016"/>
                      <a:pt x="25348" y="972844"/>
                    </a:cubicBezTo>
                    <a:cubicBezTo>
                      <a:pt x="-2198" y="945335"/>
                      <a:pt x="-8602" y="900739"/>
                      <a:pt x="12628" y="868989"/>
                    </a:cubicBezTo>
                    <a:cubicBezTo>
                      <a:pt x="16838" y="862567"/>
                      <a:pt x="21049" y="856265"/>
                      <a:pt x="23155" y="849964"/>
                    </a:cubicBezTo>
                    <a:cubicBezTo>
                      <a:pt x="84650" y="746109"/>
                      <a:pt x="120704" y="627350"/>
                      <a:pt x="120704" y="498047"/>
                    </a:cubicBezTo>
                    <a:cubicBezTo>
                      <a:pt x="120704" y="362443"/>
                      <a:pt x="80439" y="237382"/>
                      <a:pt x="14733" y="129286"/>
                    </a:cubicBezTo>
                    <a:cubicBezTo>
                      <a:pt x="-6496" y="95355"/>
                      <a:pt x="-2198" y="50880"/>
                      <a:pt x="25348" y="23251"/>
                    </a:cubicBezTo>
                    <a:cubicBezTo>
                      <a:pt x="44428" y="5255"/>
                      <a:pt x="69846" y="-2137"/>
                      <a:pt x="94212" y="52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70">
                  <a:defRPr/>
                </a:pPr>
                <a:endParaRPr lang="en-US" sz="1125">
                  <a:solidFill>
                    <a:srgbClr val="FFFFFF"/>
                  </a:solidFill>
                  <a:latin typeface="Verdana" panose="020B0604030504040204" pitchFamily="34" charset="0"/>
                  <a:ea typeface="Verdana" panose="020B0604030504040204" pitchFamily="34" charset="0"/>
                </a:endParaRPr>
              </a:p>
            </p:txBody>
          </p:sp>
          <p:sp>
            <p:nvSpPr>
              <p:cNvPr id="29" name="Freeform: Shape 28">
                <a:extLst>
                  <a:ext uri="{FF2B5EF4-FFF2-40B4-BE49-F238E27FC236}">
                    <a16:creationId xmlns:a16="http://schemas.microsoft.com/office/drawing/2014/main" id="{3853A7B3-CCED-47E6-8A75-47E49AAD3D4A}"/>
                  </a:ext>
                </a:extLst>
              </p:cNvPr>
              <p:cNvSpPr/>
              <p:nvPr/>
            </p:nvSpPr>
            <p:spPr>
              <a:xfrm>
                <a:off x="5596694" y="4240919"/>
                <a:ext cx="998612" cy="289580"/>
              </a:xfrm>
              <a:custGeom>
                <a:avLst/>
                <a:gdLst>
                  <a:gd name="connsiteX0" fmla="*/ 923101 w 998612"/>
                  <a:gd name="connsiteY0" fmla="*/ 299 h 289580"/>
                  <a:gd name="connsiteX1" fmla="*/ 973783 w 998612"/>
                  <a:gd name="connsiteY1" fmla="*/ 24691 h 289580"/>
                  <a:gd name="connsiteX2" fmla="*/ 958865 w 998612"/>
                  <a:gd name="connsiteY2" fmla="*/ 156040 h 289580"/>
                  <a:gd name="connsiteX3" fmla="*/ 498958 w 998612"/>
                  <a:gd name="connsiteY3" fmla="*/ 289580 h 289580"/>
                  <a:gd name="connsiteX4" fmla="*/ 39050 w 998612"/>
                  <a:gd name="connsiteY4" fmla="*/ 156040 h 289580"/>
                  <a:gd name="connsiteX5" fmla="*/ 24132 w 998612"/>
                  <a:gd name="connsiteY5" fmla="*/ 26794 h 289580"/>
                  <a:gd name="connsiteX6" fmla="*/ 130134 w 998612"/>
                  <a:gd name="connsiteY6" fmla="*/ 16192 h 289580"/>
                  <a:gd name="connsiteX7" fmla="*/ 498958 w 998612"/>
                  <a:gd name="connsiteY7" fmla="*/ 122130 h 289580"/>
                  <a:gd name="connsiteX8" fmla="*/ 638798 w 998612"/>
                  <a:gd name="connsiteY8" fmla="*/ 107321 h 289580"/>
                  <a:gd name="connsiteX9" fmla="*/ 768086 w 998612"/>
                  <a:gd name="connsiteY9" fmla="*/ 67101 h 289580"/>
                  <a:gd name="connsiteX10" fmla="*/ 867781 w 998612"/>
                  <a:gd name="connsiteY10" fmla="*/ 14089 h 289580"/>
                  <a:gd name="connsiteX11" fmla="*/ 923101 w 998612"/>
                  <a:gd name="connsiteY11" fmla="*/ 299 h 2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8612" h="289580">
                    <a:moveTo>
                      <a:pt x="923101" y="299"/>
                    </a:moveTo>
                    <a:cubicBezTo>
                      <a:pt x="941916" y="1887"/>
                      <a:pt x="959957" y="9839"/>
                      <a:pt x="973783" y="24691"/>
                    </a:cubicBezTo>
                    <a:cubicBezTo>
                      <a:pt x="1011866" y="62808"/>
                      <a:pt x="1005559" y="126423"/>
                      <a:pt x="958865" y="156040"/>
                    </a:cubicBezTo>
                    <a:cubicBezTo>
                      <a:pt x="825332" y="240861"/>
                      <a:pt x="668512" y="289580"/>
                      <a:pt x="498958" y="289580"/>
                    </a:cubicBezTo>
                    <a:cubicBezTo>
                      <a:pt x="329403" y="289580"/>
                      <a:pt x="172584" y="240861"/>
                      <a:pt x="39050" y="156040"/>
                    </a:cubicBezTo>
                    <a:cubicBezTo>
                      <a:pt x="-5461" y="128526"/>
                      <a:pt x="-13951" y="64911"/>
                      <a:pt x="24132" y="26794"/>
                    </a:cubicBezTo>
                    <a:cubicBezTo>
                      <a:pt x="51785" y="-720"/>
                      <a:pt x="96296" y="-5013"/>
                      <a:pt x="130134" y="16192"/>
                    </a:cubicBezTo>
                    <a:cubicBezTo>
                      <a:pt x="236136" y="84013"/>
                      <a:pt x="363363" y="122130"/>
                      <a:pt x="498958" y="122130"/>
                    </a:cubicBezTo>
                    <a:cubicBezTo>
                      <a:pt x="545531" y="122130"/>
                      <a:pt x="592225" y="117924"/>
                      <a:pt x="638798" y="107321"/>
                    </a:cubicBezTo>
                    <a:cubicBezTo>
                      <a:pt x="683309" y="98821"/>
                      <a:pt x="727820" y="84013"/>
                      <a:pt x="768086" y="67101"/>
                    </a:cubicBezTo>
                    <a:cubicBezTo>
                      <a:pt x="802046" y="52205"/>
                      <a:pt x="836005" y="35294"/>
                      <a:pt x="867781" y="14089"/>
                    </a:cubicBezTo>
                    <a:cubicBezTo>
                      <a:pt x="884700" y="3487"/>
                      <a:pt x="904287" y="-1289"/>
                      <a:pt x="923101" y="2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70">
                  <a:defRPr/>
                </a:pPr>
                <a:endParaRPr lang="en-US" sz="1125">
                  <a:solidFill>
                    <a:srgbClr val="FFFFFF"/>
                  </a:solidFill>
                  <a:latin typeface="Verdana" panose="020B0604030504040204" pitchFamily="34" charset="0"/>
                  <a:ea typeface="Verdana" panose="020B0604030504040204" pitchFamily="34" charset="0"/>
                </a:endParaRPr>
              </a:p>
            </p:txBody>
          </p:sp>
          <p:sp>
            <p:nvSpPr>
              <p:cNvPr id="30" name="Freeform: Shape 29">
                <a:extLst>
                  <a:ext uri="{FF2B5EF4-FFF2-40B4-BE49-F238E27FC236}">
                    <a16:creationId xmlns:a16="http://schemas.microsoft.com/office/drawing/2014/main" id="{7885F388-255E-4E56-89DC-9A1BCA5992AB}"/>
                  </a:ext>
                </a:extLst>
              </p:cNvPr>
              <p:cNvSpPr/>
              <p:nvPr/>
            </p:nvSpPr>
            <p:spPr>
              <a:xfrm>
                <a:off x="4793003" y="1217571"/>
                <a:ext cx="2599223" cy="1098007"/>
              </a:xfrm>
              <a:custGeom>
                <a:avLst/>
                <a:gdLst>
                  <a:gd name="connsiteX0" fmla="*/ 1299612 w 2599223"/>
                  <a:gd name="connsiteY0" fmla="*/ 0 h 1098007"/>
                  <a:gd name="connsiteX1" fmla="*/ 1628171 w 2599223"/>
                  <a:gd name="connsiteY1" fmla="*/ 328492 h 1098007"/>
                  <a:gd name="connsiteX2" fmla="*/ 1592149 w 2599223"/>
                  <a:gd name="connsiteY2" fmla="*/ 478989 h 1098007"/>
                  <a:gd name="connsiteX3" fmla="*/ 2569216 w 2599223"/>
                  <a:gd name="connsiteY3" fmla="*/ 917730 h 1098007"/>
                  <a:gd name="connsiteX4" fmla="*/ 2573461 w 2599223"/>
                  <a:gd name="connsiteY4" fmla="*/ 1042812 h 1098007"/>
                  <a:gd name="connsiteX5" fmla="*/ 2543746 w 2599223"/>
                  <a:gd name="connsiteY5" fmla="*/ 1072478 h 1098007"/>
                  <a:gd name="connsiteX6" fmla="*/ 2431437 w 2599223"/>
                  <a:gd name="connsiteY6" fmla="*/ 1078810 h 1098007"/>
                  <a:gd name="connsiteX7" fmla="*/ 1299612 w 2599223"/>
                  <a:gd name="connsiteY7" fmla="*/ 669735 h 1098007"/>
                  <a:gd name="connsiteX8" fmla="*/ 167786 w 2599223"/>
                  <a:gd name="connsiteY8" fmla="*/ 1078810 h 1098007"/>
                  <a:gd name="connsiteX9" fmla="*/ 55477 w 2599223"/>
                  <a:gd name="connsiteY9" fmla="*/ 1072478 h 1098007"/>
                  <a:gd name="connsiteX10" fmla="*/ 25763 w 2599223"/>
                  <a:gd name="connsiteY10" fmla="*/ 1042812 h 1098007"/>
                  <a:gd name="connsiteX11" fmla="*/ 30007 w 2599223"/>
                  <a:gd name="connsiteY11" fmla="*/ 917730 h 1098007"/>
                  <a:gd name="connsiteX12" fmla="*/ 1007074 w 2599223"/>
                  <a:gd name="connsiteY12" fmla="*/ 478989 h 1098007"/>
                  <a:gd name="connsiteX13" fmla="*/ 971052 w 2599223"/>
                  <a:gd name="connsiteY13" fmla="*/ 328492 h 1098007"/>
                  <a:gd name="connsiteX14" fmla="*/ 1299612 w 2599223"/>
                  <a:gd name="connsiteY14" fmla="*/ 0 h 109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9223" h="1098007">
                    <a:moveTo>
                      <a:pt x="1299612" y="0"/>
                    </a:moveTo>
                    <a:cubicBezTo>
                      <a:pt x="1481902" y="0"/>
                      <a:pt x="1628171" y="148329"/>
                      <a:pt x="1628171" y="328492"/>
                    </a:cubicBezTo>
                    <a:cubicBezTo>
                      <a:pt x="1628171" y="383660"/>
                      <a:pt x="1615436" y="434491"/>
                      <a:pt x="1592149" y="478989"/>
                    </a:cubicBezTo>
                    <a:cubicBezTo>
                      <a:pt x="1960854" y="534070"/>
                      <a:pt x="2295841" y="688818"/>
                      <a:pt x="2569216" y="917730"/>
                    </a:cubicBezTo>
                    <a:cubicBezTo>
                      <a:pt x="2607420" y="949565"/>
                      <a:pt x="2609482" y="1006728"/>
                      <a:pt x="2573461" y="1042812"/>
                    </a:cubicBezTo>
                    <a:lnTo>
                      <a:pt x="2543746" y="1072478"/>
                    </a:lnTo>
                    <a:cubicBezTo>
                      <a:pt x="2514153" y="1104226"/>
                      <a:pt x="2465397" y="1106394"/>
                      <a:pt x="2431437" y="1078810"/>
                    </a:cubicBezTo>
                    <a:cubicBezTo>
                      <a:pt x="2124102" y="824483"/>
                      <a:pt x="1729807" y="669735"/>
                      <a:pt x="1299612" y="669735"/>
                    </a:cubicBezTo>
                    <a:cubicBezTo>
                      <a:pt x="869295" y="669735"/>
                      <a:pt x="475121" y="822401"/>
                      <a:pt x="167786" y="1078810"/>
                    </a:cubicBezTo>
                    <a:cubicBezTo>
                      <a:pt x="136010" y="1106394"/>
                      <a:pt x="85071" y="1102144"/>
                      <a:pt x="55477" y="1072478"/>
                    </a:cubicBezTo>
                    <a:lnTo>
                      <a:pt x="25763" y="1042812"/>
                    </a:lnTo>
                    <a:cubicBezTo>
                      <a:pt x="-10259" y="1006728"/>
                      <a:pt x="-8197" y="949565"/>
                      <a:pt x="30007" y="917730"/>
                    </a:cubicBezTo>
                    <a:cubicBezTo>
                      <a:pt x="301320" y="688818"/>
                      <a:pt x="638370" y="534070"/>
                      <a:pt x="1007074" y="478989"/>
                    </a:cubicBezTo>
                    <a:cubicBezTo>
                      <a:pt x="983787" y="434491"/>
                      <a:pt x="971052" y="383660"/>
                      <a:pt x="971052" y="328492"/>
                    </a:cubicBezTo>
                    <a:cubicBezTo>
                      <a:pt x="971052" y="146247"/>
                      <a:pt x="1119504" y="0"/>
                      <a:pt x="12996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70">
                  <a:defRPr/>
                </a:pPr>
                <a:endParaRPr lang="en-US" sz="1125">
                  <a:solidFill>
                    <a:srgbClr val="FFFFFF"/>
                  </a:solidFill>
                  <a:latin typeface="Verdana" panose="020B0604030504040204" pitchFamily="34" charset="0"/>
                  <a:ea typeface="Verdana" panose="020B0604030504040204" pitchFamily="34" charset="0"/>
                </a:endParaRPr>
              </a:p>
            </p:txBody>
          </p:sp>
          <p:sp>
            <p:nvSpPr>
              <p:cNvPr id="31" name="Freeform: Shape 30">
                <a:extLst>
                  <a:ext uri="{FF2B5EF4-FFF2-40B4-BE49-F238E27FC236}">
                    <a16:creationId xmlns:a16="http://schemas.microsoft.com/office/drawing/2014/main" id="{0776F0A1-DBD7-424B-8EBF-706CD0D8D4FA}"/>
                  </a:ext>
                </a:extLst>
              </p:cNvPr>
              <p:cNvSpPr/>
              <p:nvPr/>
            </p:nvSpPr>
            <p:spPr>
              <a:xfrm>
                <a:off x="4793031" y="4988339"/>
                <a:ext cx="2598454" cy="1114979"/>
              </a:xfrm>
              <a:custGeom>
                <a:avLst/>
                <a:gdLst>
                  <a:gd name="connsiteX0" fmla="*/ 108996 w 2598454"/>
                  <a:gd name="connsiteY0" fmla="*/ 112 h 1114979"/>
                  <a:gd name="connsiteX1" fmla="*/ 166787 w 2598454"/>
                  <a:gd name="connsiteY1" fmla="*/ 19236 h 1114979"/>
                  <a:gd name="connsiteX2" fmla="*/ 1298606 w 2598454"/>
                  <a:gd name="connsiteY2" fmla="*/ 428267 h 1114979"/>
                  <a:gd name="connsiteX3" fmla="*/ 2430424 w 2598454"/>
                  <a:gd name="connsiteY3" fmla="*/ 19236 h 1114979"/>
                  <a:gd name="connsiteX4" fmla="*/ 2542733 w 2598454"/>
                  <a:gd name="connsiteY4" fmla="*/ 25545 h 1114979"/>
                  <a:gd name="connsiteX5" fmla="*/ 2572447 w 2598454"/>
                  <a:gd name="connsiteY5" fmla="*/ 55249 h 1114979"/>
                  <a:gd name="connsiteX6" fmla="*/ 2570386 w 2598454"/>
                  <a:gd name="connsiteY6" fmla="*/ 180289 h 1114979"/>
                  <a:gd name="connsiteX7" fmla="*/ 1584714 w 2598454"/>
                  <a:gd name="connsiteY7" fmla="*/ 621128 h 1114979"/>
                  <a:gd name="connsiteX8" fmla="*/ 1629225 w 2598454"/>
                  <a:gd name="connsiteY8" fmla="*/ 786475 h 1114979"/>
                  <a:gd name="connsiteX9" fmla="*/ 1300789 w 2598454"/>
                  <a:gd name="connsiteY9" fmla="*/ 1114979 h 1114979"/>
                  <a:gd name="connsiteX10" fmla="*/ 972232 w 2598454"/>
                  <a:gd name="connsiteY10" fmla="*/ 786475 h 1114979"/>
                  <a:gd name="connsiteX11" fmla="*/ 1016743 w 2598454"/>
                  <a:gd name="connsiteY11" fmla="*/ 621128 h 1114979"/>
                  <a:gd name="connsiteX12" fmla="*/ 31192 w 2598454"/>
                  <a:gd name="connsiteY12" fmla="*/ 180289 h 1114979"/>
                  <a:gd name="connsiteX13" fmla="*/ 24764 w 2598454"/>
                  <a:gd name="connsiteY13" fmla="*/ 55249 h 1114979"/>
                  <a:gd name="connsiteX14" fmla="*/ 54479 w 2598454"/>
                  <a:gd name="connsiteY14" fmla="*/ 25545 h 1114979"/>
                  <a:gd name="connsiteX15" fmla="*/ 108996 w 2598454"/>
                  <a:gd name="connsiteY15" fmla="*/ 112 h 11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8454" h="1114979">
                    <a:moveTo>
                      <a:pt x="108996" y="112"/>
                    </a:moveTo>
                    <a:cubicBezTo>
                      <a:pt x="129129" y="-940"/>
                      <a:pt x="149808" y="5435"/>
                      <a:pt x="166787" y="19236"/>
                    </a:cubicBezTo>
                    <a:cubicBezTo>
                      <a:pt x="474120" y="273522"/>
                      <a:pt x="868292" y="428267"/>
                      <a:pt x="1298606" y="428267"/>
                    </a:cubicBezTo>
                    <a:cubicBezTo>
                      <a:pt x="1728920" y="428267"/>
                      <a:pt x="2123092" y="275625"/>
                      <a:pt x="2430424" y="19236"/>
                    </a:cubicBezTo>
                    <a:cubicBezTo>
                      <a:pt x="2462201" y="-8366"/>
                      <a:pt x="2513140" y="-4072"/>
                      <a:pt x="2542733" y="25545"/>
                    </a:cubicBezTo>
                    <a:lnTo>
                      <a:pt x="2572447" y="55249"/>
                    </a:lnTo>
                    <a:cubicBezTo>
                      <a:pt x="2608469" y="91263"/>
                      <a:pt x="2606407" y="148482"/>
                      <a:pt x="2570386" y="180289"/>
                    </a:cubicBezTo>
                    <a:cubicBezTo>
                      <a:pt x="2294829" y="411355"/>
                      <a:pt x="1957782" y="568115"/>
                      <a:pt x="1584714" y="621128"/>
                    </a:cubicBezTo>
                    <a:cubicBezTo>
                      <a:pt x="1612366" y="669847"/>
                      <a:pt x="1629225" y="724963"/>
                      <a:pt x="1629225" y="786475"/>
                    </a:cubicBezTo>
                    <a:cubicBezTo>
                      <a:pt x="1629225" y="968734"/>
                      <a:pt x="1480895" y="1114979"/>
                      <a:pt x="1300789" y="1114979"/>
                    </a:cubicBezTo>
                    <a:cubicBezTo>
                      <a:pt x="1118500" y="1114979"/>
                      <a:pt x="972232" y="966631"/>
                      <a:pt x="972232" y="786475"/>
                    </a:cubicBezTo>
                    <a:cubicBezTo>
                      <a:pt x="972232" y="727153"/>
                      <a:pt x="987028" y="669847"/>
                      <a:pt x="1016743" y="621128"/>
                    </a:cubicBezTo>
                    <a:cubicBezTo>
                      <a:pt x="645857" y="568115"/>
                      <a:pt x="306627" y="411355"/>
                      <a:pt x="31192" y="180289"/>
                    </a:cubicBezTo>
                    <a:cubicBezTo>
                      <a:pt x="-7012" y="148482"/>
                      <a:pt x="-11257" y="91263"/>
                      <a:pt x="24764" y="55249"/>
                    </a:cubicBezTo>
                    <a:lnTo>
                      <a:pt x="54479" y="25545"/>
                    </a:lnTo>
                    <a:cubicBezTo>
                      <a:pt x="69276" y="9641"/>
                      <a:pt x="88863" y="1163"/>
                      <a:pt x="108996" y="1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1970">
                  <a:defRPr/>
                </a:pPr>
                <a:endParaRPr lang="en-US" sz="1125">
                  <a:solidFill>
                    <a:srgbClr val="FFFFFF"/>
                  </a:solidFill>
                  <a:latin typeface="Verdana" panose="020B0604030504040204" pitchFamily="34" charset="0"/>
                  <a:ea typeface="Verdana" panose="020B0604030504040204" pitchFamily="34" charset="0"/>
                </a:endParaRPr>
              </a:p>
            </p:txBody>
          </p:sp>
          <p:sp>
            <p:nvSpPr>
              <p:cNvPr id="32" name="TextBox 68">
                <a:extLst>
                  <a:ext uri="{FF2B5EF4-FFF2-40B4-BE49-F238E27FC236}">
                    <a16:creationId xmlns:a16="http://schemas.microsoft.com/office/drawing/2014/main" id="{1950F285-7564-41C9-A8A1-3DB2CE603954}"/>
                  </a:ext>
                </a:extLst>
              </p:cNvPr>
              <p:cNvSpPr txBox="1"/>
              <p:nvPr/>
            </p:nvSpPr>
            <p:spPr>
              <a:xfrm>
                <a:off x="5796065" y="1309922"/>
                <a:ext cx="595616" cy="3899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667" b="1">
                    <a:solidFill>
                      <a:srgbClr val="FFFFFF"/>
                    </a:solidFill>
                    <a:latin typeface="Verdana" panose="020B0604030504040204" pitchFamily="34" charset="0"/>
                    <a:ea typeface="Verdana" panose="020B0604030504040204" pitchFamily="34" charset="0"/>
                  </a:rPr>
                  <a:t>01</a:t>
                </a:r>
              </a:p>
            </p:txBody>
          </p:sp>
          <p:sp>
            <p:nvSpPr>
              <p:cNvPr id="33" name="TextBox 69">
                <a:extLst>
                  <a:ext uri="{FF2B5EF4-FFF2-40B4-BE49-F238E27FC236}">
                    <a16:creationId xmlns:a16="http://schemas.microsoft.com/office/drawing/2014/main" id="{A2D4480E-9F4F-4924-BCDD-C2A84775C668}"/>
                  </a:ext>
                </a:extLst>
              </p:cNvPr>
              <p:cNvSpPr txBox="1"/>
              <p:nvPr/>
            </p:nvSpPr>
            <p:spPr>
              <a:xfrm>
                <a:off x="7928159" y="3427386"/>
                <a:ext cx="595616" cy="3899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667" b="1">
                    <a:solidFill>
                      <a:srgbClr val="FFFFFF"/>
                    </a:solidFill>
                    <a:latin typeface="Verdana" panose="020B0604030504040204" pitchFamily="34" charset="0"/>
                    <a:ea typeface="Verdana" panose="020B0604030504040204" pitchFamily="34" charset="0"/>
                  </a:rPr>
                  <a:t>02</a:t>
                </a:r>
              </a:p>
            </p:txBody>
          </p:sp>
          <p:sp>
            <p:nvSpPr>
              <p:cNvPr id="34" name="TextBox 70">
                <a:extLst>
                  <a:ext uri="{FF2B5EF4-FFF2-40B4-BE49-F238E27FC236}">
                    <a16:creationId xmlns:a16="http://schemas.microsoft.com/office/drawing/2014/main" id="{B36F79C1-102B-44AB-89DB-246C086D11C3}"/>
                  </a:ext>
                </a:extLst>
              </p:cNvPr>
              <p:cNvSpPr txBox="1"/>
              <p:nvPr/>
            </p:nvSpPr>
            <p:spPr>
              <a:xfrm>
                <a:off x="5796065" y="5622229"/>
                <a:ext cx="595616" cy="3899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61970">
                  <a:defRPr/>
                </a:pPr>
                <a:r>
                  <a:rPr lang="en-US" sz="1667" b="1">
                    <a:solidFill>
                      <a:srgbClr val="FFFFFF"/>
                    </a:solidFill>
                    <a:latin typeface="Verdana" panose="020B0604030504040204" pitchFamily="34" charset="0"/>
                    <a:ea typeface="Verdana" panose="020B0604030504040204" pitchFamily="34" charset="0"/>
                  </a:rPr>
                  <a:t>03</a:t>
                </a:r>
              </a:p>
            </p:txBody>
          </p:sp>
          <p:sp>
            <p:nvSpPr>
              <p:cNvPr id="35" name="TextBox 71">
                <a:extLst>
                  <a:ext uri="{FF2B5EF4-FFF2-40B4-BE49-F238E27FC236}">
                    <a16:creationId xmlns:a16="http://schemas.microsoft.com/office/drawing/2014/main" id="{D2E56186-D8C2-4E49-A0D8-867090394E51}"/>
                  </a:ext>
                </a:extLst>
              </p:cNvPr>
              <p:cNvSpPr txBox="1"/>
              <p:nvPr/>
            </p:nvSpPr>
            <p:spPr>
              <a:xfrm>
                <a:off x="3681796" y="3409469"/>
                <a:ext cx="595616" cy="3899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1970">
                  <a:defRPr/>
                </a:pPr>
                <a:r>
                  <a:rPr lang="en-US" sz="1667" b="1">
                    <a:solidFill>
                      <a:srgbClr val="FFFFFF"/>
                    </a:solidFill>
                    <a:latin typeface="Verdana" panose="020B0604030504040204" pitchFamily="34" charset="0"/>
                    <a:ea typeface="Verdana" panose="020B0604030504040204" pitchFamily="34" charset="0"/>
                  </a:rPr>
                  <a:t>04</a:t>
                </a:r>
              </a:p>
            </p:txBody>
          </p:sp>
        </p:grpSp>
        <p:sp>
          <p:nvSpPr>
            <p:cNvPr id="48" name="Circular Arrow 71">
              <a:extLst>
                <a:ext uri="{FF2B5EF4-FFF2-40B4-BE49-F238E27FC236}">
                  <a16:creationId xmlns:a16="http://schemas.microsoft.com/office/drawing/2014/main" id="{27346C2D-9E4B-4B7A-A473-5788355BEAB3}"/>
                </a:ext>
              </a:extLst>
            </p:cNvPr>
            <p:cNvSpPr/>
            <p:nvPr/>
          </p:nvSpPr>
          <p:spPr>
            <a:xfrm rot="7751583">
              <a:off x="4307375" y="957461"/>
              <a:ext cx="3925298" cy="5490778"/>
            </a:xfrm>
            <a:prstGeom prst="circularArrow">
              <a:avLst>
                <a:gd name="adj1" fmla="val 12500"/>
                <a:gd name="adj2" fmla="val 1062055"/>
                <a:gd name="adj3" fmla="val 20457681"/>
                <a:gd name="adj4" fmla="val 11586319"/>
                <a:gd name="adj5" fmla="val 9082"/>
              </a:avLst>
            </a:prstGeom>
            <a:solidFill>
              <a:schemeClr val="accent3">
                <a:lumMod val="40000"/>
                <a:lumOff val="60000"/>
                <a:alpha val="50196"/>
              </a:schemeClr>
            </a:solidFill>
            <a:ln w="25400" cap="flat" cmpd="sng" algn="ctr">
              <a:noFill/>
              <a:prstDash val="solid"/>
            </a:ln>
            <a:effectLst/>
          </p:spPr>
          <p:txBody>
            <a:bodyPr rtlCol="0" anchor="ctr"/>
            <a:lstStyle/>
            <a:p>
              <a:pPr algn="ctr" defTabSz="761970">
                <a:defRPr/>
              </a:pPr>
              <a:endParaRPr lang="en-US" sz="1000" kern="0">
                <a:solidFill>
                  <a:prstClr val="black"/>
                </a:solidFill>
                <a:latin typeface="Calibri"/>
              </a:endParaRPr>
            </a:p>
          </p:txBody>
        </p:sp>
      </p:grpSp>
      <p:pic>
        <p:nvPicPr>
          <p:cNvPr id="44" name="Picture 2" descr="Fever ">
            <a:extLst>
              <a:ext uri="{FF2B5EF4-FFF2-40B4-BE49-F238E27FC236}">
                <a16:creationId xmlns:a16="http://schemas.microsoft.com/office/drawing/2014/main" id="{223E55C2-87AF-4A6A-AD0D-1A7A374F4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6342">
            <a:off x="4428584" y="2026403"/>
            <a:ext cx="677848" cy="6778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T scan ">
            <a:extLst>
              <a:ext uri="{FF2B5EF4-FFF2-40B4-BE49-F238E27FC236}">
                <a16:creationId xmlns:a16="http://schemas.microsoft.com/office/drawing/2014/main" id="{10F37565-E710-4642-8632-A80E5FCD8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8156">
            <a:off x="4305619" y="3697957"/>
            <a:ext cx="657164" cy="65716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Colon ">
            <a:extLst>
              <a:ext uri="{FF2B5EF4-FFF2-40B4-BE49-F238E27FC236}">
                <a16:creationId xmlns:a16="http://schemas.microsoft.com/office/drawing/2014/main" id="{2DCFB845-EEF5-4E8E-A5AE-53E428F27A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008" y="3904532"/>
            <a:ext cx="622145" cy="62214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Test tubes free icon">
            <a:extLst>
              <a:ext uri="{FF2B5EF4-FFF2-40B4-BE49-F238E27FC236}">
                <a16:creationId xmlns:a16="http://schemas.microsoft.com/office/drawing/2014/main" id="{3F54F674-8068-4C6C-BD8B-2A28A1FC8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306" y="2228569"/>
            <a:ext cx="587954" cy="58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640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C6D9-E690-4E01-A074-727A290703DE}"/>
              </a:ext>
            </a:extLst>
          </p:cNvPr>
          <p:cNvSpPr>
            <a:spLocks noGrp="1"/>
          </p:cNvSpPr>
          <p:nvPr>
            <p:ph type="title"/>
          </p:nvPr>
        </p:nvSpPr>
        <p:spPr>
          <a:xfrm>
            <a:off x="605367" y="378458"/>
            <a:ext cx="10145760" cy="923330"/>
          </a:xfrm>
        </p:spPr>
        <p:txBody>
          <a:bodyPr/>
          <a:lstStyle/>
          <a:p>
            <a:r>
              <a:rPr lang="en-US"/>
              <a:t>Evaluation of the available monitoring tools – </a:t>
            </a:r>
            <a:r>
              <a:rPr lang="en-US">
                <a:solidFill>
                  <a:srgbClr val="003479"/>
                </a:solidFill>
              </a:rPr>
              <a:t>Biomarkers</a:t>
            </a:r>
          </a:p>
        </p:txBody>
      </p:sp>
      <p:sp>
        <p:nvSpPr>
          <p:cNvPr id="4" name="Slide Number Placeholder 3">
            <a:extLst>
              <a:ext uri="{FF2B5EF4-FFF2-40B4-BE49-F238E27FC236}">
                <a16:creationId xmlns:a16="http://schemas.microsoft.com/office/drawing/2014/main" id="{77751ECC-EFD2-415D-9A8A-673CF3EE8C00}"/>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8</a:t>
            </a:fld>
            <a:endParaRPr lang="en-US">
              <a:solidFill>
                <a:srgbClr val="646464"/>
              </a:solidFill>
            </a:endParaRPr>
          </a:p>
        </p:txBody>
      </p:sp>
      <p:sp>
        <p:nvSpPr>
          <p:cNvPr id="5" name="Text Placeholder 4">
            <a:extLst>
              <a:ext uri="{FF2B5EF4-FFF2-40B4-BE49-F238E27FC236}">
                <a16:creationId xmlns:a16="http://schemas.microsoft.com/office/drawing/2014/main" id="{52C550C6-1BAA-4274-8BC0-643863B0406A}"/>
              </a:ext>
            </a:extLst>
          </p:cNvPr>
          <p:cNvSpPr>
            <a:spLocks noGrp="1"/>
          </p:cNvSpPr>
          <p:nvPr>
            <p:ph type="body" sz="quarter" idx="17"/>
          </p:nvPr>
        </p:nvSpPr>
        <p:spPr/>
        <p:txBody>
          <a:bodyPr/>
          <a:lstStyle/>
          <a:p>
            <a:r>
              <a:rPr lang="de-DE"/>
              <a:t>Benitez, J. M. (2013). </a:t>
            </a:r>
            <a:r>
              <a:rPr lang="de-DE" i="1"/>
              <a:t>Gut</a:t>
            </a:r>
            <a:r>
              <a:rPr lang="de-DE"/>
              <a:t>, 62(12), 1806–1816. </a:t>
            </a:r>
          </a:p>
        </p:txBody>
      </p:sp>
      <p:cxnSp>
        <p:nvCxnSpPr>
          <p:cNvPr id="6" name="Google Shape;5428;p171">
            <a:extLst>
              <a:ext uri="{FF2B5EF4-FFF2-40B4-BE49-F238E27FC236}">
                <a16:creationId xmlns:a16="http://schemas.microsoft.com/office/drawing/2014/main" id="{9863D551-2599-46CD-8748-3154240FC2BD}"/>
              </a:ext>
            </a:extLst>
          </p:cNvPr>
          <p:cNvCxnSpPr>
            <a:cxnSpLocks/>
          </p:cNvCxnSpPr>
          <p:nvPr/>
        </p:nvCxnSpPr>
        <p:spPr>
          <a:xfrm rot="10800000">
            <a:off x="2914068" y="2459348"/>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7" name="Google Shape;5434;p171">
            <a:extLst>
              <a:ext uri="{FF2B5EF4-FFF2-40B4-BE49-F238E27FC236}">
                <a16:creationId xmlns:a16="http://schemas.microsoft.com/office/drawing/2014/main" id="{5923C236-5C40-4E6D-85CE-492FDB84678E}"/>
              </a:ext>
            </a:extLst>
          </p:cNvPr>
          <p:cNvGrpSpPr/>
          <p:nvPr/>
        </p:nvGrpSpPr>
        <p:grpSpPr>
          <a:xfrm>
            <a:off x="1809224" y="1839283"/>
            <a:ext cx="4538811" cy="1263000"/>
            <a:chOff x="110264" y="1552692"/>
            <a:chExt cx="5446573" cy="1515600"/>
          </a:xfrm>
        </p:grpSpPr>
        <p:sp>
          <p:nvSpPr>
            <p:cNvPr id="8" name="Google Shape;5435;p171">
              <a:extLst>
                <a:ext uri="{FF2B5EF4-FFF2-40B4-BE49-F238E27FC236}">
                  <a16:creationId xmlns:a16="http://schemas.microsoft.com/office/drawing/2014/main" id="{F6B42A29-7AEA-43D1-A016-6C25C713B1EC}"/>
                </a:ext>
              </a:extLst>
            </p:cNvPr>
            <p:cNvSpPr/>
            <p:nvPr/>
          </p:nvSpPr>
          <p:spPr>
            <a:xfrm>
              <a:off x="209824" y="1763127"/>
              <a:ext cx="1094733" cy="1094733"/>
            </a:xfrm>
            <a:prstGeom prst="ellipse">
              <a:avLst/>
            </a:prstGeom>
            <a:solidFill>
              <a:schemeClr val="accent4"/>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9" name="Google Shape;5429;p171">
              <a:extLst>
                <a:ext uri="{FF2B5EF4-FFF2-40B4-BE49-F238E27FC236}">
                  <a16:creationId xmlns:a16="http://schemas.microsoft.com/office/drawing/2014/main" id="{09AC30D6-4D9D-41F0-966C-622C4EA017EE}"/>
                </a:ext>
              </a:extLst>
            </p:cNvPr>
            <p:cNvSpPr/>
            <p:nvPr/>
          </p:nvSpPr>
          <p:spPr>
            <a:xfrm>
              <a:off x="110264"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20" name="Google Shape;5435;p171">
              <a:extLst>
                <a:ext uri="{FF2B5EF4-FFF2-40B4-BE49-F238E27FC236}">
                  <a16:creationId xmlns:a16="http://schemas.microsoft.com/office/drawing/2014/main" id="{2C1A249B-4E9E-41D5-A29D-00F5B9FABBFF}"/>
                </a:ext>
              </a:extLst>
            </p:cNvPr>
            <p:cNvSpPr/>
            <p:nvPr/>
          </p:nvSpPr>
          <p:spPr>
            <a:xfrm>
              <a:off x="3983637" y="1552692"/>
              <a:ext cx="1573200" cy="1515600"/>
            </a:xfrm>
            <a:prstGeom prst="ellipse">
              <a:avLst/>
            </a:prstGeom>
            <a:solidFill>
              <a:schemeClr val="accent2"/>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sp>
        <p:nvSpPr>
          <p:cNvPr id="10" name="Google Shape;5439;p171">
            <a:extLst>
              <a:ext uri="{FF2B5EF4-FFF2-40B4-BE49-F238E27FC236}">
                <a16:creationId xmlns:a16="http://schemas.microsoft.com/office/drawing/2014/main" id="{4D4AC243-0423-444C-AE87-1FFB6531C185}"/>
              </a:ext>
            </a:extLst>
          </p:cNvPr>
          <p:cNvSpPr/>
          <p:nvPr/>
        </p:nvSpPr>
        <p:spPr>
          <a:xfrm>
            <a:off x="4957797" y="1736046"/>
            <a:ext cx="1469475" cy="1469475"/>
          </a:xfrm>
          <a:prstGeom prst="arc">
            <a:avLst>
              <a:gd name="adj1" fmla="val 21578092"/>
              <a:gd name="adj2" fmla="val 21479725"/>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212121"/>
              </a:solidFill>
              <a:latin typeface="Roboto Condensed"/>
              <a:ea typeface="Roboto Condensed"/>
              <a:cs typeface="Roboto Condensed"/>
              <a:sym typeface="Roboto Condensed"/>
            </a:endParaRPr>
          </a:p>
        </p:txBody>
      </p:sp>
      <p:cxnSp>
        <p:nvCxnSpPr>
          <p:cNvPr id="11" name="Google Shape;5441;p171">
            <a:extLst>
              <a:ext uri="{FF2B5EF4-FFF2-40B4-BE49-F238E27FC236}">
                <a16:creationId xmlns:a16="http://schemas.microsoft.com/office/drawing/2014/main" id="{F04F5FC1-24FA-421A-B7CD-1472B81F17B0}"/>
              </a:ext>
            </a:extLst>
          </p:cNvPr>
          <p:cNvCxnSpPr/>
          <p:nvPr/>
        </p:nvCxnSpPr>
        <p:spPr>
          <a:xfrm rot="10800000">
            <a:off x="6426508" y="2470783"/>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12" name="Google Shape;5442;p171">
            <a:extLst>
              <a:ext uri="{FF2B5EF4-FFF2-40B4-BE49-F238E27FC236}">
                <a16:creationId xmlns:a16="http://schemas.microsoft.com/office/drawing/2014/main" id="{DDD6FD12-D6DA-49D6-A1EC-B139043EE000}"/>
              </a:ext>
            </a:extLst>
          </p:cNvPr>
          <p:cNvGrpSpPr/>
          <p:nvPr/>
        </p:nvGrpSpPr>
        <p:grpSpPr>
          <a:xfrm>
            <a:off x="8462197" y="1931678"/>
            <a:ext cx="1078210" cy="1078210"/>
            <a:chOff x="2183615" y="1663567"/>
            <a:chExt cx="1293852" cy="1293852"/>
          </a:xfrm>
        </p:grpSpPr>
        <p:sp>
          <p:nvSpPr>
            <p:cNvPr id="13" name="Google Shape;5443;p171">
              <a:extLst>
                <a:ext uri="{FF2B5EF4-FFF2-40B4-BE49-F238E27FC236}">
                  <a16:creationId xmlns:a16="http://schemas.microsoft.com/office/drawing/2014/main" id="{6425EB77-6BF8-43C8-B4A8-28DA391DF6A8}"/>
                </a:ext>
              </a:extLst>
            </p:cNvPr>
            <p:cNvSpPr/>
            <p:nvPr/>
          </p:nvSpPr>
          <p:spPr>
            <a:xfrm>
              <a:off x="2283175" y="1763127"/>
              <a:ext cx="1094733" cy="1094733"/>
            </a:xfrm>
            <a:prstGeom prst="ellipse">
              <a:avLst/>
            </a:prstGeom>
            <a:solidFill>
              <a:schemeClr val="bg1">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4" name="Google Shape;5444;p171">
              <a:extLst>
                <a:ext uri="{FF2B5EF4-FFF2-40B4-BE49-F238E27FC236}">
                  <a16:creationId xmlns:a16="http://schemas.microsoft.com/office/drawing/2014/main" id="{4677DED7-F093-4F19-B13B-40A4393F4585}"/>
                </a:ext>
              </a:extLst>
            </p:cNvPr>
            <p:cNvSpPr/>
            <p:nvPr/>
          </p:nvSpPr>
          <p:spPr>
            <a:xfrm>
              <a:off x="2183615"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pic>
        <p:nvPicPr>
          <p:cNvPr id="21" name="Picture 20">
            <a:extLst>
              <a:ext uri="{FF2B5EF4-FFF2-40B4-BE49-F238E27FC236}">
                <a16:creationId xmlns:a16="http://schemas.microsoft.com/office/drawing/2014/main" id="{CD76207F-6877-4EBA-8133-8577BE125862}"/>
              </a:ext>
            </a:extLst>
          </p:cNvPr>
          <p:cNvPicPr>
            <a:picLocks noChangeAspect="1"/>
          </p:cNvPicPr>
          <p:nvPr/>
        </p:nvPicPr>
        <p:blipFill>
          <a:blip r:embed="rId3"/>
          <a:stretch>
            <a:fillRect/>
          </a:stretch>
        </p:blipFill>
        <p:spPr>
          <a:xfrm>
            <a:off x="5419816" y="2101075"/>
            <a:ext cx="516861" cy="516861"/>
          </a:xfrm>
          <a:prstGeom prst="rect">
            <a:avLst/>
          </a:prstGeom>
        </p:spPr>
      </p:pic>
      <p:sp>
        <p:nvSpPr>
          <p:cNvPr id="22" name="TextBox 21">
            <a:extLst>
              <a:ext uri="{FF2B5EF4-FFF2-40B4-BE49-F238E27FC236}">
                <a16:creationId xmlns:a16="http://schemas.microsoft.com/office/drawing/2014/main" id="{9D75499C-0640-4AFF-BC0D-2E36678FD00F}"/>
              </a:ext>
            </a:extLst>
          </p:cNvPr>
          <p:cNvSpPr txBox="1"/>
          <p:nvPr/>
        </p:nvSpPr>
        <p:spPr>
          <a:xfrm>
            <a:off x="1086244" y="3241912"/>
            <a:ext cx="2989877" cy="1862498"/>
          </a:xfrm>
          <a:prstGeom prst="rect">
            <a:avLst/>
          </a:prstGeom>
          <a:noFill/>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Less invasive</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High acceptance for blood biomarkers</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Relatively low cost</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Longitudinal monitoring tool</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Predictive value for mucosal healing, relapse, and response to therapy</a:t>
            </a:r>
          </a:p>
        </p:txBody>
      </p:sp>
      <p:sp>
        <p:nvSpPr>
          <p:cNvPr id="23" name="TextBox 22">
            <a:extLst>
              <a:ext uri="{FF2B5EF4-FFF2-40B4-BE49-F238E27FC236}">
                <a16:creationId xmlns:a16="http://schemas.microsoft.com/office/drawing/2014/main" id="{9C844E3A-33B6-42BD-BCDC-22757519F23F}"/>
              </a:ext>
            </a:extLst>
          </p:cNvPr>
          <p:cNvSpPr txBox="1"/>
          <p:nvPr/>
        </p:nvSpPr>
        <p:spPr>
          <a:xfrm>
            <a:off x="7490109" y="3185077"/>
            <a:ext cx="4059633" cy="1375056"/>
          </a:xfrm>
          <a:prstGeom prst="rect">
            <a:avLst/>
          </a:prstGeom>
          <a:noFill/>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Subjected to non-specific variations</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Low acceptance for stool biomarkers</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Correlation between mucosal healing and transmural healing is imperfect</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Predictive threshold values not fully established </a:t>
            </a:r>
          </a:p>
        </p:txBody>
      </p:sp>
      <p:pic>
        <p:nvPicPr>
          <p:cNvPr id="25" name="Graphic 24" descr="Checkmark">
            <a:extLst>
              <a:ext uri="{FF2B5EF4-FFF2-40B4-BE49-F238E27FC236}">
                <a16:creationId xmlns:a16="http://schemas.microsoft.com/office/drawing/2014/main" id="{74265ABE-86D6-4E8F-900F-2F85F24FBF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6223" y="2148097"/>
            <a:ext cx="645371" cy="645371"/>
          </a:xfrm>
          <a:prstGeom prst="rect">
            <a:avLst/>
          </a:prstGeom>
        </p:spPr>
      </p:pic>
      <p:pic>
        <p:nvPicPr>
          <p:cNvPr id="27" name="Graphic 26" descr="Close">
            <a:extLst>
              <a:ext uri="{FF2B5EF4-FFF2-40B4-BE49-F238E27FC236}">
                <a16:creationId xmlns:a16="http://schemas.microsoft.com/office/drawing/2014/main" id="{59CF9F5D-896F-4D92-89B0-28BA15E41F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7178" y="2215433"/>
            <a:ext cx="487831" cy="487831"/>
          </a:xfrm>
          <a:prstGeom prst="rect">
            <a:avLst/>
          </a:prstGeom>
        </p:spPr>
      </p:pic>
      <p:grpSp>
        <p:nvGrpSpPr>
          <p:cNvPr id="28" name="Google Shape;3595;p131">
            <a:extLst>
              <a:ext uri="{FF2B5EF4-FFF2-40B4-BE49-F238E27FC236}">
                <a16:creationId xmlns:a16="http://schemas.microsoft.com/office/drawing/2014/main" id="{C4F199F5-94B6-4804-92B6-B9C44B153358}"/>
              </a:ext>
            </a:extLst>
          </p:cNvPr>
          <p:cNvGrpSpPr/>
          <p:nvPr/>
        </p:nvGrpSpPr>
        <p:grpSpPr>
          <a:xfrm>
            <a:off x="4650741" y="2647903"/>
            <a:ext cx="2033488" cy="620067"/>
            <a:chOff x="3158270" y="823748"/>
            <a:chExt cx="2814123" cy="858105"/>
          </a:xfrm>
        </p:grpSpPr>
        <p:sp>
          <p:nvSpPr>
            <p:cNvPr id="29" name="Google Shape;3596;p131">
              <a:extLst>
                <a:ext uri="{FF2B5EF4-FFF2-40B4-BE49-F238E27FC236}">
                  <a16:creationId xmlns:a16="http://schemas.microsoft.com/office/drawing/2014/main" id="{54037E27-B1FB-4785-A3F1-AD96E3F2CA09}"/>
                </a:ext>
              </a:extLst>
            </p:cNvPr>
            <p:cNvSpPr/>
            <p:nvPr/>
          </p:nvSpPr>
          <p:spPr>
            <a:xfrm>
              <a:off x="3158270" y="863715"/>
              <a:ext cx="2814123" cy="818138"/>
            </a:xfrm>
            <a:prstGeom prst="roundRect">
              <a:avLst>
                <a:gd name="adj" fmla="val 4147"/>
              </a:avLst>
            </a:prstGeom>
            <a:solidFill>
              <a:schemeClr val="accent2">
                <a:lumMod val="50000"/>
              </a:schemeClr>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30" name="Google Shape;3597;p131">
              <a:extLst>
                <a:ext uri="{FF2B5EF4-FFF2-40B4-BE49-F238E27FC236}">
                  <a16:creationId xmlns:a16="http://schemas.microsoft.com/office/drawing/2014/main" id="{8C56F126-9775-4BC5-9C10-26BB0A7A26F2}"/>
                </a:ext>
              </a:extLst>
            </p:cNvPr>
            <p:cNvSpPr/>
            <p:nvPr/>
          </p:nvSpPr>
          <p:spPr>
            <a:xfrm>
              <a:off x="3158270" y="823748"/>
              <a:ext cx="2814123" cy="755856"/>
            </a:xfrm>
            <a:prstGeom prst="roundRect">
              <a:avLst>
                <a:gd name="adj" fmla="val 4147"/>
              </a:avLst>
            </a:prstGeom>
            <a:solidFill>
              <a:schemeClr val="accent2"/>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grpSp>
      <p:grpSp>
        <p:nvGrpSpPr>
          <p:cNvPr id="31" name="Google Shape;3598;p131">
            <a:extLst>
              <a:ext uri="{FF2B5EF4-FFF2-40B4-BE49-F238E27FC236}">
                <a16:creationId xmlns:a16="http://schemas.microsoft.com/office/drawing/2014/main" id="{B509F946-3A82-4792-81E1-17CCC09848AC}"/>
              </a:ext>
            </a:extLst>
          </p:cNvPr>
          <p:cNvGrpSpPr/>
          <p:nvPr/>
        </p:nvGrpSpPr>
        <p:grpSpPr>
          <a:xfrm>
            <a:off x="4720975" y="2742859"/>
            <a:ext cx="1893021" cy="439793"/>
            <a:chOff x="730351" y="2432848"/>
            <a:chExt cx="2619733" cy="474433"/>
          </a:xfrm>
        </p:grpSpPr>
        <p:sp>
          <p:nvSpPr>
            <p:cNvPr id="32" name="Google Shape;3599;p131">
              <a:extLst>
                <a:ext uri="{FF2B5EF4-FFF2-40B4-BE49-F238E27FC236}">
                  <a16:creationId xmlns:a16="http://schemas.microsoft.com/office/drawing/2014/main" id="{3FDC659B-071B-44A5-9AC6-2D699B6D0101}"/>
                </a:ext>
              </a:extLst>
            </p:cNvPr>
            <p:cNvSpPr/>
            <p:nvPr/>
          </p:nvSpPr>
          <p:spPr>
            <a:xfrm>
              <a:off x="730351" y="2432848"/>
              <a:ext cx="2619733" cy="474433"/>
            </a:xfrm>
            <a:prstGeom prst="downArrowCallout">
              <a:avLst>
                <a:gd name="adj1" fmla="val 25000"/>
                <a:gd name="adj2" fmla="val 25000"/>
                <a:gd name="adj3" fmla="val 25000"/>
                <a:gd name="adj4" fmla="val 75000"/>
              </a:avLst>
            </a:prstGeom>
            <a:solidFill>
              <a:schemeClr val="lt1"/>
            </a:solidFill>
            <a:ln>
              <a:noFill/>
            </a:ln>
          </p:spPr>
          <p:txBody>
            <a:bodyPr spcFirstLastPara="1" wrap="square" lIns="76188" tIns="38083" rIns="76188" bIns="38083" anchor="ctr" anchorCtr="0">
              <a:noAutofit/>
            </a:bodyPr>
            <a:lstStyle/>
            <a:p>
              <a:pPr algn="ctr" defTabSz="608486" fontAlgn="base">
                <a:defRPr/>
              </a:pPr>
              <a:endParaRPr sz="3333">
                <a:solidFill>
                  <a:srgbClr val="00A0DF"/>
                </a:solidFill>
                <a:latin typeface="Arial"/>
                <a:ea typeface="Arial"/>
                <a:cs typeface="Arial"/>
                <a:sym typeface="Arial"/>
              </a:endParaRPr>
            </a:p>
          </p:txBody>
        </p:sp>
        <p:sp>
          <p:nvSpPr>
            <p:cNvPr id="33" name="Google Shape;3600;p131">
              <a:extLst>
                <a:ext uri="{FF2B5EF4-FFF2-40B4-BE49-F238E27FC236}">
                  <a16:creationId xmlns:a16="http://schemas.microsoft.com/office/drawing/2014/main" id="{AD030B73-A43F-43A9-8322-3DABF8BBE78C}"/>
                </a:ext>
              </a:extLst>
            </p:cNvPr>
            <p:cNvSpPr txBox="1"/>
            <p:nvPr/>
          </p:nvSpPr>
          <p:spPr>
            <a:xfrm>
              <a:off x="894230" y="2517818"/>
              <a:ext cx="2294645" cy="169755"/>
            </a:xfrm>
            <a:prstGeom prst="rect">
              <a:avLst/>
            </a:prstGeom>
            <a:noFill/>
            <a:ln>
              <a:noFill/>
            </a:ln>
          </p:spPr>
          <p:txBody>
            <a:bodyPr spcFirstLastPara="1" wrap="square" lIns="0" tIns="0" rIns="0" bIns="0" anchor="ctr" anchorCtr="0">
              <a:noAutofit/>
            </a:bodyPr>
            <a:lstStyle/>
            <a:p>
              <a:pPr algn="ctr" defTabSz="608486" fontAlgn="base">
                <a:buClr>
                  <a:srgbClr val="003479"/>
                </a:buClr>
                <a:buSzPts val="1200"/>
                <a:defRPr/>
              </a:pPr>
              <a:r>
                <a:rPr lang="vi-VN" sz="2000" b="1">
                  <a:solidFill>
                    <a:srgbClr val="003479"/>
                  </a:solidFill>
                  <a:latin typeface="Verdana" panose="020B0604030504040204" pitchFamily="34" charset="0"/>
                  <a:ea typeface="Verdana" panose="020B0604030504040204" pitchFamily="34" charset="0"/>
                  <a:cs typeface="Roboto Condensed"/>
                  <a:sym typeface="Roboto Condensed"/>
                </a:rPr>
                <a:t>Biomarker</a:t>
              </a:r>
              <a:endParaRPr sz="4000">
                <a:solidFill>
                  <a:srgbClr val="212121"/>
                </a:solidFill>
                <a:latin typeface="Verdana" panose="020B0604030504040204" pitchFamily="34" charset="0"/>
                <a:ea typeface="Verdana" panose="020B0604030504040204" pitchFamily="34" charset="0"/>
              </a:endParaRPr>
            </a:p>
          </p:txBody>
        </p:sp>
      </p:grpSp>
      <p:sp>
        <p:nvSpPr>
          <p:cNvPr id="38" name="Google Shape;11764;p291">
            <a:extLst>
              <a:ext uri="{FF2B5EF4-FFF2-40B4-BE49-F238E27FC236}">
                <a16:creationId xmlns:a16="http://schemas.microsoft.com/office/drawing/2014/main" id="{351ABC74-8639-4083-ACEF-FA4600767D9D}"/>
              </a:ext>
            </a:extLst>
          </p:cNvPr>
          <p:cNvSpPr/>
          <p:nvPr/>
        </p:nvSpPr>
        <p:spPr>
          <a:xfrm>
            <a:off x="778853" y="3241912"/>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39" name="Google Shape;11764;p291">
            <a:extLst>
              <a:ext uri="{FF2B5EF4-FFF2-40B4-BE49-F238E27FC236}">
                <a16:creationId xmlns:a16="http://schemas.microsoft.com/office/drawing/2014/main" id="{C91E1AE7-BC4A-479B-9DFE-C7A04F5737CA}"/>
              </a:ext>
            </a:extLst>
          </p:cNvPr>
          <p:cNvSpPr/>
          <p:nvPr/>
        </p:nvSpPr>
        <p:spPr>
          <a:xfrm>
            <a:off x="778853" y="3531435"/>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40" name="Google Shape;11764;p291">
            <a:extLst>
              <a:ext uri="{FF2B5EF4-FFF2-40B4-BE49-F238E27FC236}">
                <a16:creationId xmlns:a16="http://schemas.microsoft.com/office/drawing/2014/main" id="{E5D92021-D3D6-423F-B804-F423CA104CBB}"/>
              </a:ext>
            </a:extLst>
          </p:cNvPr>
          <p:cNvSpPr/>
          <p:nvPr/>
        </p:nvSpPr>
        <p:spPr>
          <a:xfrm>
            <a:off x="779248" y="3831130"/>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41" name="Google Shape;11764;p291">
            <a:extLst>
              <a:ext uri="{FF2B5EF4-FFF2-40B4-BE49-F238E27FC236}">
                <a16:creationId xmlns:a16="http://schemas.microsoft.com/office/drawing/2014/main" id="{20A57F43-E884-4025-B21E-F947BE1D4412}"/>
              </a:ext>
            </a:extLst>
          </p:cNvPr>
          <p:cNvSpPr/>
          <p:nvPr/>
        </p:nvSpPr>
        <p:spPr>
          <a:xfrm>
            <a:off x="778853" y="4138007"/>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42" name="Google Shape;11764;p291">
            <a:extLst>
              <a:ext uri="{FF2B5EF4-FFF2-40B4-BE49-F238E27FC236}">
                <a16:creationId xmlns:a16="http://schemas.microsoft.com/office/drawing/2014/main" id="{AC00975D-2ABD-42D8-8660-BD6C303C3D2C}"/>
              </a:ext>
            </a:extLst>
          </p:cNvPr>
          <p:cNvSpPr/>
          <p:nvPr/>
        </p:nvSpPr>
        <p:spPr>
          <a:xfrm>
            <a:off x="792505" y="4441293"/>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nvGrpSpPr>
          <p:cNvPr id="45" name="Group 44">
            <a:extLst>
              <a:ext uri="{FF2B5EF4-FFF2-40B4-BE49-F238E27FC236}">
                <a16:creationId xmlns:a16="http://schemas.microsoft.com/office/drawing/2014/main" id="{15EEBBA0-5B4E-4ED9-A4F4-ABE4DDA88842}"/>
              </a:ext>
            </a:extLst>
          </p:cNvPr>
          <p:cNvGrpSpPr/>
          <p:nvPr/>
        </p:nvGrpSpPr>
        <p:grpSpPr>
          <a:xfrm>
            <a:off x="7232108" y="3205520"/>
            <a:ext cx="258000" cy="258000"/>
            <a:chOff x="6348979" y="4538284"/>
            <a:chExt cx="309600" cy="309600"/>
          </a:xfrm>
        </p:grpSpPr>
        <p:sp>
          <p:nvSpPr>
            <p:cNvPr id="44" name="Oval 43">
              <a:extLst>
                <a:ext uri="{FF2B5EF4-FFF2-40B4-BE49-F238E27FC236}">
                  <a16:creationId xmlns:a16="http://schemas.microsoft.com/office/drawing/2014/main" id="{2D4075B6-23C5-4AB6-A4CE-2944CBE19373}"/>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3" name="Google Shape;11764;p291">
              <a:extLst>
                <a:ext uri="{FF2B5EF4-FFF2-40B4-BE49-F238E27FC236}">
                  <a16:creationId xmlns:a16="http://schemas.microsoft.com/office/drawing/2014/main" id="{B6AD761E-934A-4887-A4F2-403D6BD7DED8}"/>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46" name="Group 45">
            <a:extLst>
              <a:ext uri="{FF2B5EF4-FFF2-40B4-BE49-F238E27FC236}">
                <a16:creationId xmlns:a16="http://schemas.microsoft.com/office/drawing/2014/main" id="{D0D038A9-FDD1-4833-95C8-9F1ADF9F7DEC}"/>
              </a:ext>
            </a:extLst>
          </p:cNvPr>
          <p:cNvGrpSpPr/>
          <p:nvPr/>
        </p:nvGrpSpPr>
        <p:grpSpPr>
          <a:xfrm>
            <a:off x="7232109" y="3501052"/>
            <a:ext cx="258000" cy="258000"/>
            <a:chOff x="6348979" y="4538284"/>
            <a:chExt cx="309600" cy="309600"/>
          </a:xfrm>
        </p:grpSpPr>
        <p:sp>
          <p:nvSpPr>
            <p:cNvPr id="47" name="Oval 46">
              <a:extLst>
                <a:ext uri="{FF2B5EF4-FFF2-40B4-BE49-F238E27FC236}">
                  <a16:creationId xmlns:a16="http://schemas.microsoft.com/office/drawing/2014/main" id="{2D243BE4-2414-4745-9A55-C228D7880664}"/>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8" name="Google Shape;11764;p291">
              <a:extLst>
                <a:ext uri="{FF2B5EF4-FFF2-40B4-BE49-F238E27FC236}">
                  <a16:creationId xmlns:a16="http://schemas.microsoft.com/office/drawing/2014/main" id="{BBA18408-6DC4-4895-A118-2812D64A62B9}"/>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49" name="Group 48">
            <a:extLst>
              <a:ext uri="{FF2B5EF4-FFF2-40B4-BE49-F238E27FC236}">
                <a16:creationId xmlns:a16="http://schemas.microsoft.com/office/drawing/2014/main" id="{20D1C024-6819-41BB-B8F2-60D7C0BDC7AF}"/>
              </a:ext>
            </a:extLst>
          </p:cNvPr>
          <p:cNvGrpSpPr/>
          <p:nvPr/>
        </p:nvGrpSpPr>
        <p:grpSpPr>
          <a:xfrm>
            <a:off x="7232109" y="3803140"/>
            <a:ext cx="258000" cy="258000"/>
            <a:chOff x="6348979" y="4538284"/>
            <a:chExt cx="309600" cy="309600"/>
          </a:xfrm>
        </p:grpSpPr>
        <p:sp>
          <p:nvSpPr>
            <p:cNvPr id="50" name="Oval 49">
              <a:extLst>
                <a:ext uri="{FF2B5EF4-FFF2-40B4-BE49-F238E27FC236}">
                  <a16:creationId xmlns:a16="http://schemas.microsoft.com/office/drawing/2014/main" id="{9D15C347-AC40-49D1-92B7-929CB3BC30BF}"/>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51" name="Google Shape;11764;p291">
              <a:extLst>
                <a:ext uri="{FF2B5EF4-FFF2-40B4-BE49-F238E27FC236}">
                  <a16:creationId xmlns:a16="http://schemas.microsoft.com/office/drawing/2014/main" id="{1BC66987-5F94-4103-A14F-5A98D830BC8B}"/>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52" name="Group 51">
            <a:extLst>
              <a:ext uri="{FF2B5EF4-FFF2-40B4-BE49-F238E27FC236}">
                <a16:creationId xmlns:a16="http://schemas.microsoft.com/office/drawing/2014/main" id="{D44CA750-A107-411A-B61F-68DF6E034DD9}"/>
              </a:ext>
            </a:extLst>
          </p:cNvPr>
          <p:cNvGrpSpPr/>
          <p:nvPr/>
        </p:nvGrpSpPr>
        <p:grpSpPr>
          <a:xfrm>
            <a:off x="7232108" y="4267577"/>
            <a:ext cx="258000" cy="258000"/>
            <a:chOff x="6348979" y="4538284"/>
            <a:chExt cx="309600" cy="309600"/>
          </a:xfrm>
        </p:grpSpPr>
        <p:sp>
          <p:nvSpPr>
            <p:cNvPr id="53" name="Oval 52">
              <a:extLst>
                <a:ext uri="{FF2B5EF4-FFF2-40B4-BE49-F238E27FC236}">
                  <a16:creationId xmlns:a16="http://schemas.microsoft.com/office/drawing/2014/main" id="{279FB638-E690-4791-A8B2-BA6D145C42BD}"/>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54" name="Google Shape;11764;p291">
              <a:extLst>
                <a:ext uri="{FF2B5EF4-FFF2-40B4-BE49-F238E27FC236}">
                  <a16:creationId xmlns:a16="http://schemas.microsoft.com/office/drawing/2014/main" id="{92D9950B-E900-4E84-9217-949989B411E8}"/>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10350462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5BEA-9F57-423C-87FD-A1660AD40050}"/>
              </a:ext>
            </a:extLst>
          </p:cNvPr>
          <p:cNvSpPr>
            <a:spLocks noGrp="1"/>
          </p:cNvSpPr>
          <p:nvPr>
            <p:ph type="title"/>
          </p:nvPr>
        </p:nvSpPr>
        <p:spPr>
          <a:xfrm>
            <a:off x="605367" y="378458"/>
            <a:ext cx="10145760" cy="923330"/>
          </a:xfrm>
        </p:spPr>
        <p:txBody>
          <a:bodyPr/>
          <a:lstStyle/>
          <a:p>
            <a:r>
              <a:rPr lang="en-US"/>
              <a:t>Evaluation of the available monitoring tools – </a:t>
            </a:r>
            <a:r>
              <a:rPr lang="en-US">
                <a:solidFill>
                  <a:srgbClr val="003479"/>
                </a:solidFill>
              </a:rPr>
              <a:t>Ileo-colonoscopy</a:t>
            </a:r>
          </a:p>
        </p:txBody>
      </p:sp>
      <p:sp>
        <p:nvSpPr>
          <p:cNvPr id="4" name="Slide Number Placeholder 3">
            <a:extLst>
              <a:ext uri="{FF2B5EF4-FFF2-40B4-BE49-F238E27FC236}">
                <a16:creationId xmlns:a16="http://schemas.microsoft.com/office/drawing/2014/main" id="{F003125D-140F-4503-BC21-1752490D958C}"/>
              </a:ext>
            </a:extLst>
          </p:cNvPr>
          <p:cNvSpPr>
            <a:spLocks noGrp="1"/>
          </p:cNvSpPr>
          <p:nvPr>
            <p:ph type="sldNum" sz="quarter" idx="4"/>
          </p:nvPr>
        </p:nvSpPr>
        <p:spPr/>
        <p:txBody>
          <a:bodyPr/>
          <a:lstStyle/>
          <a:p>
            <a:pPr defTabSz="608486" fontAlgn="base">
              <a:spcBef>
                <a:spcPct val="50000"/>
              </a:spcBef>
              <a:spcAft>
                <a:spcPct val="0"/>
              </a:spcAft>
              <a:defRPr/>
            </a:pPr>
            <a:fld id="{AD816501-AAE5-214E-B100-00C3DC5F5E3F}" type="slidenum">
              <a:rPr lang="en-US">
                <a:solidFill>
                  <a:srgbClr val="646464"/>
                </a:solidFill>
              </a:rPr>
              <a:pPr defTabSz="608486" fontAlgn="base">
                <a:spcBef>
                  <a:spcPct val="50000"/>
                </a:spcBef>
                <a:spcAft>
                  <a:spcPct val="0"/>
                </a:spcAft>
                <a:defRPr/>
              </a:pPr>
              <a:t>9</a:t>
            </a:fld>
            <a:endParaRPr lang="en-US">
              <a:solidFill>
                <a:srgbClr val="646464"/>
              </a:solidFill>
            </a:endParaRPr>
          </a:p>
        </p:txBody>
      </p:sp>
      <p:sp>
        <p:nvSpPr>
          <p:cNvPr id="5" name="Text Placeholder 4">
            <a:extLst>
              <a:ext uri="{FF2B5EF4-FFF2-40B4-BE49-F238E27FC236}">
                <a16:creationId xmlns:a16="http://schemas.microsoft.com/office/drawing/2014/main" id="{B78E9CC6-4F57-482F-BFDC-D7629338BBA2}"/>
              </a:ext>
            </a:extLst>
          </p:cNvPr>
          <p:cNvSpPr>
            <a:spLocks noGrp="1"/>
          </p:cNvSpPr>
          <p:nvPr>
            <p:ph type="body" sz="quarter" idx="17"/>
          </p:nvPr>
        </p:nvSpPr>
        <p:spPr>
          <a:xfrm>
            <a:off x="514004" y="6505480"/>
            <a:ext cx="9460381" cy="275167"/>
          </a:xfrm>
        </p:spPr>
        <p:txBody>
          <a:bodyPr/>
          <a:lstStyle/>
          <a:p>
            <a:r>
              <a:rPr lang="en-US"/>
              <a:t>1. Benitez, J. M. (2013). </a:t>
            </a:r>
            <a:r>
              <a:rPr lang="en-US" i="1"/>
              <a:t>Gut</a:t>
            </a:r>
            <a:r>
              <a:rPr lang="en-US"/>
              <a:t>, 62(12), 1806–1816.</a:t>
            </a:r>
            <a:r>
              <a:rPr lang="vi-VN"/>
              <a:t> </a:t>
            </a:r>
            <a:r>
              <a:rPr lang="en-US"/>
              <a:t>2. </a:t>
            </a:r>
            <a:r>
              <a:rPr lang="en-US" err="1"/>
              <a:t>Maconi</a:t>
            </a:r>
            <a:r>
              <a:rPr lang="en-US"/>
              <a:t>, G (2018). </a:t>
            </a:r>
            <a:r>
              <a:rPr lang="en-US" i="1" err="1"/>
              <a:t>Ultraschall</a:t>
            </a:r>
            <a:r>
              <a:rPr lang="en-US" i="1"/>
              <a:t> in der </a:t>
            </a:r>
            <a:r>
              <a:rPr lang="en-US" i="1" err="1"/>
              <a:t>Medizin</a:t>
            </a:r>
            <a:r>
              <a:rPr lang="en-US" i="1"/>
              <a:t> </a:t>
            </a:r>
            <a:r>
              <a:rPr lang="en-US"/>
              <a:t>(Stuttgart, Germany : 1980), 39(3), 304–317. 3. </a:t>
            </a:r>
            <a:r>
              <a:rPr lang="en-US" err="1"/>
              <a:t>Plevris</a:t>
            </a:r>
            <a:r>
              <a:rPr lang="en-US"/>
              <a:t>, N., &amp; Lees, C. W. (2022). </a:t>
            </a:r>
            <a:r>
              <a:rPr lang="en-US" i="1"/>
              <a:t>Gastroenterology</a:t>
            </a:r>
            <a:r>
              <a:rPr lang="en-US"/>
              <a:t>, 162(5), 1456–1475.e1. 4. </a:t>
            </a:r>
            <a:r>
              <a:rPr lang="en-IN" b="0" i="0">
                <a:effectLst/>
                <a:latin typeface="Arial" panose="020B0604020202020204" pitchFamily="34" charset="0"/>
              </a:rPr>
              <a:t>Huang, Z.et al..(2020). </a:t>
            </a:r>
            <a:r>
              <a:rPr lang="en-IN" b="0" i="1">
                <a:effectLst/>
                <a:latin typeface="Arial" panose="020B0604020202020204" pitchFamily="34" charset="0"/>
              </a:rPr>
              <a:t>BMC gastroenterology</a:t>
            </a:r>
            <a:r>
              <a:rPr lang="en-IN" b="0" i="0">
                <a:effectLst/>
                <a:latin typeface="Arial" panose="020B0604020202020204" pitchFamily="34" charset="0"/>
              </a:rPr>
              <a:t>, </a:t>
            </a:r>
            <a:r>
              <a:rPr lang="en-IN" b="0" i="1">
                <a:effectLst/>
                <a:latin typeface="Arial" panose="020B0604020202020204" pitchFamily="34" charset="0"/>
              </a:rPr>
              <a:t>20</a:t>
            </a:r>
            <a:r>
              <a:rPr lang="en-IN" b="0" i="0">
                <a:effectLst/>
                <a:latin typeface="Arial" panose="020B0604020202020204" pitchFamily="34" charset="0"/>
              </a:rPr>
              <a:t>(1), 1-8.</a:t>
            </a:r>
            <a:endParaRPr lang="en-US"/>
          </a:p>
          <a:p>
            <a:endParaRPr lang="en-US"/>
          </a:p>
        </p:txBody>
      </p:sp>
      <p:cxnSp>
        <p:nvCxnSpPr>
          <p:cNvPr id="6" name="Google Shape;5428;p171">
            <a:extLst>
              <a:ext uri="{FF2B5EF4-FFF2-40B4-BE49-F238E27FC236}">
                <a16:creationId xmlns:a16="http://schemas.microsoft.com/office/drawing/2014/main" id="{5F7CB63F-7000-4417-ACBB-4259F96C891B}"/>
              </a:ext>
            </a:extLst>
          </p:cNvPr>
          <p:cNvCxnSpPr>
            <a:cxnSpLocks/>
          </p:cNvCxnSpPr>
          <p:nvPr/>
        </p:nvCxnSpPr>
        <p:spPr>
          <a:xfrm rot="10800000">
            <a:off x="2914068" y="2459348"/>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7" name="Google Shape;5434;p171">
            <a:extLst>
              <a:ext uri="{FF2B5EF4-FFF2-40B4-BE49-F238E27FC236}">
                <a16:creationId xmlns:a16="http://schemas.microsoft.com/office/drawing/2014/main" id="{5C18630B-45E6-4592-BBEA-77907E3FC735}"/>
              </a:ext>
            </a:extLst>
          </p:cNvPr>
          <p:cNvGrpSpPr/>
          <p:nvPr/>
        </p:nvGrpSpPr>
        <p:grpSpPr>
          <a:xfrm>
            <a:off x="1809224" y="1839283"/>
            <a:ext cx="4538811" cy="1263000"/>
            <a:chOff x="110264" y="1552692"/>
            <a:chExt cx="5446573" cy="1515600"/>
          </a:xfrm>
        </p:grpSpPr>
        <p:sp>
          <p:nvSpPr>
            <p:cNvPr id="8" name="Google Shape;5435;p171">
              <a:extLst>
                <a:ext uri="{FF2B5EF4-FFF2-40B4-BE49-F238E27FC236}">
                  <a16:creationId xmlns:a16="http://schemas.microsoft.com/office/drawing/2014/main" id="{DDA46106-AB6F-41BC-9C5D-575B1F280D87}"/>
                </a:ext>
              </a:extLst>
            </p:cNvPr>
            <p:cNvSpPr/>
            <p:nvPr/>
          </p:nvSpPr>
          <p:spPr>
            <a:xfrm>
              <a:off x="209824" y="1763127"/>
              <a:ext cx="1094733" cy="1094733"/>
            </a:xfrm>
            <a:prstGeom prst="ellipse">
              <a:avLst/>
            </a:prstGeom>
            <a:solidFill>
              <a:schemeClr val="accent4"/>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9" name="Google Shape;5429;p171">
              <a:extLst>
                <a:ext uri="{FF2B5EF4-FFF2-40B4-BE49-F238E27FC236}">
                  <a16:creationId xmlns:a16="http://schemas.microsoft.com/office/drawing/2014/main" id="{FC8D1AD9-3A46-437B-97DF-14CA314C6D7E}"/>
                </a:ext>
              </a:extLst>
            </p:cNvPr>
            <p:cNvSpPr/>
            <p:nvPr/>
          </p:nvSpPr>
          <p:spPr>
            <a:xfrm>
              <a:off x="110264"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0" name="Google Shape;5435;p171">
              <a:extLst>
                <a:ext uri="{FF2B5EF4-FFF2-40B4-BE49-F238E27FC236}">
                  <a16:creationId xmlns:a16="http://schemas.microsoft.com/office/drawing/2014/main" id="{8F18805B-65DE-41DD-8CEE-CE2E3B5DA74C}"/>
                </a:ext>
              </a:extLst>
            </p:cNvPr>
            <p:cNvSpPr/>
            <p:nvPr/>
          </p:nvSpPr>
          <p:spPr>
            <a:xfrm>
              <a:off x="3983637" y="1552692"/>
              <a:ext cx="1573200" cy="1515600"/>
            </a:xfrm>
            <a:prstGeom prst="ellipse">
              <a:avLst/>
            </a:prstGeom>
            <a:solidFill>
              <a:schemeClr val="accent3"/>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sp>
        <p:nvSpPr>
          <p:cNvPr id="11" name="Google Shape;5439;p171">
            <a:extLst>
              <a:ext uri="{FF2B5EF4-FFF2-40B4-BE49-F238E27FC236}">
                <a16:creationId xmlns:a16="http://schemas.microsoft.com/office/drawing/2014/main" id="{15E44451-A54A-4246-88FD-048DB1DC5E3F}"/>
              </a:ext>
            </a:extLst>
          </p:cNvPr>
          <p:cNvSpPr/>
          <p:nvPr/>
        </p:nvSpPr>
        <p:spPr>
          <a:xfrm>
            <a:off x="4957797" y="1736046"/>
            <a:ext cx="1469475" cy="1469475"/>
          </a:xfrm>
          <a:prstGeom prst="arc">
            <a:avLst>
              <a:gd name="adj1" fmla="val 21578092"/>
              <a:gd name="adj2" fmla="val 21479725"/>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667">
              <a:solidFill>
                <a:srgbClr val="212121"/>
              </a:solidFill>
              <a:latin typeface="Roboto Condensed"/>
              <a:ea typeface="Roboto Condensed"/>
              <a:cs typeface="Roboto Condensed"/>
              <a:sym typeface="Roboto Condensed"/>
            </a:endParaRPr>
          </a:p>
        </p:txBody>
      </p:sp>
      <p:cxnSp>
        <p:nvCxnSpPr>
          <p:cNvPr id="12" name="Google Shape;5441;p171">
            <a:extLst>
              <a:ext uri="{FF2B5EF4-FFF2-40B4-BE49-F238E27FC236}">
                <a16:creationId xmlns:a16="http://schemas.microsoft.com/office/drawing/2014/main" id="{0DFCFF94-68B6-4EDD-8F51-A4BB96E78E33}"/>
              </a:ext>
            </a:extLst>
          </p:cNvPr>
          <p:cNvCxnSpPr/>
          <p:nvPr/>
        </p:nvCxnSpPr>
        <p:spPr>
          <a:xfrm rot="10800000">
            <a:off x="6426508" y="2470783"/>
            <a:ext cx="2040000" cy="0"/>
          </a:xfrm>
          <a:prstGeom prst="straightConnector1">
            <a:avLst/>
          </a:prstGeom>
          <a:noFill/>
          <a:ln w="19050" cap="flat" cmpd="sng">
            <a:solidFill>
              <a:srgbClr val="717171"/>
            </a:solidFill>
            <a:prstDash val="dot"/>
            <a:round/>
            <a:headEnd type="oval" w="med" len="med"/>
            <a:tailEnd type="oval" w="med" len="med"/>
          </a:ln>
        </p:spPr>
      </p:cxnSp>
      <p:grpSp>
        <p:nvGrpSpPr>
          <p:cNvPr id="13" name="Google Shape;5442;p171">
            <a:extLst>
              <a:ext uri="{FF2B5EF4-FFF2-40B4-BE49-F238E27FC236}">
                <a16:creationId xmlns:a16="http://schemas.microsoft.com/office/drawing/2014/main" id="{4AF010AD-CB05-41DE-94FC-0EE48D799C56}"/>
              </a:ext>
            </a:extLst>
          </p:cNvPr>
          <p:cNvGrpSpPr/>
          <p:nvPr/>
        </p:nvGrpSpPr>
        <p:grpSpPr>
          <a:xfrm>
            <a:off x="8462197" y="1931678"/>
            <a:ext cx="1078210" cy="1078210"/>
            <a:chOff x="2183615" y="1663567"/>
            <a:chExt cx="1293852" cy="1293852"/>
          </a:xfrm>
        </p:grpSpPr>
        <p:sp>
          <p:nvSpPr>
            <p:cNvPr id="14" name="Google Shape;5443;p171">
              <a:extLst>
                <a:ext uri="{FF2B5EF4-FFF2-40B4-BE49-F238E27FC236}">
                  <a16:creationId xmlns:a16="http://schemas.microsoft.com/office/drawing/2014/main" id="{3F880931-0659-4C03-B6BD-F8E77CA28F4C}"/>
                </a:ext>
              </a:extLst>
            </p:cNvPr>
            <p:cNvSpPr/>
            <p:nvPr/>
          </p:nvSpPr>
          <p:spPr>
            <a:xfrm>
              <a:off x="2283175" y="1763127"/>
              <a:ext cx="1094733" cy="1094733"/>
            </a:xfrm>
            <a:prstGeom prst="ellipse">
              <a:avLst/>
            </a:prstGeom>
            <a:solidFill>
              <a:schemeClr val="bg1">
                <a:lumMod val="50000"/>
              </a:schemeClr>
            </a:solidFill>
            <a:ln>
              <a:noFill/>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sp>
          <p:nvSpPr>
            <p:cNvPr id="15" name="Google Shape;5444;p171">
              <a:extLst>
                <a:ext uri="{FF2B5EF4-FFF2-40B4-BE49-F238E27FC236}">
                  <a16:creationId xmlns:a16="http://schemas.microsoft.com/office/drawing/2014/main" id="{8158D4C2-8A6F-4E48-8FAC-E1C1940736B7}"/>
                </a:ext>
              </a:extLst>
            </p:cNvPr>
            <p:cNvSpPr/>
            <p:nvPr/>
          </p:nvSpPr>
          <p:spPr>
            <a:xfrm>
              <a:off x="2183615" y="1663567"/>
              <a:ext cx="1293852" cy="1293852"/>
            </a:xfrm>
            <a:prstGeom prst="ellipse">
              <a:avLst/>
            </a:prstGeom>
            <a:noFill/>
            <a:ln w="19050" cap="flat" cmpd="sng">
              <a:solidFill>
                <a:srgbClr val="717171"/>
              </a:solidFill>
              <a:prstDash val="dot"/>
              <a:round/>
              <a:headEnd type="none" w="sm" len="sm"/>
              <a:tailEnd type="none" w="sm" len="sm"/>
            </a:ln>
          </p:spPr>
          <p:txBody>
            <a:bodyPr spcFirstLastPara="1" wrap="square" lIns="76188" tIns="38083" rIns="76188" bIns="38083" anchor="ctr" anchorCtr="0">
              <a:noAutofit/>
            </a:bodyPr>
            <a:lstStyle/>
            <a:p>
              <a:pPr algn="ctr" defTabSz="608486" fontAlgn="base">
                <a:defRPr/>
              </a:pPr>
              <a:endParaRPr sz="1167">
                <a:solidFill>
                  <a:srgbClr val="FFFFFF"/>
                </a:solidFill>
                <a:latin typeface="Roboto Condensed"/>
                <a:ea typeface="Roboto Condensed"/>
                <a:cs typeface="Roboto Condensed"/>
                <a:sym typeface="Roboto Condensed"/>
              </a:endParaRPr>
            </a:p>
          </p:txBody>
        </p:sp>
      </p:grpSp>
      <p:pic>
        <p:nvPicPr>
          <p:cNvPr id="19" name="Graphic 18" descr="Checkmark">
            <a:extLst>
              <a:ext uri="{FF2B5EF4-FFF2-40B4-BE49-F238E27FC236}">
                <a16:creationId xmlns:a16="http://schemas.microsoft.com/office/drawing/2014/main" id="{E1B8ED91-17BE-477B-87D5-16173FF891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6223" y="2148097"/>
            <a:ext cx="645371" cy="645371"/>
          </a:xfrm>
          <a:prstGeom prst="rect">
            <a:avLst/>
          </a:prstGeom>
        </p:spPr>
      </p:pic>
      <p:pic>
        <p:nvPicPr>
          <p:cNvPr id="20" name="Graphic 19" descr="Close">
            <a:extLst>
              <a:ext uri="{FF2B5EF4-FFF2-40B4-BE49-F238E27FC236}">
                <a16:creationId xmlns:a16="http://schemas.microsoft.com/office/drawing/2014/main" id="{A93DA7DB-A4C7-4C39-910B-5A35FC3BC6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178" y="2215433"/>
            <a:ext cx="487831" cy="487831"/>
          </a:xfrm>
          <a:prstGeom prst="rect">
            <a:avLst/>
          </a:prstGeom>
        </p:spPr>
      </p:pic>
      <p:grpSp>
        <p:nvGrpSpPr>
          <p:cNvPr id="21" name="Google Shape;3595;p131">
            <a:extLst>
              <a:ext uri="{FF2B5EF4-FFF2-40B4-BE49-F238E27FC236}">
                <a16:creationId xmlns:a16="http://schemas.microsoft.com/office/drawing/2014/main" id="{85775437-D4C9-41F6-9EAB-871459752F76}"/>
              </a:ext>
            </a:extLst>
          </p:cNvPr>
          <p:cNvGrpSpPr/>
          <p:nvPr/>
        </p:nvGrpSpPr>
        <p:grpSpPr>
          <a:xfrm>
            <a:off x="4277861" y="2661098"/>
            <a:ext cx="2825248" cy="620067"/>
            <a:chOff x="3158270" y="823748"/>
            <a:chExt cx="2814123" cy="858105"/>
          </a:xfrm>
        </p:grpSpPr>
        <p:sp>
          <p:nvSpPr>
            <p:cNvPr id="22" name="Google Shape;3596;p131">
              <a:extLst>
                <a:ext uri="{FF2B5EF4-FFF2-40B4-BE49-F238E27FC236}">
                  <a16:creationId xmlns:a16="http://schemas.microsoft.com/office/drawing/2014/main" id="{08433A54-865D-465A-8B01-B2348426E915}"/>
                </a:ext>
              </a:extLst>
            </p:cNvPr>
            <p:cNvSpPr/>
            <p:nvPr/>
          </p:nvSpPr>
          <p:spPr>
            <a:xfrm>
              <a:off x="3158270" y="863715"/>
              <a:ext cx="2814123" cy="818138"/>
            </a:xfrm>
            <a:prstGeom prst="roundRect">
              <a:avLst>
                <a:gd name="adj" fmla="val 4147"/>
              </a:avLst>
            </a:prstGeom>
            <a:solidFill>
              <a:schemeClr val="accent3">
                <a:lumMod val="50000"/>
              </a:schemeClr>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sp>
          <p:nvSpPr>
            <p:cNvPr id="23" name="Google Shape;3597;p131">
              <a:extLst>
                <a:ext uri="{FF2B5EF4-FFF2-40B4-BE49-F238E27FC236}">
                  <a16:creationId xmlns:a16="http://schemas.microsoft.com/office/drawing/2014/main" id="{D0826095-60D1-4AB3-AB7E-899790341A49}"/>
                </a:ext>
              </a:extLst>
            </p:cNvPr>
            <p:cNvSpPr/>
            <p:nvPr/>
          </p:nvSpPr>
          <p:spPr>
            <a:xfrm>
              <a:off x="3158270" y="823748"/>
              <a:ext cx="2814123" cy="755856"/>
            </a:xfrm>
            <a:prstGeom prst="roundRect">
              <a:avLst>
                <a:gd name="adj" fmla="val 4147"/>
              </a:avLst>
            </a:prstGeom>
            <a:solidFill>
              <a:schemeClr val="accent3"/>
            </a:solidFill>
            <a:ln>
              <a:noFill/>
            </a:ln>
          </p:spPr>
          <p:txBody>
            <a:bodyPr spcFirstLastPara="1" wrap="square" lIns="76188" tIns="38083" rIns="76188" bIns="38083" anchor="ctr" anchorCtr="0">
              <a:noAutofit/>
            </a:bodyPr>
            <a:lstStyle/>
            <a:p>
              <a:pPr algn="ctr" defTabSz="608486" fontAlgn="base">
                <a:defRPr/>
              </a:pPr>
              <a:endParaRPr sz="1667">
                <a:solidFill>
                  <a:srgbClr val="FFFFFF"/>
                </a:solidFill>
                <a:latin typeface="Roboto Condensed"/>
                <a:ea typeface="Roboto Condensed"/>
                <a:cs typeface="Roboto Condensed"/>
                <a:sym typeface="Roboto Condensed"/>
              </a:endParaRPr>
            </a:p>
          </p:txBody>
        </p:sp>
      </p:grpSp>
      <p:grpSp>
        <p:nvGrpSpPr>
          <p:cNvPr id="24" name="Google Shape;3598;p131">
            <a:extLst>
              <a:ext uri="{FF2B5EF4-FFF2-40B4-BE49-F238E27FC236}">
                <a16:creationId xmlns:a16="http://schemas.microsoft.com/office/drawing/2014/main" id="{BB1251C6-1D29-4F67-B5B6-7DB559D2C30B}"/>
              </a:ext>
            </a:extLst>
          </p:cNvPr>
          <p:cNvGrpSpPr/>
          <p:nvPr/>
        </p:nvGrpSpPr>
        <p:grpSpPr>
          <a:xfrm>
            <a:off x="4411225" y="2778557"/>
            <a:ext cx="2565043" cy="439793"/>
            <a:chOff x="853055" y="2432848"/>
            <a:chExt cx="2353143" cy="474433"/>
          </a:xfrm>
        </p:grpSpPr>
        <p:sp>
          <p:nvSpPr>
            <p:cNvPr id="25" name="Google Shape;3599;p131">
              <a:extLst>
                <a:ext uri="{FF2B5EF4-FFF2-40B4-BE49-F238E27FC236}">
                  <a16:creationId xmlns:a16="http://schemas.microsoft.com/office/drawing/2014/main" id="{BF006660-69A6-45AE-89D6-8ED65B12AF89}"/>
                </a:ext>
              </a:extLst>
            </p:cNvPr>
            <p:cNvSpPr/>
            <p:nvPr/>
          </p:nvSpPr>
          <p:spPr>
            <a:xfrm>
              <a:off x="853055" y="2432848"/>
              <a:ext cx="2353143" cy="474433"/>
            </a:xfrm>
            <a:prstGeom prst="downArrowCallout">
              <a:avLst>
                <a:gd name="adj1" fmla="val 25000"/>
                <a:gd name="adj2" fmla="val 25000"/>
                <a:gd name="adj3" fmla="val 25000"/>
                <a:gd name="adj4" fmla="val 75000"/>
              </a:avLst>
            </a:prstGeom>
            <a:solidFill>
              <a:schemeClr val="lt1"/>
            </a:solidFill>
            <a:ln>
              <a:noFill/>
            </a:ln>
          </p:spPr>
          <p:txBody>
            <a:bodyPr spcFirstLastPara="1" wrap="square" lIns="0" tIns="38083" rIns="0" bIns="38083" anchor="ctr" anchorCtr="0">
              <a:noAutofit/>
            </a:bodyPr>
            <a:lstStyle/>
            <a:p>
              <a:pPr algn="ctr" defTabSz="608486" fontAlgn="base">
                <a:defRPr/>
              </a:pPr>
              <a:endParaRPr sz="3333">
                <a:solidFill>
                  <a:srgbClr val="00A0DF"/>
                </a:solidFill>
                <a:latin typeface="Arial"/>
                <a:ea typeface="Arial"/>
                <a:cs typeface="Arial"/>
                <a:sym typeface="Arial"/>
              </a:endParaRPr>
            </a:p>
          </p:txBody>
        </p:sp>
        <p:sp>
          <p:nvSpPr>
            <p:cNvPr id="26" name="Google Shape;3600;p131">
              <a:extLst>
                <a:ext uri="{FF2B5EF4-FFF2-40B4-BE49-F238E27FC236}">
                  <a16:creationId xmlns:a16="http://schemas.microsoft.com/office/drawing/2014/main" id="{2A43BE07-A5A5-4458-9669-DA893625B30F}"/>
                </a:ext>
              </a:extLst>
            </p:cNvPr>
            <p:cNvSpPr txBox="1"/>
            <p:nvPr/>
          </p:nvSpPr>
          <p:spPr>
            <a:xfrm>
              <a:off x="894230" y="2517818"/>
              <a:ext cx="2294645" cy="169755"/>
            </a:xfrm>
            <a:prstGeom prst="rect">
              <a:avLst/>
            </a:prstGeom>
            <a:noFill/>
            <a:ln>
              <a:noFill/>
            </a:ln>
          </p:spPr>
          <p:txBody>
            <a:bodyPr spcFirstLastPara="1" wrap="square" lIns="0" tIns="0" rIns="0" bIns="0" anchor="ctr" anchorCtr="0">
              <a:noAutofit/>
            </a:bodyPr>
            <a:lstStyle/>
            <a:p>
              <a:pPr algn="ctr" defTabSz="608486" fontAlgn="base">
                <a:buClr>
                  <a:srgbClr val="003479"/>
                </a:buClr>
                <a:buSzPts val="1200"/>
                <a:defRPr/>
              </a:pPr>
              <a:r>
                <a:rPr lang="vi-VN" sz="2000" b="1">
                  <a:solidFill>
                    <a:srgbClr val="1C75BC"/>
                  </a:solidFill>
                  <a:latin typeface="Verdana" panose="020B0604030504040204" pitchFamily="34" charset="0"/>
                  <a:ea typeface="Verdana" panose="020B0604030504040204" pitchFamily="34" charset="0"/>
                  <a:cs typeface="Roboto Condensed"/>
                  <a:sym typeface="Roboto Condensed"/>
                </a:rPr>
                <a:t>Ileo-colonoscopy</a:t>
              </a:r>
              <a:endParaRPr sz="4000">
                <a:solidFill>
                  <a:srgbClr val="1C75BC"/>
                </a:solidFill>
                <a:latin typeface="Verdana" panose="020B0604030504040204" pitchFamily="34" charset="0"/>
                <a:ea typeface="Verdana" panose="020B0604030504040204" pitchFamily="34" charset="0"/>
              </a:endParaRPr>
            </a:p>
          </p:txBody>
        </p:sp>
      </p:grpSp>
      <p:sp>
        <p:nvSpPr>
          <p:cNvPr id="27" name="Google Shape;11764;p291">
            <a:extLst>
              <a:ext uri="{FF2B5EF4-FFF2-40B4-BE49-F238E27FC236}">
                <a16:creationId xmlns:a16="http://schemas.microsoft.com/office/drawing/2014/main" id="{6E49CECB-ECA3-432C-8FDB-BF24DDFF501D}"/>
              </a:ext>
            </a:extLst>
          </p:cNvPr>
          <p:cNvSpPr/>
          <p:nvPr/>
        </p:nvSpPr>
        <p:spPr>
          <a:xfrm>
            <a:off x="778853" y="3241912"/>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8" name="Google Shape;11764;p291">
            <a:extLst>
              <a:ext uri="{FF2B5EF4-FFF2-40B4-BE49-F238E27FC236}">
                <a16:creationId xmlns:a16="http://schemas.microsoft.com/office/drawing/2014/main" id="{6ADDAA4E-3493-42A5-BF45-EE8C95AFD7C1}"/>
              </a:ext>
            </a:extLst>
          </p:cNvPr>
          <p:cNvSpPr/>
          <p:nvPr/>
        </p:nvSpPr>
        <p:spPr>
          <a:xfrm>
            <a:off x="778853" y="3566098"/>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29" name="Google Shape;11764;p291">
            <a:extLst>
              <a:ext uri="{FF2B5EF4-FFF2-40B4-BE49-F238E27FC236}">
                <a16:creationId xmlns:a16="http://schemas.microsoft.com/office/drawing/2014/main" id="{8FF1A1DE-95CF-406B-A12A-A459F6F0048C}"/>
              </a:ext>
            </a:extLst>
          </p:cNvPr>
          <p:cNvSpPr/>
          <p:nvPr/>
        </p:nvSpPr>
        <p:spPr>
          <a:xfrm>
            <a:off x="778853" y="4061140"/>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30" name="Google Shape;11764;p291">
            <a:extLst>
              <a:ext uri="{FF2B5EF4-FFF2-40B4-BE49-F238E27FC236}">
                <a16:creationId xmlns:a16="http://schemas.microsoft.com/office/drawing/2014/main" id="{5CF84194-AD40-428C-B198-760C4AD29FB0}"/>
              </a:ext>
            </a:extLst>
          </p:cNvPr>
          <p:cNvSpPr/>
          <p:nvPr/>
        </p:nvSpPr>
        <p:spPr>
          <a:xfrm>
            <a:off x="778853" y="4365388"/>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sp>
        <p:nvSpPr>
          <p:cNvPr id="31" name="Google Shape;11764;p291">
            <a:extLst>
              <a:ext uri="{FF2B5EF4-FFF2-40B4-BE49-F238E27FC236}">
                <a16:creationId xmlns:a16="http://schemas.microsoft.com/office/drawing/2014/main" id="{C8A3F16E-5DC3-4438-8710-BFB08E3EE746}"/>
              </a:ext>
            </a:extLst>
          </p:cNvPr>
          <p:cNvSpPr/>
          <p:nvPr/>
        </p:nvSpPr>
        <p:spPr>
          <a:xfrm>
            <a:off x="778853" y="5013760"/>
            <a:ext cx="259140" cy="259140"/>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nvGrpSpPr>
          <p:cNvPr id="32" name="Group 31">
            <a:extLst>
              <a:ext uri="{FF2B5EF4-FFF2-40B4-BE49-F238E27FC236}">
                <a16:creationId xmlns:a16="http://schemas.microsoft.com/office/drawing/2014/main" id="{D78ADB66-3668-41F4-8C16-CF1C82F7AC04}"/>
              </a:ext>
            </a:extLst>
          </p:cNvPr>
          <p:cNvGrpSpPr/>
          <p:nvPr/>
        </p:nvGrpSpPr>
        <p:grpSpPr>
          <a:xfrm>
            <a:off x="7315998" y="3205520"/>
            <a:ext cx="258000" cy="258000"/>
            <a:chOff x="6348979" y="4538284"/>
            <a:chExt cx="309600" cy="309600"/>
          </a:xfrm>
        </p:grpSpPr>
        <p:sp>
          <p:nvSpPr>
            <p:cNvPr id="33" name="Oval 32">
              <a:extLst>
                <a:ext uri="{FF2B5EF4-FFF2-40B4-BE49-F238E27FC236}">
                  <a16:creationId xmlns:a16="http://schemas.microsoft.com/office/drawing/2014/main" id="{E536B1E7-E88B-4D5D-903F-7E7ABBEEF46E}"/>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4" name="Google Shape;11764;p291">
              <a:extLst>
                <a:ext uri="{FF2B5EF4-FFF2-40B4-BE49-F238E27FC236}">
                  <a16:creationId xmlns:a16="http://schemas.microsoft.com/office/drawing/2014/main" id="{54126D06-41AB-42BA-9741-9A094E1219A8}"/>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5" name="Group 34">
            <a:extLst>
              <a:ext uri="{FF2B5EF4-FFF2-40B4-BE49-F238E27FC236}">
                <a16:creationId xmlns:a16="http://schemas.microsoft.com/office/drawing/2014/main" id="{017F65A0-9EF1-4218-ABA1-704427F089A2}"/>
              </a:ext>
            </a:extLst>
          </p:cNvPr>
          <p:cNvGrpSpPr/>
          <p:nvPr/>
        </p:nvGrpSpPr>
        <p:grpSpPr>
          <a:xfrm>
            <a:off x="7291353" y="3832179"/>
            <a:ext cx="258000" cy="258000"/>
            <a:chOff x="6348979" y="4538284"/>
            <a:chExt cx="309600" cy="309600"/>
          </a:xfrm>
        </p:grpSpPr>
        <p:sp>
          <p:nvSpPr>
            <p:cNvPr id="36" name="Oval 35">
              <a:extLst>
                <a:ext uri="{FF2B5EF4-FFF2-40B4-BE49-F238E27FC236}">
                  <a16:creationId xmlns:a16="http://schemas.microsoft.com/office/drawing/2014/main" id="{6202CFF8-28F8-4457-87A1-E71CB3333BBD}"/>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37" name="Google Shape;11764;p291">
              <a:extLst>
                <a:ext uri="{FF2B5EF4-FFF2-40B4-BE49-F238E27FC236}">
                  <a16:creationId xmlns:a16="http://schemas.microsoft.com/office/drawing/2014/main" id="{654B5A39-E321-4BDF-BFA0-CEA66BA1A45E}"/>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38" name="Group 37">
            <a:extLst>
              <a:ext uri="{FF2B5EF4-FFF2-40B4-BE49-F238E27FC236}">
                <a16:creationId xmlns:a16="http://schemas.microsoft.com/office/drawing/2014/main" id="{41E31196-FF68-428C-9A02-E61632BBA04A}"/>
              </a:ext>
            </a:extLst>
          </p:cNvPr>
          <p:cNvGrpSpPr/>
          <p:nvPr/>
        </p:nvGrpSpPr>
        <p:grpSpPr>
          <a:xfrm>
            <a:off x="7298050" y="4306216"/>
            <a:ext cx="258000" cy="258000"/>
            <a:chOff x="6348979" y="4538284"/>
            <a:chExt cx="309600" cy="309600"/>
          </a:xfrm>
        </p:grpSpPr>
        <p:sp>
          <p:nvSpPr>
            <p:cNvPr id="39" name="Oval 38">
              <a:extLst>
                <a:ext uri="{FF2B5EF4-FFF2-40B4-BE49-F238E27FC236}">
                  <a16:creationId xmlns:a16="http://schemas.microsoft.com/office/drawing/2014/main" id="{13296B95-A325-4371-9CB5-E4C8C93DF3F2}"/>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0" name="Google Shape;11764;p291">
              <a:extLst>
                <a:ext uri="{FF2B5EF4-FFF2-40B4-BE49-F238E27FC236}">
                  <a16:creationId xmlns:a16="http://schemas.microsoft.com/office/drawing/2014/main" id="{417E649F-E4BC-4425-ADCE-B66CD6CC8FD6}"/>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grpSp>
        <p:nvGrpSpPr>
          <p:cNvPr id="41" name="Group 40">
            <a:extLst>
              <a:ext uri="{FF2B5EF4-FFF2-40B4-BE49-F238E27FC236}">
                <a16:creationId xmlns:a16="http://schemas.microsoft.com/office/drawing/2014/main" id="{8951D464-1533-427A-AE61-5B6FAFDBC535}"/>
              </a:ext>
            </a:extLst>
          </p:cNvPr>
          <p:cNvGrpSpPr/>
          <p:nvPr/>
        </p:nvGrpSpPr>
        <p:grpSpPr>
          <a:xfrm>
            <a:off x="7297490" y="5217212"/>
            <a:ext cx="258000" cy="258000"/>
            <a:chOff x="6348979" y="4538284"/>
            <a:chExt cx="309600" cy="309600"/>
          </a:xfrm>
        </p:grpSpPr>
        <p:sp>
          <p:nvSpPr>
            <p:cNvPr id="42" name="Oval 41">
              <a:extLst>
                <a:ext uri="{FF2B5EF4-FFF2-40B4-BE49-F238E27FC236}">
                  <a16:creationId xmlns:a16="http://schemas.microsoft.com/office/drawing/2014/main" id="{E600D51D-82B8-4382-9A96-A5E1605ADAAC}"/>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43" name="Google Shape;11764;p291">
              <a:extLst>
                <a:ext uri="{FF2B5EF4-FFF2-40B4-BE49-F238E27FC236}">
                  <a16:creationId xmlns:a16="http://schemas.microsoft.com/office/drawing/2014/main" id="{54F70436-D006-4A84-AFC5-C2B0930D868D}"/>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pic>
        <p:nvPicPr>
          <p:cNvPr id="44" name="Picture 43">
            <a:extLst>
              <a:ext uri="{FF2B5EF4-FFF2-40B4-BE49-F238E27FC236}">
                <a16:creationId xmlns:a16="http://schemas.microsoft.com/office/drawing/2014/main" id="{9AFD2989-6B0D-4AEB-B515-46DAE72F7F0D}"/>
              </a:ext>
            </a:extLst>
          </p:cNvPr>
          <p:cNvPicPr>
            <a:picLocks noChangeAspect="1"/>
          </p:cNvPicPr>
          <p:nvPr/>
        </p:nvPicPr>
        <p:blipFill>
          <a:blip r:embed="rId7"/>
          <a:stretch>
            <a:fillRect/>
          </a:stretch>
        </p:blipFill>
        <p:spPr>
          <a:xfrm>
            <a:off x="5434104" y="2110409"/>
            <a:ext cx="516861" cy="516861"/>
          </a:xfrm>
          <a:prstGeom prst="rect">
            <a:avLst/>
          </a:prstGeom>
        </p:spPr>
      </p:pic>
      <p:sp>
        <p:nvSpPr>
          <p:cNvPr id="46" name="Rectangle 45">
            <a:extLst>
              <a:ext uri="{FF2B5EF4-FFF2-40B4-BE49-F238E27FC236}">
                <a16:creationId xmlns:a16="http://schemas.microsoft.com/office/drawing/2014/main" id="{B294D4D5-639A-4303-AC53-C30DA70AF3E1}"/>
              </a:ext>
            </a:extLst>
          </p:cNvPr>
          <p:cNvSpPr/>
          <p:nvPr/>
        </p:nvSpPr>
        <p:spPr>
          <a:xfrm>
            <a:off x="1086855" y="3246537"/>
            <a:ext cx="3324371" cy="2221698"/>
          </a:xfrm>
          <a:prstGeom prst="rect">
            <a:avLst/>
          </a:prstGeom>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Safe</a:t>
            </a:r>
            <a:r>
              <a:rPr lang="en-US" sz="1167" baseline="30000">
                <a:solidFill>
                  <a:srgbClr val="212121"/>
                </a:solidFill>
                <a:latin typeface="Verdana" panose="020B0604030504040204" pitchFamily="34" charset="0"/>
                <a:ea typeface="Verdana" panose="020B0604030504040204" pitchFamily="34" charset="0"/>
              </a:rPr>
              <a:t>1</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Direct visualization of mucosal lesions/healing</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Validated index of severity</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Endoscopic mucosal healing is a good predictor of relapse, risk of surgery, risk of hospitalization</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Possibility for biopsies and histological evaluation</a:t>
            </a:r>
            <a:r>
              <a:rPr lang="en-US" sz="1167" baseline="30000">
                <a:solidFill>
                  <a:srgbClr val="212121"/>
                </a:solidFill>
                <a:latin typeface="Verdana" panose="020B0604030504040204" pitchFamily="34" charset="0"/>
                <a:ea typeface="Verdana" panose="020B0604030504040204" pitchFamily="34" charset="0"/>
              </a:rPr>
              <a:t>2,3</a:t>
            </a:r>
            <a:endParaRPr lang="en-US" sz="1167">
              <a:solidFill>
                <a:srgbClr val="212121"/>
              </a:solidFill>
              <a:latin typeface="Verdana" panose="020B0604030504040204" pitchFamily="34" charset="0"/>
              <a:ea typeface="Verdana" panose="020B0604030504040204" pitchFamily="34" charset="0"/>
            </a:endParaRPr>
          </a:p>
        </p:txBody>
      </p:sp>
      <p:sp>
        <p:nvSpPr>
          <p:cNvPr id="47" name="Rectangle 46">
            <a:extLst>
              <a:ext uri="{FF2B5EF4-FFF2-40B4-BE49-F238E27FC236}">
                <a16:creationId xmlns:a16="http://schemas.microsoft.com/office/drawing/2014/main" id="{ACA326B2-1CCB-4D49-AAB0-8658151C5A82}"/>
              </a:ext>
            </a:extLst>
          </p:cNvPr>
          <p:cNvSpPr/>
          <p:nvPr/>
        </p:nvSpPr>
        <p:spPr>
          <a:xfrm>
            <a:off x="7602232" y="3185751"/>
            <a:ext cx="3979078" cy="2580899"/>
          </a:xfrm>
          <a:prstGeom prst="rect">
            <a:avLst/>
          </a:prstGeom>
        </p:spPr>
        <p:txBody>
          <a:bodyPr wrap="square">
            <a:spAutoFit/>
          </a:bodyPr>
          <a:lstStyle/>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Invasive, costly, not realistically doable repeatedly for monitoring</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Not adapted for small bowel locations above the terminal ileum</a:t>
            </a:r>
            <a:r>
              <a:rPr lang="en-US" sz="1167" baseline="30000">
                <a:solidFill>
                  <a:srgbClr val="212121"/>
                </a:solidFill>
                <a:latin typeface="Verdana" panose="020B0604030504040204" pitchFamily="34" charset="0"/>
                <a:ea typeface="Verdana" panose="020B0604030504040204" pitchFamily="34" charset="0"/>
              </a:rPr>
              <a:t>1,2,3 </a:t>
            </a:r>
            <a:r>
              <a:rPr lang="en-US" sz="1167">
                <a:solidFill>
                  <a:srgbClr val="212121"/>
                </a:solidFill>
                <a:latin typeface="Verdana" panose="020B0604030504040204" pitchFamily="34" charset="0"/>
                <a:ea typeface="Verdana" panose="020B0604030504040204" pitchFamily="34" charset="0"/>
              </a:rPr>
              <a:t>Double-balloon </a:t>
            </a:r>
            <a:r>
              <a:rPr lang="en-US" sz="1167" err="1">
                <a:solidFill>
                  <a:srgbClr val="212121"/>
                </a:solidFill>
                <a:latin typeface="Verdana" panose="020B0604030504040204" pitchFamily="34" charset="0"/>
                <a:ea typeface="Verdana" panose="020B0604030504040204" pitchFamily="34" charset="0"/>
              </a:rPr>
              <a:t>enteroscopy</a:t>
            </a:r>
            <a:r>
              <a:rPr lang="en-US" sz="1167">
                <a:solidFill>
                  <a:srgbClr val="212121"/>
                </a:solidFill>
                <a:latin typeface="Verdana" panose="020B0604030504040204" pitchFamily="34" charset="0"/>
                <a:ea typeface="Verdana" panose="020B0604030504040204" pitchFamily="34" charset="0"/>
              </a:rPr>
              <a:t> needs to be used to visualize small bowel disease.</a:t>
            </a:r>
            <a:r>
              <a:rPr lang="en-US" sz="1167" baseline="30000">
                <a:solidFill>
                  <a:srgbClr val="212121"/>
                </a:solidFill>
                <a:latin typeface="Verdana" panose="020B0604030504040204" pitchFamily="34" charset="0"/>
                <a:ea typeface="Verdana" panose="020B0604030504040204" pitchFamily="34" charset="0"/>
              </a:rPr>
              <a:t>4</a:t>
            </a:r>
          </a:p>
          <a:p>
            <a:pPr defTabSz="571477">
              <a:spcAft>
                <a:spcPts val="1000"/>
              </a:spcAft>
              <a:defRPr/>
            </a:pPr>
            <a:r>
              <a:rPr lang="en-US" sz="1167" u="sng">
                <a:solidFill>
                  <a:srgbClr val="212121"/>
                </a:solidFill>
                <a:latin typeface="Verdana" panose="020B0604030504040204" pitchFamily="34" charset="0"/>
                <a:ea typeface="Verdana" panose="020B0604030504040204" pitchFamily="34" charset="0"/>
              </a:rPr>
              <a:t>Can not measure transmural inflammation</a:t>
            </a:r>
            <a:r>
              <a:rPr lang="en-US" sz="1167" u="sng" baseline="30000">
                <a:solidFill>
                  <a:srgbClr val="212121"/>
                </a:solidFill>
                <a:latin typeface="Verdana" panose="020B0604030504040204" pitchFamily="34" charset="0"/>
                <a:ea typeface="Verdana" panose="020B0604030504040204" pitchFamily="34" charset="0"/>
              </a:rPr>
              <a:t>1</a:t>
            </a:r>
          </a:p>
          <a:p>
            <a:pPr defTabSz="571477">
              <a:spcAft>
                <a:spcPts val="1000"/>
              </a:spcAft>
              <a:defRPr/>
            </a:pPr>
            <a:r>
              <a:rPr lang="en-US" sz="1167">
                <a:solidFill>
                  <a:srgbClr val="212121"/>
                </a:solidFill>
                <a:latin typeface="Verdana" panose="020B0604030504040204" pitchFamily="34" charset="0"/>
                <a:ea typeface="Verdana" panose="020B0604030504040204" pitchFamily="34" charset="0"/>
              </a:rPr>
              <a:t>The degree of necessary mucosal healing is not well established</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a:p>
            <a:pPr defTabSz="571477">
              <a:spcAft>
                <a:spcPts val="1000"/>
              </a:spcAft>
              <a:defRPr/>
            </a:pPr>
            <a:r>
              <a:rPr lang="en-US" sz="1167" u="sng">
                <a:solidFill>
                  <a:srgbClr val="212121"/>
                </a:solidFill>
                <a:latin typeface="Verdana" panose="020B0604030504040204" pitchFamily="34" charset="0"/>
                <a:ea typeface="Verdana" panose="020B0604030504040204" pitchFamily="34" charset="0"/>
              </a:rPr>
              <a:t>Use of enema and the procedure has low acceptance by patients</a:t>
            </a:r>
            <a:r>
              <a:rPr lang="en-US" sz="1167" baseline="30000">
                <a:solidFill>
                  <a:srgbClr val="212121"/>
                </a:solidFill>
                <a:latin typeface="Verdana" panose="020B0604030504040204" pitchFamily="34" charset="0"/>
                <a:ea typeface="Verdana" panose="020B0604030504040204" pitchFamily="34" charset="0"/>
              </a:rPr>
              <a:t>1</a:t>
            </a:r>
            <a:endParaRPr lang="en-US" sz="1167">
              <a:solidFill>
                <a:srgbClr val="212121"/>
              </a:solidFill>
              <a:latin typeface="Verdana" panose="020B0604030504040204" pitchFamily="34" charset="0"/>
              <a:ea typeface="Verdana" panose="020B0604030504040204" pitchFamily="34" charset="0"/>
            </a:endParaRPr>
          </a:p>
        </p:txBody>
      </p:sp>
      <p:grpSp>
        <p:nvGrpSpPr>
          <p:cNvPr id="48" name="Group 47">
            <a:extLst>
              <a:ext uri="{FF2B5EF4-FFF2-40B4-BE49-F238E27FC236}">
                <a16:creationId xmlns:a16="http://schemas.microsoft.com/office/drawing/2014/main" id="{5DBDEB9C-0550-4DCA-94F7-92B56499D6C9}"/>
              </a:ext>
            </a:extLst>
          </p:cNvPr>
          <p:cNvGrpSpPr/>
          <p:nvPr/>
        </p:nvGrpSpPr>
        <p:grpSpPr>
          <a:xfrm>
            <a:off x="7297489" y="4724483"/>
            <a:ext cx="258000" cy="258000"/>
            <a:chOff x="6348979" y="4538284"/>
            <a:chExt cx="309600" cy="309600"/>
          </a:xfrm>
        </p:grpSpPr>
        <p:sp>
          <p:nvSpPr>
            <p:cNvPr id="49" name="Oval 48">
              <a:extLst>
                <a:ext uri="{FF2B5EF4-FFF2-40B4-BE49-F238E27FC236}">
                  <a16:creationId xmlns:a16="http://schemas.microsoft.com/office/drawing/2014/main" id="{291C63D5-803A-4E13-9121-C2CFE976623C}"/>
                </a:ext>
              </a:extLst>
            </p:cNvPr>
            <p:cNvSpPr/>
            <p:nvPr/>
          </p:nvSpPr>
          <p:spPr bwMode="auto">
            <a:xfrm>
              <a:off x="6348979" y="4538284"/>
              <a:ext cx="309600" cy="309600"/>
            </a:xfrm>
            <a:prstGeom prst="ellipse">
              <a:avLst/>
            </a:prstGeom>
            <a:solidFill>
              <a:schemeClr val="tx2"/>
            </a:solidFill>
            <a:ln w="12700" cap="flat" cmpd="sng" algn="ctr">
              <a:no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fontAlgn="base">
                <a:spcBef>
                  <a:spcPct val="0"/>
                </a:spcBef>
                <a:spcAft>
                  <a:spcPct val="0"/>
                </a:spcAft>
                <a:defRPr/>
              </a:pPr>
              <a:endParaRPr lang="en-US" sz="2667" err="1">
                <a:solidFill>
                  <a:srgbClr val="FFFFFF"/>
                </a:solidFill>
                <a:latin typeface="Arial" pitchFamily="-110" charset="0"/>
                <a:ea typeface="ヒラギノ角ゴ ProN W3" pitchFamily="-110" charset="-128"/>
                <a:cs typeface="ヒラギノ角ゴ ProN W3" pitchFamily="-110" charset="-128"/>
                <a:sym typeface="Arial" pitchFamily="-110" charset="0"/>
              </a:endParaRPr>
            </a:p>
          </p:txBody>
        </p:sp>
        <p:sp>
          <p:nvSpPr>
            <p:cNvPr id="50" name="Google Shape;11764;p291">
              <a:extLst>
                <a:ext uri="{FF2B5EF4-FFF2-40B4-BE49-F238E27FC236}">
                  <a16:creationId xmlns:a16="http://schemas.microsoft.com/office/drawing/2014/main" id="{3DE2552F-9C71-4213-BA36-F101924DC0CB}"/>
                </a:ext>
              </a:extLst>
            </p:cNvPr>
            <p:cNvSpPr/>
            <p:nvPr/>
          </p:nvSpPr>
          <p:spPr>
            <a:xfrm>
              <a:off x="6371188" y="4559918"/>
              <a:ext cx="265181" cy="266331"/>
            </a:xfrm>
            <a:prstGeom prst="mathMultiply">
              <a:avLst/>
            </a:prstGeom>
            <a:solidFill>
              <a:schemeClr val="bg1"/>
            </a:solidFill>
            <a:ln>
              <a:noFill/>
            </a:ln>
          </p:spPr>
          <p:txBody>
            <a:bodyPr spcFirstLastPara="1" wrap="square" lIns="76188" tIns="38083" rIns="76188" bIns="38083" anchor="t" anchorCtr="0">
              <a:noAutofit/>
            </a:bodyPr>
            <a:lstStyle/>
            <a:p>
              <a:pPr defTabSz="608486" fontAlgn="base">
                <a:defRPr/>
              </a:pPr>
              <a:endParaRPr sz="1667">
                <a:solidFill>
                  <a:srgbClr val="212121"/>
                </a:solidFill>
                <a:latin typeface="Roboto Condensed"/>
                <a:ea typeface="Roboto Condensed"/>
                <a:cs typeface="Roboto Condensed"/>
                <a:sym typeface="Roboto Condensed"/>
              </a:endParaRPr>
            </a:p>
          </p:txBody>
        </p:sp>
      </p:grpSp>
    </p:spTree>
    <p:extLst>
      <p:ext uri="{BB962C8B-B14F-4D97-AF65-F5344CB8AC3E}">
        <p14:creationId xmlns:p14="http://schemas.microsoft.com/office/powerpoint/2010/main" val="3809419557"/>
      </p:ext>
    </p:extLst>
  </p:cSld>
  <p:clrMapOvr>
    <a:masterClrMapping/>
  </p:clrMapOvr>
  <p:transition>
    <p:fade/>
  </p:transition>
</p:sld>
</file>

<file path=ppt/theme/theme1.xml><?xml version="1.0" encoding="utf-8"?>
<a:theme xmlns:a="http://schemas.openxmlformats.org/drawingml/2006/main" name="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2.xml><?xml version="1.0" encoding="utf-8"?>
<a:theme xmlns:a="http://schemas.openxmlformats.org/drawingml/2006/main" name="4_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3.xml><?xml version="1.0" encoding="utf-8"?>
<a:theme xmlns:a="http://schemas.openxmlformats.org/drawingml/2006/main" name="2_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943893CAC188448441914B5AD973FC" ma:contentTypeVersion="16" ma:contentTypeDescription="Create a new document." ma:contentTypeScope="" ma:versionID="2a3f3a897111ce8682617aa389c4320b">
  <xsd:schema xmlns:xsd="http://www.w3.org/2001/XMLSchema" xmlns:xs="http://www.w3.org/2001/XMLSchema" xmlns:p="http://schemas.microsoft.com/office/2006/metadata/properties" xmlns:ns2="2f5a00a0-00a9-4ebd-ab83-b670282423d5" xmlns:ns3="9da69562-6208-4f6e-9fc9-2656ac50773a" targetNamespace="http://schemas.microsoft.com/office/2006/metadata/properties" ma:root="true" ma:fieldsID="9e7315fea212fa681c7ce3d70417468c" ns2:_="" ns3:_="">
    <xsd:import namespace="2f5a00a0-00a9-4ebd-ab83-b670282423d5"/>
    <xsd:import namespace="9da69562-6208-4f6e-9fc9-2656ac5077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a00a0-00a9-4ebd-ab83-b67028242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82b97c-6a8a-4995-9eb5-298aced380b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69562-6208-4f6e-9fc9-2656ac5077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89918e6-1677-47b1-bb66-e2ea32331702}" ma:internalName="TaxCatchAll" ma:showField="CatchAllData" ma:web="9da69562-6208-4f6e-9fc9-2656ac5077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a69562-6208-4f6e-9fc9-2656ac50773a" xsi:nil="true"/>
    <lcf76f155ced4ddcb4097134ff3c332f xmlns="2f5a00a0-00a9-4ebd-ab83-b670282423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AB97EE-9E1D-40B0-809C-FE40A0039C0C}">
  <ds:schemaRefs>
    <ds:schemaRef ds:uri="2f5a00a0-00a9-4ebd-ab83-b670282423d5"/>
    <ds:schemaRef ds:uri="9da69562-6208-4f6e-9fc9-2656ac5077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7D0CB4-AAA9-49F1-BE1C-52D2C5C56C08}">
  <ds:schemaRefs>
    <ds:schemaRef ds:uri="http://schemas.microsoft.com/sharepoint/v3/contenttype/forms"/>
  </ds:schemaRefs>
</ds:datastoreItem>
</file>

<file path=customXml/itemProps3.xml><?xml version="1.0" encoding="utf-8"?>
<ds:datastoreItem xmlns:ds="http://schemas.openxmlformats.org/officeDocument/2006/customXml" ds:itemID="{BC84D87E-B1A4-445F-8DE3-922D717AD350}">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2f5a00a0-00a9-4ebd-ab83-b670282423d5"/>
    <ds:schemaRef ds:uri="http://purl.org/dc/elements/1.1/"/>
    <ds:schemaRef ds:uri="http://purl.org/dc/terms/"/>
    <ds:schemaRef ds:uri="http://schemas.openxmlformats.org/package/2006/metadata/core-properties"/>
    <ds:schemaRef ds:uri="9da69562-6208-4f6e-9fc9-2656ac50773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5505</Words>
  <Application>Microsoft Office PowerPoint</Application>
  <PresentationFormat>Widescreen</PresentationFormat>
  <Paragraphs>400</Paragraphs>
  <Slides>21</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BlinkMacSystemFont</vt:lpstr>
      <vt:lpstr>Arial</vt:lpstr>
      <vt:lpstr>Calibri</vt:lpstr>
      <vt:lpstr>Georgia</vt:lpstr>
      <vt:lpstr>Roboto Condensed</vt:lpstr>
      <vt:lpstr>Verdana</vt:lpstr>
      <vt:lpstr>Janssen Our Promise Widescreen - COOL</vt:lpstr>
      <vt:lpstr>4_Janssen Our Promise Widescreen - COOL</vt:lpstr>
      <vt:lpstr>2_Janssen Our Promise Widescreen - COOL</vt:lpstr>
      <vt:lpstr> Chapter 1: Introduction to IUS for excellence in IBD diagnosis and management</vt:lpstr>
      <vt:lpstr>About IUS Primer module</vt:lpstr>
      <vt:lpstr>Special thanks to IUS Primer AOCC working group members</vt:lpstr>
      <vt:lpstr>Learning Objectives</vt:lpstr>
      <vt:lpstr>Necessity of monitoring IBD patients</vt:lpstr>
      <vt:lpstr>STRIDE II – evolving treatment targets</vt:lpstr>
      <vt:lpstr>Diagnosis and monitoring tools for IBD in clinical practice</vt:lpstr>
      <vt:lpstr>Evaluation of the available monitoring tools – Biomarkers</vt:lpstr>
      <vt:lpstr>Evaluation of the available monitoring tools – Ileo-colonoscopy</vt:lpstr>
      <vt:lpstr>Evaluation of the available monitoring tools – MRI</vt:lpstr>
      <vt:lpstr>Evaluation of the available monitoring tools – CT Scan</vt:lpstr>
      <vt:lpstr>Evaluation of the available monitoring tools – IUS </vt:lpstr>
      <vt:lpstr>Capabilities of IUS vs other imaging in patients with IBD </vt:lpstr>
      <vt:lpstr>Acceptability of monitoring methods vs perceived clinical utility in CD patients</vt:lpstr>
      <vt:lpstr>Acceptability of monitoring methods vs perceived clinical utility in UC patients1</vt:lpstr>
      <vt:lpstr>Recommendations on IUS for IBD monitoring from ECCO‐ESGAR</vt:lpstr>
      <vt:lpstr>Recommendations on IUS for IBD monitoring from EFSUMB</vt:lpstr>
      <vt:lpstr>Advantages of IUS vs other imaging modalities in the management of IBD</vt:lpstr>
      <vt:lpstr>Limitations with use of IUS for management of IBD</vt:lpstr>
      <vt:lpstr>Motivation for IUS Primer Program in Asia</vt:lpstr>
      <vt:lpstr>Rationale for IUS Primer educational module</vt:lpstr>
    </vt:vector>
  </TitlesOfParts>
  <Company>JNJ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 Introduction to IUS for excellence in IBD diagnosis and management</dc:title>
  <dc:creator>Ho, Aloysius [JACSG NON J&amp;J]</dc:creator>
  <cp:lastModifiedBy>Koh, Pei pei [JACSG]</cp:lastModifiedBy>
  <cp:revision>1</cp:revision>
  <dcterms:created xsi:type="dcterms:W3CDTF">2023-01-31T08:55:24Z</dcterms:created>
  <dcterms:modified xsi:type="dcterms:W3CDTF">2023-02-01T08:33:28Z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0x01010086943893CAC188448441914B5AD973FC</vt:lpwstr>
  </property>
  <property fmtid="{D5CDD505-2E9C-101B-9397-08002B2CF9AE}" pid="3" name="MediaServiceImageTags">
    <vt:lpwstr/>
  </property>
</Properties>
</file>